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3" r:id="rId6"/>
    <p:sldId id="274" r:id="rId7"/>
    <p:sldId id="258" r:id="rId8"/>
    <p:sldId id="259" r:id="rId9"/>
    <p:sldId id="260" r:id="rId10"/>
    <p:sldId id="261" r:id="rId11"/>
    <p:sldId id="262" r:id="rId12"/>
    <p:sldId id="263" r:id="rId13"/>
    <p:sldId id="264" r:id="rId14"/>
    <p:sldId id="276" r:id="rId15"/>
    <p:sldId id="278" r:id="rId16"/>
    <p:sldId id="279" r:id="rId17"/>
    <p:sldId id="280" r:id="rId18"/>
    <p:sldId id="283" r:id="rId19"/>
    <p:sldId id="275" r:id="rId20"/>
    <p:sldId id="265" r:id="rId21"/>
    <p:sldId id="266" r:id="rId22"/>
    <p:sldId id="282" r:id="rId23"/>
    <p:sldId id="284" r:id="rId24"/>
    <p:sldId id="267" r:id="rId25"/>
    <p:sldId id="269" r:id="rId26"/>
    <p:sldId id="268" r:id="rId27"/>
    <p:sldId id="27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4660"/>
  </p:normalViewPr>
  <p:slideViewPr>
    <p:cSldViewPr>
      <p:cViewPr>
        <p:scale>
          <a:sx n="76" d="100"/>
          <a:sy n="76" d="100"/>
        </p:scale>
        <p:origin x="-1140"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6AAA150-D153-4D12-8EF6-68EF8D7EC415}" type="datetimeFigureOut">
              <a:rPr lang="en-US" smtClean="0"/>
              <a:t>3/25/2017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D81C89-6DB6-4D23-B672-3FD112CE08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AAA150-D153-4D12-8EF6-68EF8D7EC415}"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AAA150-D153-4D12-8EF6-68EF8D7EC415}"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AAA150-D153-4D12-8EF6-68EF8D7EC415}"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AAA150-D153-4D12-8EF6-68EF8D7EC415}"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81C89-6DB6-4D23-B672-3FD112CE08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AAA150-D153-4D12-8EF6-68EF8D7EC415}"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AAA150-D153-4D12-8EF6-68EF8D7EC415}"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AAA150-D153-4D12-8EF6-68EF8D7EC415}"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AA150-D153-4D12-8EF6-68EF8D7EC415}"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AAA150-D153-4D12-8EF6-68EF8D7EC415}"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81C89-6DB6-4D23-B672-3FD112CE08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AAA150-D153-4D12-8EF6-68EF8D7EC415}"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4D81C89-6DB6-4D23-B672-3FD112CE086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AAA150-D153-4D12-8EF6-68EF8D7EC415}" type="datetimeFigureOut">
              <a:rPr lang="en-US" smtClean="0"/>
              <a:t>3/25/2017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D81C89-6DB6-4D23-B672-3FD112CE086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133600"/>
          </a:xfrm>
        </p:spPr>
        <p:txBody>
          <a:bodyPr>
            <a:normAutofit fontScale="90000"/>
          </a:bodyPr>
          <a:lstStyle/>
          <a:p>
            <a:r>
              <a:rPr lang="en-US" dirty="0" smtClean="0"/>
              <a:t/>
            </a:r>
            <a:br>
              <a:rPr lang="en-US" dirty="0" smtClean="0"/>
            </a:br>
            <a:r>
              <a:rPr lang="en-US" dirty="0" smtClean="0"/>
              <a:t/>
            </a:r>
            <a:br>
              <a:rPr lang="en-US" dirty="0" smtClean="0"/>
            </a:br>
            <a:r>
              <a:rPr lang="en-US" sz="5300" dirty="0" smtClean="0"/>
              <a:t>CA Board of Pharmacy’s Communication Journey: </a:t>
            </a:r>
            <a:br>
              <a:rPr lang="en-US" sz="5300" dirty="0" smtClean="0"/>
            </a:br>
            <a:r>
              <a:rPr lang="en-US" sz="5300" dirty="0" smtClean="0"/>
              <a:t>Patient-Centered Labels</a:t>
            </a:r>
            <a:endParaRPr lang="en-US" sz="5300" dirty="0"/>
          </a:p>
        </p:txBody>
      </p:sp>
      <p:sp>
        <p:nvSpPr>
          <p:cNvPr id="3" name="Subtitle 2"/>
          <p:cNvSpPr>
            <a:spLocks noGrp="1"/>
          </p:cNvSpPr>
          <p:nvPr>
            <p:ph type="subTitle" idx="1"/>
          </p:nvPr>
        </p:nvSpPr>
        <p:spPr>
          <a:xfrm>
            <a:off x="533400" y="3228536"/>
            <a:ext cx="7854696" cy="2257864"/>
          </a:xfrm>
        </p:spPr>
        <p:txBody>
          <a:bodyPr>
            <a:normAutofit/>
          </a:bodyPr>
          <a:lstStyle/>
          <a:p>
            <a:endParaRPr lang="en-US" dirty="0" smtClean="0"/>
          </a:p>
          <a:p>
            <a:r>
              <a:rPr lang="en-US" dirty="0" smtClean="0"/>
              <a:t>Virginia Herold, Executive Officer</a:t>
            </a:r>
          </a:p>
          <a:p>
            <a:r>
              <a:rPr lang="en-US" dirty="0" smtClean="0"/>
              <a:t>California State Board of Pharmacy</a:t>
            </a:r>
          </a:p>
          <a:p>
            <a:r>
              <a:rPr lang="en-US" dirty="0" smtClean="0"/>
              <a:t>www.pharmacy.ca.gov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7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Iteration of Labels	</a:t>
            </a:r>
          </a:p>
        </p:txBody>
      </p:sp>
      <p:sp>
        <p:nvSpPr>
          <p:cNvPr id="3" name="Text Placeholder 2"/>
          <p:cNvSpPr>
            <a:spLocks noGrp="1"/>
          </p:cNvSpPr>
          <p:nvPr>
            <p:ph type="body" idx="1"/>
          </p:nvPr>
        </p:nvSpPr>
        <p:spPr>
          <a:xfrm>
            <a:off x="530352" y="2704664"/>
            <a:ext cx="7772400" cy="3772336"/>
          </a:xfrm>
        </p:spPr>
        <p:txBody>
          <a:bodyPr/>
          <a:lstStyle/>
          <a:p>
            <a:pPr marL="342900" indent="-342900">
              <a:buFont typeface="Arial" pitchFamily="34" charset="0"/>
              <a:buChar char="•"/>
            </a:pPr>
            <a:r>
              <a:rPr lang="en-US" dirty="0" smtClean="0"/>
              <a:t>Required directions for use to be published on CA Board’s website in at least 5 languages.</a:t>
            </a:r>
          </a:p>
          <a:p>
            <a:pPr marL="342900" indent="-342900">
              <a:buFont typeface="Arial" pitchFamily="34" charset="0"/>
              <a:buChar char="•"/>
            </a:pPr>
            <a:r>
              <a:rPr lang="en-US" dirty="0" smtClean="0"/>
              <a:t>Required sample labels to be published on CA Board’s website.</a:t>
            </a:r>
          </a:p>
          <a:p>
            <a:pPr marL="342900" indent="-342900">
              <a:buFont typeface="Arial" pitchFamily="34" charset="0"/>
              <a:buChar char="•"/>
            </a:pPr>
            <a:r>
              <a:rPr lang="en-US" dirty="0" smtClean="0"/>
              <a:t>Required pharmacies to have policies and procedures in place to help patients with limited or no English proficiency to understand information on the label.</a:t>
            </a:r>
          </a:p>
          <a:p>
            <a:pPr marL="342900" indent="-342900">
              <a:buFont typeface="Arial" pitchFamily="34" charset="0"/>
              <a:buChar char="•"/>
            </a:pPr>
            <a:r>
              <a:rPr lang="en-US" dirty="0" smtClean="0"/>
              <a:t>Defined “appropriate dosage form” as including pill, caplet, capsule or tablet.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93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Iteration </a:t>
            </a:r>
            <a:r>
              <a:rPr lang="en-US" dirty="0"/>
              <a:t>of Labels</a:t>
            </a:r>
          </a:p>
        </p:txBody>
      </p:sp>
      <p:sp>
        <p:nvSpPr>
          <p:cNvPr id="3" name="Text Placeholder 2"/>
          <p:cNvSpPr>
            <a:spLocks noGrp="1"/>
          </p:cNvSpPr>
          <p:nvPr>
            <p:ph type="body" idx="1"/>
          </p:nvPr>
        </p:nvSpPr>
        <p:spPr/>
        <p:txBody>
          <a:bodyPr/>
          <a:lstStyle/>
          <a:p>
            <a:pPr marL="342900" indent="-342900">
              <a:buFont typeface="Arial" pitchFamily="34" charset="0"/>
              <a:buChar char="•"/>
            </a:pPr>
            <a:r>
              <a:rPr lang="en-US" dirty="0" smtClean="0"/>
              <a:t>Noticed:		May 27, 2014</a:t>
            </a:r>
          </a:p>
          <a:p>
            <a:pPr marL="342900" indent="-342900">
              <a:buFont typeface="Arial" pitchFamily="34" charset="0"/>
              <a:buChar char="•"/>
            </a:pPr>
            <a:r>
              <a:rPr lang="en-US" dirty="0" smtClean="0"/>
              <a:t>Effective Date:	April 1, 2015</a:t>
            </a:r>
          </a:p>
          <a:p>
            <a:pPr marL="342900" indent="-342900">
              <a:buFont typeface="Arial" pitchFamily="34" charset="0"/>
              <a:buChar char="•"/>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8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Iteration of Labels</a:t>
            </a:r>
          </a:p>
        </p:txBody>
      </p:sp>
      <p:sp>
        <p:nvSpPr>
          <p:cNvPr id="3" name="Text Placeholder 2"/>
          <p:cNvSpPr>
            <a:spLocks noGrp="1"/>
          </p:cNvSpPr>
          <p:nvPr>
            <p:ph type="body" idx="1"/>
          </p:nvPr>
        </p:nvSpPr>
        <p:spPr>
          <a:xfrm>
            <a:off x="530352" y="2704664"/>
            <a:ext cx="7772400" cy="3010336"/>
          </a:xfrm>
        </p:spPr>
        <p:txBody>
          <a:bodyPr>
            <a:normAutofit lnSpcReduction="10000"/>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Changes from the 1</a:t>
            </a:r>
            <a:r>
              <a:rPr lang="en-US" baseline="30000" dirty="0" smtClean="0"/>
              <a:t>st</a:t>
            </a:r>
            <a:r>
              <a:rPr lang="en-US" dirty="0" smtClean="0"/>
              <a:t> Iteration of Labels</a:t>
            </a:r>
          </a:p>
          <a:p>
            <a:pPr marL="982980" lvl="1" indent="-342900">
              <a:buFont typeface="Arial" pitchFamily="34" charset="0"/>
              <a:buChar char="•"/>
            </a:pPr>
            <a:r>
              <a:rPr lang="en-US" dirty="0" smtClean="0"/>
              <a:t>Required ONLY these 4 items to </a:t>
            </a:r>
            <a:r>
              <a:rPr lang="en-US" dirty="0"/>
              <a:t>Clustered in one area comprising at least 50% of label in at </a:t>
            </a:r>
            <a:r>
              <a:rPr lang="en-US" dirty="0" smtClean="0"/>
              <a:t>least 10-point </a:t>
            </a:r>
            <a:r>
              <a:rPr lang="en-US" dirty="0"/>
              <a:t>sans serif </a:t>
            </a:r>
            <a:r>
              <a:rPr lang="en-US" dirty="0" smtClean="0"/>
              <a:t>font (12-point </a:t>
            </a:r>
            <a:r>
              <a:rPr lang="en-US" dirty="0"/>
              <a:t>sans serif </a:t>
            </a:r>
            <a:r>
              <a:rPr lang="en-US" dirty="0" smtClean="0"/>
              <a:t>font, if requested) </a:t>
            </a:r>
            <a:r>
              <a:rPr lang="en-US" dirty="0"/>
              <a:t>and listed in the following order in bold typeface or color, or blank space to set off:</a:t>
            </a:r>
          </a:p>
          <a:p>
            <a:pPr marL="1200150" lvl="2" indent="-285750">
              <a:buFont typeface="Arial" pitchFamily="34" charset="0"/>
              <a:buChar char="•"/>
            </a:pPr>
            <a:r>
              <a:rPr lang="en-US" dirty="0"/>
              <a:t>Name of </a:t>
            </a:r>
            <a:r>
              <a:rPr lang="en-US" dirty="0" smtClean="0"/>
              <a:t>patient, </a:t>
            </a:r>
          </a:p>
          <a:p>
            <a:pPr marL="1200150" lvl="2" indent="-285750">
              <a:buFont typeface="Arial" pitchFamily="34" charset="0"/>
              <a:buChar char="•"/>
            </a:pPr>
            <a:r>
              <a:rPr lang="en-US" dirty="0" smtClean="0"/>
              <a:t>Name of drug and strength (either trade or generic)</a:t>
            </a:r>
          </a:p>
          <a:p>
            <a:pPr marL="1200150" lvl="2" indent="-285750">
              <a:buFont typeface="Arial" pitchFamily="34" charset="0"/>
              <a:buChar char="•"/>
            </a:pPr>
            <a:r>
              <a:rPr lang="en-US" dirty="0" smtClean="0"/>
              <a:t>Directions for use</a:t>
            </a:r>
          </a:p>
          <a:p>
            <a:pPr marL="1200150" lvl="2" indent="-285750">
              <a:buFont typeface="Arial" pitchFamily="34" charset="0"/>
              <a:buChar char="•"/>
            </a:pPr>
            <a:r>
              <a:rPr lang="en-US" dirty="0" smtClean="0"/>
              <a:t>Condition or purpose as indicated on prescription</a:t>
            </a:r>
          </a:p>
          <a:p>
            <a:pPr marL="982980" lvl="1" indent="-342900">
              <a:buFont typeface="Arial" pitchFamily="34" charset="0"/>
              <a:buChar char="•"/>
            </a:pPr>
            <a:endParaRPr lang="en-US" dirty="0" smtClean="0"/>
          </a:p>
          <a:p>
            <a:pPr marL="982980" lvl="1" indent="-342900">
              <a:buFont typeface="Arial" pitchFamily="34" charset="0"/>
              <a:buChar char="•"/>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5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Iteration of Labels</a:t>
            </a:r>
          </a:p>
        </p:txBody>
      </p:sp>
      <p:sp>
        <p:nvSpPr>
          <p:cNvPr id="3" name="Text Placeholder 2"/>
          <p:cNvSpPr>
            <a:spLocks noGrp="1"/>
          </p:cNvSpPr>
          <p:nvPr>
            <p:ph type="body" idx="1"/>
          </p:nvPr>
        </p:nvSpPr>
        <p:spPr/>
        <p:txBody>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Changes </a:t>
            </a:r>
            <a:r>
              <a:rPr lang="en-US" dirty="0"/>
              <a:t>from the 1</a:t>
            </a:r>
            <a:r>
              <a:rPr lang="en-US" baseline="30000" dirty="0"/>
              <a:t>st</a:t>
            </a:r>
            <a:r>
              <a:rPr lang="en-US" dirty="0"/>
              <a:t> Iteration of </a:t>
            </a:r>
            <a:r>
              <a:rPr lang="en-US" dirty="0" smtClean="0"/>
              <a:t>Labels</a:t>
            </a:r>
          </a:p>
          <a:p>
            <a:pPr marL="982980" lvl="1" indent="-342900">
              <a:buFont typeface="Arial" pitchFamily="34" charset="0"/>
              <a:buChar char="•"/>
            </a:pPr>
            <a:r>
              <a:rPr lang="en-US" dirty="0" smtClean="0"/>
              <a:t>Required 12-point sans serif typeface on all labels.</a:t>
            </a:r>
          </a:p>
          <a:p>
            <a:pPr marL="982980" lvl="1" indent="-342900">
              <a:buFont typeface="Arial" pitchFamily="34" charset="0"/>
              <a:buChar char="•"/>
            </a:pPr>
            <a:r>
              <a:rPr lang="en-US" dirty="0" smtClean="0"/>
              <a:t>Removes 10-point sans serif font as an option for the labels.</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33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1073 </a:t>
            </a:r>
            <a:br>
              <a:rPr lang="en-US" dirty="0" smtClean="0"/>
            </a:br>
            <a:r>
              <a:rPr lang="en-US" sz="4000" dirty="0" smtClean="0"/>
              <a:t>(Ting, Chapter 784, Statutes of 2015)</a:t>
            </a:r>
            <a:endParaRPr lang="en-US" sz="4000" dirty="0"/>
          </a:p>
        </p:txBody>
      </p:sp>
      <p:sp>
        <p:nvSpPr>
          <p:cNvPr id="3" name="Text Placeholder 2"/>
          <p:cNvSpPr>
            <a:spLocks noGrp="1"/>
          </p:cNvSpPr>
          <p:nvPr>
            <p:ph type="body" idx="1"/>
          </p:nvPr>
        </p:nvSpPr>
        <p:spPr>
          <a:xfrm>
            <a:off x="530352" y="2971800"/>
            <a:ext cx="7772400" cy="2514600"/>
          </a:xfrm>
        </p:spPr>
        <p:txBody>
          <a:bodyPr>
            <a:normAutofit/>
          </a:bodyPr>
          <a:lstStyle/>
          <a:p>
            <a:pPr marL="342900" indent="-342900">
              <a:buFont typeface="Arial" panose="020B0604020202020204" pitchFamily="34" charset="0"/>
              <a:buChar char="•"/>
            </a:pPr>
            <a:r>
              <a:rPr lang="en-US" dirty="0" smtClean="0"/>
              <a:t>Effective Jan. 1, 2016</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Law recognizes many dispensers use translations and allows the practice to continue.</a:t>
            </a:r>
          </a:p>
          <a:p>
            <a:endParaRPr lang="en-US" dirty="0" smtClean="0"/>
          </a:p>
          <a:p>
            <a:pPr marL="342900" indent="-342900">
              <a:buFont typeface="Arial" panose="020B0604020202020204" pitchFamily="34" charset="0"/>
              <a:buChar char="•"/>
            </a:pPr>
            <a:r>
              <a:rPr lang="en-US" dirty="0" smtClean="0"/>
              <a:t>Introduces 3 new requirements for translation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87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1073 </a:t>
            </a:r>
            <a:br>
              <a:rPr lang="en-US" dirty="0" smtClean="0"/>
            </a:br>
            <a:r>
              <a:rPr lang="en-US" sz="4000" dirty="0" smtClean="0"/>
              <a:t>(Ting, Chapter 784, Statutes of 2015)</a:t>
            </a:r>
            <a:endParaRPr lang="en-US" sz="4000" dirty="0"/>
          </a:p>
        </p:txBody>
      </p:sp>
      <p:sp>
        <p:nvSpPr>
          <p:cNvPr id="3" name="Text Placeholder 2"/>
          <p:cNvSpPr>
            <a:spLocks noGrp="1"/>
          </p:cNvSpPr>
          <p:nvPr>
            <p:ph type="body" idx="1"/>
          </p:nvPr>
        </p:nvSpPr>
        <p:spPr>
          <a:xfrm>
            <a:off x="530352" y="2704664"/>
            <a:ext cx="7772400" cy="2781736"/>
          </a:xfrm>
        </p:spPr>
        <p:txBody>
          <a:bodyPr>
            <a:norm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Requirement #1</a:t>
            </a:r>
          </a:p>
          <a:p>
            <a:pPr marL="982980" lvl="1" indent="-342900">
              <a:buFont typeface="Arial" panose="020B0604020202020204" pitchFamily="34" charset="0"/>
              <a:buChar char="•"/>
            </a:pPr>
            <a:r>
              <a:rPr lang="en-US" dirty="0"/>
              <a:t>A pharmacist shall use professional judgment when selecting the wording of directions that appear on a prescription container label in any </a:t>
            </a:r>
            <a:r>
              <a:rPr lang="en-US" dirty="0" smtClean="0"/>
              <a:t>language.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3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1073 </a:t>
            </a:r>
            <a:br>
              <a:rPr lang="en-US" dirty="0" smtClean="0"/>
            </a:br>
            <a:r>
              <a:rPr lang="en-US" sz="4000" dirty="0" smtClean="0"/>
              <a:t>(Ting, Chapter 784, Statutes of 2015)</a:t>
            </a:r>
            <a:endParaRPr lang="en-US" sz="4000" dirty="0"/>
          </a:p>
        </p:txBody>
      </p:sp>
      <p:sp>
        <p:nvSpPr>
          <p:cNvPr id="3" name="Text Placeholder 2"/>
          <p:cNvSpPr>
            <a:spLocks noGrp="1"/>
          </p:cNvSpPr>
          <p:nvPr>
            <p:ph type="body" idx="1"/>
          </p:nvPr>
        </p:nvSpPr>
        <p:spPr>
          <a:xfrm>
            <a:off x="530352" y="2704664"/>
            <a:ext cx="7772400" cy="3848536"/>
          </a:xfrm>
        </p:spPr>
        <p:txBody>
          <a:bodyPr>
            <a:normAutofit lnSpcReduction="10000"/>
          </a:bodyPr>
          <a:lstStyle/>
          <a:p>
            <a:pPr marL="342900" indent="-342900">
              <a:buFont typeface="Arial" panose="020B0604020202020204" pitchFamily="34" charset="0"/>
              <a:buChar char="•"/>
            </a:pPr>
            <a:r>
              <a:rPr lang="en-US" dirty="0" smtClean="0"/>
              <a:t>Requirement #2</a:t>
            </a:r>
          </a:p>
          <a:p>
            <a:pPr marL="982980" lvl="1" indent="-342900">
              <a:buFont typeface="Arial" panose="020B0604020202020204" pitchFamily="34" charset="0"/>
              <a:buChar char="•"/>
            </a:pPr>
            <a:r>
              <a:rPr lang="en-US" dirty="0"/>
              <a:t>A dispenser shall provide translated directions for use on a prescription container when requested by the patient or a patient’s representative, provided: </a:t>
            </a:r>
            <a:endParaRPr lang="en-US" dirty="0" smtClean="0"/>
          </a:p>
          <a:p>
            <a:pPr marL="1257300" lvl="2" indent="-342900">
              <a:buFont typeface="Arial" panose="020B0604020202020204" pitchFamily="34" charset="0"/>
              <a:buChar char="•"/>
            </a:pPr>
            <a:r>
              <a:rPr lang="en-US" dirty="0"/>
              <a:t>a)The appropriate direction is among the 15 standardized directions for use that have been translated and made available on the board’s website in Spanish, Vietnamese, Korean, Russian and </a:t>
            </a:r>
            <a:r>
              <a:rPr lang="en-US" dirty="0" smtClean="0"/>
              <a:t>Chinese, </a:t>
            </a:r>
            <a:r>
              <a:rPr lang="en-US" dirty="0"/>
              <a:t>and the pharmacist believes the direction for use is appropriate</a:t>
            </a:r>
            <a:r>
              <a:rPr lang="en-US" dirty="0" smtClean="0"/>
              <a:t>.  Translations </a:t>
            </a:r>
            <a:r>
              <a:rPr lang="en-US" dirty="0"/>
              <a:t>into additional languages or translations of additional directions are not </a:t>
            </a:r>
            <a:r>
              <a:rPr lang="en-US" dirty="0" smtClean="0"/>
              <a:t>required</a:t>
            </a:r>
            <a:r>
              <a:rPr lang="en-US" dirty="0"/>
              <a:t>;</a:t>
            </a:r>
            <a:endParaRPr lang="en-US" dirty="0" smtClean="0"/>
          </a:p>
          <a:p>
            <a:pPr marL="1257300" lvl="2" indent="-342900">
              <a:buFont typeface="Arial" panose="020B0604020202020204" pitchFamily="34" charset="0"/>
              <a:buChar char="•"/>
            </a:pPr>
            <a:r>
              <a:rPr lang="en-US" dirty="0"/>
              <a:t>b)The dispenser may provide its own translations in place of the translations available from the </a:t>
            </a:r>
            <a:r>
              <a:rPr lang="en-US" dirty="0" smtClean="0"/>
              <a:t>board; and, </a:t>
            </a:r>
          </a:p>
          <a:p>
            <a:pPr marL="1257300" lvl="2" indent="-342900">
              <a:buFont typeface="Arial" panose="020B0604020202020204" pitchFamily="34" charset="0"/>
              <a:buChar char="•"/>
            </a:pPr>
            <a:r>
              <a:rPr lang="en-US" dirty="0"/>
              <a:t>c)The dispenser is responsible for the accuracy of the English directions provided to the patient.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9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1073 </a:t>
            </a:r>
            <a:br>
              <a:rPr lang="en-US" dirty="0" smtClean="0"/>
            </a:br>
            <a:r>
              <a:rPr lang="en-US" sz="4000" dirty="0" smtClean="0"/>
              <a:t>(Ting, Chapter 784, Statutes of 2015)</a:t>
            </a:r>
            <a:endParaRPr lang="en-US" sz="4000" dirty="0"/>
          </a:p>
        </p:txBody>
      </p:sp>
      <p:sp>
        <p:nvSpPr>
          <p:cNvPr id="3" name="Text Placeholder 2"/>
          <p:cNvSpPr>
            <a:spLocks noGrp="1"/>
          </p:cNvSpPr>
          <p:nvPr>
            <p:ph type="body" idx="1"/>
          </p:nvPr>
        </p:nvSpPr>
        <p:spPr>
          <a:xfrm>
            <a:off x="530352" y="2704664"/>
            <a:ext cx="7772400" cy="3848536"/>
          </a:xfrm>
        </p:spPr>
        <p:txBody>
          <a:bodyPr>
            <a:normAutofit/>
          </a:bodyPr>
          <a:lstStyle/>
          <a:p>
            <a:pPr marL="342900" indent="-342900">
              <a:buFont typeface="Arial" panose="020B0604020202020204" pitchFamily="34" charset="0"/>
              <a:buChar char="•"/>
            </a:pPr>
            <a:r>
              <a:rPr lang="en-US" dirty="0" smtClean="0"/>
              <a:t>Requirement #3</a:t>
            </a:r>
          </a:p>
          <a:p>
            <a:pPr marL="982980" lvl="1" indent="-342900">
              <a:buFont typeface="Arial" panose="020B0604020202020204" pitchFamily="34" charset="0"/>
              <a:buChar char="•"/>
            </a:pPr>
            <a:r>
              <a:rPr lang="en-US" dirty="0"/>
              <a:t>The translated direction should, whenever possible, appear in the patient-centered area of the prescription container label. When this occurs, the English version should appear whenever possible on the prescription container label outside the patient-centered area. When the English translation cannot be printed on the prescription container, the English translation may be provided on a supplemental sheet. </a:t>
            </a:r>
            <a:endParaRPr lang="en-US" dirty="0" smtClean="0"/>
          </a:p>
          <a:p>
            <a:pPr marL="982980" lvl="1" indent="-342900">
              <a:buFont typeface="Arial" panose="020B0604020202020204" pitchFamily="34" charset="0"/>
              <a:buChar char="•"/>
            </a:pPr>
            <a:r>
              <a:rPr lang="en-US" dirty="0" smtClean="0"/>
              <a:t>Note:  A </a:t>
            </a:r>
            <a:r>
              <a:rPr lang="en-US" dirty="0"/>
              <a:t>translated direction may be provided on a supplemental sheet when it cannot be added to the prescription container label. In this case, the patient-centered area of the label shall contain the English version of the direction.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451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1073 </a:t>
            </a:r>
            <a:br>
              <a:rPr lang="en-US" dirty="0" smtClean="0"/>
            </a:br>
            <a:r>
              <a:rPr lang="en-US" sz="4000" dirty="0" smtClean="0"/>
              <a:t>(Ting, Chapter 784, Statutes of 2015)</a:t>
            </a:r>
            <a:endParaRPr lang="en-US" sz="4000" dirty="0"/>
          </a:p>
        </p:txBody>
      </p:sp>
      <p:sp>
        <p:nvSpPr>
          <p:cNvPr id="3" name="Text Placeholder 2"/>
          <p:cNvSpPr>
            <a:spLocks noGrp="1"/>
          </p:cNvSpPr>
          <p:nvPr>
            <p:ph type="body" idx="1"/>
          </p:nvPr>
        </p:nvSpPr>
        <p:spPr>
          <a:xfrm>
            <a:off x="530352" y="2704664"/>
            <a:ext cx="7772400" cy="3848536"/>
          </a:xfrm>
        </p:spPr>
        <p:txBody>
          <a:bodyPr>
            <a:normAutofit/>
          </a:bodyPr>
          <a:lstStyle/>
          <a:p>
            <a:r>
              <a:rPr lang="en-US" dirty="0" smtClean="0"/>
              <a:t>Samples of Translations Available on the CA Board’s Website Available in:</a:t>
            </a:r>
          </a:p>
          <a:p>
            <a:pPr marL="982980" lvl="1" indent="-342900">
              <a:buFont typeface="Arial" panose="020B0604020202020204" pitchFamily="34" charset="0"/>
              <a:buChar char="•"/>
            </a:pPr>
            <a:r>
              <a:rPr lang="en-US" dirty="0" smtClean="0"/>
              <a:t>Chinese</a:t>
            </a:r>
          </a:p>
          <a:p>
            <a:pPr marL="982980" lvl="1" indent="-342900">
              <a:buFont typeface="Arial" panose="020B0604020202020204" pitchFamily="34" charset="0"/>
              <a:buChar char="•"/>
            </a:pPr>
            <a:r>
              <a:rPr lang="en-US" dirty="0" smtClean="0"/>
              <a:t>Korean</a:t>
            </a:r>
          </a:p>
          <a:p>
            <a:pPr marL="982980" lvl="1" indent="-342900">
              <a:buFont typeface="Arial" panose="020B0604020202020204" pitchFamily="34" charset="0"/>
              <a:buChar char="•"/>
            </a:pPr>
            <a:r>
              <a:rPr lang="en-US" dirty="0" smtClean="0"/>
              <a:t>Russian</a:t>
            </a:r>
          </a:p>
          <a:p>
            <a:pPr marL="982980" lvl="1" indent="-342900">
              <a:buFont typeface="Arial" panose="020B0604020202020204" pitchFamily="34" charset="0"/>
              <a:buChar char="•"/>
            </a:pPr>
            <a:r>
              <a:rPr lang="en-US" dirty="0" smtClean="0"/>
              <a:t>Spanish </a:t>
            </a:r>
          </a:p>
          <a:p>
            <a:pPr marL="982980" lvl="1" indent="-342900">
              <a:buFont typeface="Arial" panose="020B0604020202020204" pitchFamily="34" charset="0"/>
              <a:buChar char="•"/>
            </a:pPr>
            <a:r>
              <a:rPr lang="en-US" dirty="0" smtClean="0"/>
              <a:t>Vietnamese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5264"/>
            <a:ext cx="2724150" cy="323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822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Iteration of Labels</a:t>
            </a:r>
          </a:p>
        </p:txBody>
      </p:sp>
      <p:sp>
        <p:nvSpPr>
          <p:cNvPr id="3" name="Text Placeholder 2"/>
          <p:cNvSpPr>
            <a:spLocks noGrp="1"/>
          </p:cNvSpPr>
          <p:nvPr>
            <p:ph type="body" idx="1"/>
          </p:nvPr>
        </p:nvSpPr>
        <p:spPr/>
        <p:txBody>
          <a:bodyPr/>
          <a:lstStyle/>
          <a:p>
            <a:pPr marL="342900" indent="-342900">
              <a:buFont typeface="Arial" pitchFamily="34" charset="0"/>
              <a:buChar char="•"/>
            </a:pPr>
            <a:r>
              <a:rPr lang="en-US" dirty="0"/>
              <a:t>Noticed:		</a:t>
            </a:r>
            <a:r>
              <a:rPr lang="en-US" dirty="0" smtClean="0"/>
              <a:t>Oct. 23, 2015</a:t>
            </a:r>
            <a:endParaRPr lang="en-US" dirty="0"/>
          </a:p>
          <a:p>
            <a:pPr marL="342900" indent="-342900">
              <a:buFont typeface="Arial" pitchFamily="34" charset="0"/>
              <a:buChar char="•"/>
            </a:pPr>
            <a:r>
              <a:rPr lang="en-US" dirty="0"/>
              <a:t>Effective Date:	</a:t>
            </a:r>
            <a:r>
              <a:rPr lang="en-US" dirty="0" smtClean="0"/>
              <a:t>July 1, 2017</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813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47800"/>
            <a:ext cx="7772400" cy="1828800"/>
          </a:xfrm>
        </p:spPr>
        <p:txBody>
          <a:bodyPr/>
          <a:lstStyle/>
          <a:p>
            <a:r>
              <a:rPr lang="en-US" dirty="0" smtClean="0"/>
              <a:t/>
            </a:r>
            <a:br>
              <a:rPr lang="en-US" dirty="0" smtClean="0"/>
            </a:br>
            <a:r>
              <a:rPr lang="en-US" dirty="0"/>
              <a:t/>
            </a:r>
            <a:br>
              <a:rPr lang="en-US" dirty="0"/>
            </a:br>
            <a:r>
              <a:rPr lang="en-US" dirty="0" smtClean="0"/>
              <a:t>California Patient Medication Safety Act </a:t>
            </a:r>
            <a:br>
              <a:rPr lang="en-US" dirty="0" smtClean="0"/>
            </a:br>
            <a:r>
              <a:rPr lang="en-US" sz="2400" dirty="0" smtClean="0"/>
              <a:t>(Chapter 470, Statutes 2007)</a:t>
            </a:r>
            <a:endParaRPr lang="en-US" sz="2400" dirty="0"/>
          </a:p>
        </p:txBody>
      </p:sp>
      <p:sp>
        <p:nvSpPr>
          <p:cNvPr id="3" name="Text Placeholder 2"/>
          <p:cNvSpPr>
            <a:spLocks noGrp="1"/>
          </p:cNvSpPr>
          <p:nvPr>
            <p:ph type="body" idx="1"/>
          </p:nvPr>
        </p:nvSpPr>
        <p:spPr>
          <a:xfrm>
            <a:off x="530352" y="2971800"/>
            <a:ext cx="7772400" cy="1600200"/>
          </a:xfrm>
        </p:spPr>
        <p:txBody>
          <a:bodyPr>
            <a:normAutofit lnSpcReduction="10000"/>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Required CA Board to Promulgate  Regulations </a:t>
            </a:r>
          </a:p>
          <a:p>
            <a:endParaRPr lang="en-US" dirty="0" smtClean="0"/>
          </a:p>
          <a:p>
            <a:pPr marL="342900" indent="-342900">
              <a:buFont typeface="Arial" pitchFamily="34" charset="0"/>
              <a:buChar char="•"/>
            </a:pPr>
            <a:r>
              <a:rPr lang="en-US" dirty="0" smtClean="0"/>
              <a:t>Required CA Board to Report to the Legislature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2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Iteration </a:t>
            </a:r>
            <a:r>
              <a:rPr lang="en-US" dirty="0"/>
              <a:t>of Labels</a:t>
            </a:r>
          </a:p>
        </p:txBody>
      </p:sp>
      <p:sp>
        <p:nvSpPr>
          <p:cNvPr id="3" name="Text Placeholder 2"/>
          <p:cNvSpPr>
            <a:spLocks noGrp="1"/>
          </p:cNvSpPr>
          <p:nvPr>
            <p:ph type="body" idx="1"/>
          </p:nvPr>
        </p:nvSpPr>
        <p:spPr>
          <a:xfrm>
            <a:off x="530352" y="2704664"/>
            <a:ext cx="7772400" cy="3010336"/>
          </a:xfrm>
        </p:spPr>
        <p:txBody>
          <a:bodyPr>
            <a:normAutofit/>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Changes </a:t>
            </a:r>
            <a:r>
              <a:rPr lang="en-US" dirty="0"/>
              <a:t>from the </a:t>
            </a:r>
            <a:r>
              <a:rPr lang="en-US" dirty="0" smtClean="0"/>
              <a:t>2</a:t>
            </a:r>
            <a:r>
              <a:rPr lang="en-US" baseline="30000" dirty="0" smtClean="0"/>
              <a:t>nd</a:t>
            </a:r>
            <a:r>
              <a:rPr lang="en-US" dirty="0" smtClean="0"/>
              <a:t> Iteration </a:t>
            </a:r>
            <a:r>
              <a:rPr lang="en-US" dirty="0"/>
              <a:t>of </a:t>
            </a:r>
            <a:r>
              <a:rPr lang="en-US" dirty="0" smtClean="0"/>
              <a:t>Labels</a:t>
            </a:r>
          </a:p>
          <a:p>
            <a:pPr marL="982980" lvl="1" indent="-342900">
              <a:buFont typeface="Arial" pitchFamily="34" charset="0"/>
              <a:buChar char="•"/>
            </a:pPr>
            <a:r>
              <a:rPr lang="en-US" dirty="0" smtClean="0"/>
              <a:t>Adds requirement of adding “generic for _____” where the brand name is inserted.</a:t>
            </a:r>
          </a:p>
          <a:p>
            <a:pPr marL="982980" lvl="1" indent="-342900">
              <a:buFont typeface="Arial" pitchFamily="34" charset="0"/>
              <a:buChar char="•"/>
            </a:pPr>
            <a:r>
              <a:rPr lang="en-US" dirty="0" smtClean="0"/>
              <a:t>Allows for only the generic name if the brand name is no longer widely used.  </a:t>
            </a:r>
          </a:p>
          <a:p>
            <a:pPr marL="982980" lvl="1" indent="-342900">
              <a:buFont typeface="Arial" pitchFamily="34" charset="0"/>
              <a:buChar char="•"/>
            </a:pPr>
            <a:r>
              <a:rPr lang="en-US" dirty="0" smtClean="0"/>
              <a:t>Allows for the manufacturer’s name be listed outside the patient-centered area  - 50% defined area.</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114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Iteration of Labels</a:t>
            </a:r>
          </a:p>
        </p:txBody>
      </p:sp>
      <p:sp>
        <p:nvSpPr>
          <p:cNvPr id="3" name="Text Placeholder 2"/>
          <p:cNvSpPr>
            <a:spLocks noGrp="1"/>
          </p:cNvSpPr>
          <p:nvPr>
            <p:ph type="body" idx="1"/>
          </p:nvPr>
        </p:nvSpPr>
        <p:spPr>
          <a:xfrm>
            <a:off x="530352" y="2704664"/>
            <a:ext cx="7772400" cy="2400736"/>
          </a:xfrm>
        </p:spPr>
        <p:txBody>
          <a:bodyPr>
            <a:normAutofit/>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Changes from </a:t>
            </a:r>
            <a:r>
              <a:rPr lang="en-US" dirty="0"/>
              <a:t>the 2</a:t>
            </a:r>
            <a:r>
              <a:rPr lang="en-US" baseline="30000" dirty="0"/>
              <a:t>nd</a:t>
            </a:r>
            <a:r>
              <a:rPr lang="en-US" dirty="0"/>
              <a:t> Iteration of </a:t>
            </a:r>
            <a:r>
              <a:rPr lang="en-US" dirty="0" smtClean="0"/>
              <a:t>Labels</a:t>
            </a:r>
          </a:p>
          <a:p>
            <a:pPr marL="982980" lvl="1" indent="-342900">
              <a:buFont typeface="Arial" pitchFamily="34" charset="0"/>
              <a:buChar char="•"/>
            </a:pPr>
            <a:r>
              <a:rPr lang="en-US" dirty="0" smtClean="0"/>
              <a:t>Requires policies and procedures of pharmacies to help patients with  limited or no English proficiency  to include a selected means to provide interpretive services and now translation services in the patient’s language.</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3"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59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Iteration of Labels</a:t>
            </a:r>
          </a:p>
        </p:txBody>
      </p:sp>
      <p:sp>
        <p:nvSpPr>
          <p:cNvPr id="3" name="Text Placeholder 2"/>
          <p:cNvSpPr>
            <a:spLocks noGrp="1"/>
          </p:cNvSpPr>
          <p:nvPr>
            <p:ph type="body" idx="1"/>
          </p:nvPr>
        </p:nvSpPr>
        <p:spPr>
          <a:xfrm>
            <a:off x="530352" y="2704664"/>
            <a:ext cx="7772400" cy="3848536"/>
          </a:xfrm>
        </p:spPr>
        <p:txBody>
          <a:bodyPr>
            <a:normAutofit/>
          </a:bodyPr>
          <a:lstStyle/>
          <a:p>
            <a:pPr marL="342900" indent="-342900">
              <a:buFont typeface="Arial" pitchFamily="34" charset="0"/>
              <a:buChar char="•"/>
            </a:pPr>
            <a:r>
              <a:rPr lang="en-US" dirty="0" smtClean="0"/>
              <a:t>Sample Label BEFORE July 1, 2017</a:t>
            </a:r>
          </a:p>
          <a:p>
            <a:pPr lvl="1"/>
            <a:endParaRPr lang="en-US" dirty="0" smtClean="0"/>
          </a:p>
          <a:p>
            <a:pPr lvl="1"/>
            <a:r>
              <a:rPr lang="en-US" dirty="0" smtClean="0"/>
              <a:t>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3"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65714"/>
            <a:ext cx="6434104" cy="305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92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Iteration of Labels</a:t>
            </a:r>
          </a:p>
        </p:txBody>
      </p:sp>
      <p:sp>
        <p:nvSpPr>
          <p:cNvPr id="3" name="Text Placeholder 2"/>
          <p:cNvSpPr>
            <a:spLocks noGrp="1"/>
          </p:cNvSpPr>
          <p:nvPr>
            <p:ph type="body" idx="1"/>
          </p:nvPr>
        </p:nvSpPr>
        <p:spPr>
          <a:xfrm>
            <a:off x="530352" y="2704664"/>
            <a:ext cx="7772400" cy="3848536"/>
          </a:xfrm>
        </p:spPr>
        <p:txBody>
          <a:bodyPr>
            <a:normAutofit/>
          </a:bodyPr>
          <a:lstStyle/>
          <a:p>
            <a:pPr marL="342900" indent="-342900">
              <a:buFont typeface="Arial" pitchFamily="34" charset="0"/>
              <a:buChar char="•"/>
            </a:pPr>
            <a:r>
              <a:rPr lang="en-US" dirty="0" smtClean="0"/>
              <a:t>Sample Label AFTER July 1, 2017</a:t>
            </a:r>
          </a:p>
          <a:p>
            <a:pPr lvl="1"/>
            <a:endParaRPr lang="en-US" dirty="0" smtClean="0"/>
          </a:p>
          <a:p>
            <a:pPr lvl="1"/>
            <a:r>
              <a:rPr lang="en-US" dirty="0" smtClean="0"/>
              <a:t>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3"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93332"/>
            <a:ext cx="673289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2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noAutofit/>
          </a:bodyPr>
          <a:lstStyle/>
          <a:p>
            <a:r>
              <a:rPr lang="en-US" sz="56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Notice to</a:t>
            </a:r>
            <a:endPar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a:p>
            <a:r>
              <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Consumers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114800" cy="10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46863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43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noAutofit/>
          </a:bodyPr>
          <a:lstStyle/>
          <a:p>
            <a:r>
              <a:rPr lang="en-US" sz="56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Notice to</a:t>
            </a:r>
            <a:endPar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a:p>
            <a:r>
              <a:rPr lang="en-US" sz="56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Consumers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114800" cy="10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332" y="229737"/>
            <a:ext cx="1487947" cy="18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3973" y="2318633"/>
            <a:ext cx="1479990" cy="199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365548"/>
            <a:ext cx="1486789"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7591" y="4657726"/>
            <a:ext cx="146637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9394" y="4657726"/>
            <a:ext cx="1471613" cy="19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7600" y="229737"/>
            <a:ext cx="1376363" cy="18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72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752600"/>
            <a:ext cx="7772400" cy="3581400"/>
          </a:xfrm>
        </p:spPr>
        <p:txBody>
          <a:bodyPr/>
          <a:lstStyle/>
          <a:p>
            <a:r>
              <a:rPr lang="en-US" dirty="0" smtClean="0"/>
              <a:t>Notice of </a:t>
            </a:r>
            <a:br>
              <a:rPr lang="en-US" dirty="0" smtClean="0"/>
            </a:br>
            <a:r>
              <a:rPr lang="en-US" dirty="0" smtClean="0"/>
              <a:t>Interpreter</a:t>
            </a:r>
            <a:br>
              <a:rPr lang="en-US" dirty="0" smtClean="0"/>
            </a:br>
            <a:r>
              <a:rPr lang="en-US" dirty="0" smtClean="0"/>
              <a:t>Availability</a:t>
            </a:r>
            <a:br>
              <a:rPr lang="en-US" dirty="0" smtClean="0"/>
            </a:br>
            <a:r>
              <a:rPr lang="en-US" dirty="0" smtClean="0"/>
              <a:t> </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114800" cy="10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33401"/>
            <a:ext cx="4495800" cy="608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51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Board of Pharmacy</a:t>
            </a:r>
            <a:endParaRPr lang="en-US" dirty="0"/>
          </a:p>
        </p:txBody>
      </p:sp>
      <p:sp>
        <p:nvSpPr>
          <p:cNvPr id="3" name="Text Placeholder 2"/>
          <p:cNvSpPr>
            <a:spLocks noGrp="1"/>
          </p:cNvSpPr>
          <p:nvPr>
            <p:ph type="body" idx="1"/>
          </p:nvPr>
        </p:nvSpPr>
        <p:spPr>
          <a:xfrm>
            <a:off x="530352" y="2704664"/>
            <a:ext cx="7772400" cy="3772336"/>
          </a:xfrm>
        </p:spPr>
        <p:txBody>
          <a:bodyPr>
            <a:normAutofit/>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Lessons Learned </a:t>
            </a:r>
          </a:p>
          <a:p>
            <a:pPr marL="342900" indent="-342900">
              <a:buFont typeface="Arial" pitchFamily="34" charset="0"/>
              <a:buChar char="•"/>
            </a:pPr>
            <a:endParaRPr lang="en-US" dirty="0"/>
          </a:p>
          <a:p>
            <a:pPr marL="342900" indent="-342900">
              <a:buFont typeface="Arial" pitchFamily="34" charset="0"/>
              <a:buChar char="•"/>
            </a:pPr>
            <a:r>
              <a:rPr lang="en-US" dirty="0" smtClean="0"/>
              <a:t>Questions</a:t>
            </a:r>
          </a:p>
          <a:p>
            <a:pPr marL="342900" indent="-342900">
              <a:buFont typeface="Arial" pitchFamily="34" charset="0"/>
              <a:buChar char="•"/>
            </a:pPr>
            <a:endParaRPr lang="en-US" dirty="0"/>
          </a:p>
          <a:p>
            <a:pPr marL="342900" indent="-342900">
              <a:buFont typeface="Arial" pitchFamily="34" charset="0"/>
              <a:buChar char="•"/>
            </a:pPr>
            <a:r>
              <a:rPr lang="en-US" dirty="0" smtClean="0"/>
              <a:t>Contact Information: 	Virginia.Herold@dca.ca.gov</a:t>
            </a:r>
          </a:p>
          <a:p>
            <a:pPr lvl="8" indent="0">
              <a:buNone/>
            </a:pPr>
            <a:r>
              <a:rPr lang="en-US" dirty="0" smtClean="0"/>
              <a:t>		</a:t>
            </a:r>
            <a:r>
              <a:rPr lang="en-US" sz="2200" dirty="0"/>
              <a:t>(916) 574-7900</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15" y="2286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6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Board Public Protection Mandate</a:t>
            </a:r>
            <a:endParaRPr lang="en-US" dirty="0"/>
          </a:p>
        </p:txBody>
      </p:sp>
      <p:sp>
        <p:nvSpPr>
          <p:cNvPr id="3" name="Text Placeholder 2"/>
          <p:cNvSpPr>
            <a:spLocks noGrp="1"/>
          </p:cNvSpPr>
          <p:nvPr>
            <p:ph type="body" idx="1"/>
          </p:nvPr>
        </p:nvSpPr>
        <p:spPr>
          <a:xfrm>
            <a:off x="530352" y="2704664"/>
            <a:ext cx="7772400" cy="3010336"/>
          </a:xfrm>
        </p:spPr>
        <p:txBody>
          <a:bodyPr>
            <a:normAutofit/>
          </a:bodyPr>
          <a:lstStyle/>
          <a:p>
            <a:r>
              <a:rPr lang="en-US" sz="2400" dirty="0" smtClean="0"/>
              <a:t>Protection </a:t>
            </a:r>
            <a:r>
              <a:rPr lang="en-US" sz="2400" dirty="0"/>
              <a:t>of the public shall be the highest priority for the California State Board of Pharmacy in exercising its licensing, regulatory, and disciplinary functions. Whenever the protection of the public is inconsistent with other interests sought to be promoted, the protection of the public shall be paramount.</a:t>
            </a:r>
          </a:p>
          <a:p>
            <a:r>
              <a:rPr lang="en-US" sz="2400" b="1" dirty="0" smtClean="0"/>
              <a:t>California Business and Professions Code 4001.1</a:t>
            </a:r>
            <a:endParaRPr lang="en-US" sz="2400" b="1"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71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112264"/>
          </a:xfrm>
        </p:spPr>
        <p:txBody>
          <a:bodyPr/>
          <a:lstStyle/>
          <a:p>
            <a:r>
              <a:rPr lang="en-US" sz="5000" dirty="0">
                <a:effectLst/>
              </a:rPr>
              <a:t>What </a:t>
            </a:r>
            <a:r>
              <a:rPr lang="en-US" sz="5000" dirty="0" smtClean="0">
                <a:effectLst/>
              </a:rPr>
              <a:t>information </a:t>
            </a:r>
            <a:r>
              <a:rPr lang="en-US" sz="5000" dirty="0">
                <a:effectLst/>
              </a:rPr>
              <a:t>on the </a:t>
            </a:r>
            <a:r>
              <a:rPr lang="en-US" sz="5000" dirty="0" smtClean="0">
                <a:effectLst/>
              </a:rPr>
              <a:t>prescription label </a:t>
            </a:r>
            <a:r>
              <a:rPr lang="en-US" sz="5000" dirty="0">
                <a:effectLst/>
              </a:rPr>
              <a:t>is </a:t>
            </a:r>
            <a:r>
              <a:rPr lang="en-US" sz="5000" dirty="0" smtClean="0">
                <a:effectLst/>
              </a:rPr>
              <a:t>most important?</a:t>
            </a:r>
            <a:endParaRPr lang="en-US" sz="5000" dirty="0"/>
          </a:p>
        </p:txBody>
      </p:sp>
      <p:sp>
        <p:nvSpPr>
          <p:cNvPr id="3" name="Text Placeholder 2"/>
          <p:cNvSpPr>
            <a:spLocks noGrp="1"/>
          </p:cNvSpPr>
          <p:nvPr>
            <p:ph type="body" idx="1"/>
          </p:nvPr>
        </p:nvSpPr>
        <p:spPr>
          <a:xfrm>
            <a:off x="530352" y="3505200"/>
            <a:ext cx="7772400" cy="2819400"/>
          </a:xfrm>
        </p:spPr>
        <p:txBody>
          <a:bodyPr>
            <a:normAutofit fontScale="92500" lnSpcReduction="20000"/>
          </a:bodyPr>
          <a:lstStyle/>
          <a:p>
            <a:endParaRPr lang="en-US" b="1" dirty="0"/>
          </a:p>
          <a:p>
            <a:pPr marL="342900" indent="-342900">
              <a:buFont typeface="Arial" panose="020B0604020202020204" pitchFamily="34" charset="0"/>
              <a:buChar char="•"/>
            </a:pPr>
            <a:r>
              <a:rPr lang="en-US" b="1" dirty="0" smtClean="0"/>
              <a:t>Directions </a:t>
            </a:r>
            <a:r>
              <a:rPr lang="en-US" b="1" dirty="0"/>
              <a:t>for use </a:t>
            </a:r>
            <a:r>
              <a:rPr lang="en-US" dirty="0"/>
              <a:t>(224 of 1,207 responses = 18.6%)</a:t>
            </a:r>
          </a:p>
          <a:p>
            <a:pPr marL="342900" indent="-342900">
              <a:buFont typeface="Arial" panose="020B0604020202020204" pitchFamily="34" charset="0"/>
              <a:buChar char="•"/>
            </a:pPr>
            <a:r>
              <a:rPr lang="en-US" b="1" dirty="0"/>
              <a:t>Name of drug; if generic, state generic name AND brand name </a:t>
            </a:r>
            <a:r>
              <a:rPr lang="en-US" dirty="0"/>
              <a:t>(222 of 1,207 responses = 18.4%)</a:t>
            </a:r>
          </a:p>
          <a:p>
            <a:pPr marL="342900" indent="-342900">
              <a:buFont typeface="Arial" panose="020B0604020202020204" pitchFamily="34" charset="0"/>
              <a:buChar char="•"/>
            </a:pPr>
            <a:r>
              <a:rPr lang="en-US" b="1" dirty="0"/>
              <a:t>Dosage prescribed </a:t>
            </a:r>
            <a:r>
              <a:rPr lang="en-US" dirty="0"/>
              <a:t>(213 of 1,207 responses = 17.6%)</a:t>
            </a:r>
          </a:p>
          <a:p>
            <a:pPr marL="342900" indent="-342900">
              <a:buFont typeface="Arial" panose="020B0604020202020204" pitchFamily="34" charset="0"/>
              <a:buChar char="•"/>
            </a:pPr>
            <a:r>
              <a:rPr lang="en-US" b="1" dirty="0"/>
              <a:t>Side effects/warnings/interactions/contraindications </a:t>
            </a:r>
            <a:r>
              <a:rPr lang="en-US" dirty="0"/>
              <a:t>(122 of 1,207 responses = 10.1%)</a:t>
            </a:r>
          </a:p>
          <a:p>
            <a:pPr marL="342900" indent="-342900">
              <a:buFont typeface="Arial" panose="020B0604020202020204" pitchFamily="34" charset="0"/>
              <a:buChar char="•"/>
            </a:pPr>
            <a:r>
              <a:rPr lang="en-US" b="1" dirty="0"/>
              <a:t>Purpose of drug – state what condition medication is prescribed to treat </a:t>
            </a:r>
            <a:r>
              <a:rPr lang="en-US" dirty="0"/>
              <a:t>(84 of 1,207 responses = 7%)</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11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What to change on the prescription </a:t>
            </a:r>
            <a:r>
              <a:rPr lang="en-US" dirty="0" smtClean="0">
                <a:effectLst/>
              </a:rPr>
              <a:t>label</a:t>
            </a:r>
            <a:r>
              <a:rPr lang="en-US" dirty="0">
                <a:effectLst/>
              </a:rPr>
              <a:t>?</a:t>
            </a:r>
            <a:endParaRPr lang="en-US" dirty="0"/>
          </a:p>
        </p:txBody>
      </p:sp>
      <p:sp>
        <p:nvSpPr>
          <p:cNvPr id="3" name="Text Placeholder 2"/>
          <p:cNvSpPr>
            <a:spLocks noGrp="1"/>
          </p:cNvSpPr>
          <p:nvPr>
            <p:ph type="body" idx="1"/>
          </p:nvPr>
        </p:nvSpPr>
        <p:spPr>
          <a:xfrm>
            <a:off x="530352" y="2704664"/>
            <a:ext cx="7772400" cy="3086536"/>
          </a:xfrm>
        </p:spPr>
        <p:txBody>
          <a:bodyPr/>
          <a:lstStyle/>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b="1" dirty="0" smtClean="0"/>
              <a:t>Print </a:t>
            </a:r>
            <a:r>
              <a:rPr lang="en-US" b="1" dirty="0"/>
              <a:t>should be larger or darker </a:t>
            </a:r>
            <a:r>
              <a:rPr lang="en-US" dirty="0"/>
              <a:t>(170 of 568 responses = 30%)</a:t>
            </a:r>
          </a:p>
          <a:p>
            <a:pPr marL="342900" indent="-342900">
              <a:buFont typeface="Arial" panose="020B0604020202020204" pitchFamily="34" charset="0"/>
              <a:buChar char="•"/>
            </a:pPr>
            <a:r>
              <a:rPr lang="en-US" b="1" dirty="0"/>
              <a:t>Nothing needs to be changed on the label </a:t>
            </a:r>
            <a:r>
              <a:rPr lang="en-US" dirty="0"/>
              <a:t>(139 of 568 responses = 24.5%)</a:t>
            </a:r>
          </a:p>
          <a:p>
            <a:pPr marL="342900" indent="-342900">
              <a:buFont typeface="Arial" panose="020B0604020202020204" pitchFamily="34" charset="0"/>
              <a:buChar char="•"/>
            </a:pPr>
            <a:r>
              <a:rPr lang="en-US" b="1" dirty="0"/>
              <a:t>Include purpose of drug – state what condition medication is intended to treat </a:t>
            </a:r>
            <a:r>
              <a:rPr lang="en-US" dirty="0"/>
              <a:t>(69 of 568 responses = 12.1%)</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0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50" dirty="0">
                <a:effectLst/>
              </a:rPr>
              <a:t>What </a:t>
            </a:r>
            <a:r>
              <a:rPr lang="en-US" sz="4750" dirty="0" smtClean="0">
                <a:effectLst/>
              </a:rPr>
              <a:t>would make prescription labels easier </a:t>
            </a:r>
            <a:r>
              <a:rPr lang="en-US" sz="4750" dirty="0">
                <a:effectLst/>
              </a:rPr>
              <a:t>to </a:t>
            </a:r>
            <a:r>
              <a:rPr lang="en-US" sz="4750" dirty="0" smtClean="0">
                <a:effectLst/>
              </a:rPr>
              <a:t>read</a:t>
            </a:r>
            <a:r>
              <a:rPr lang="en-US" sz="4750" dirty="0">
                <a:effectLst/>
              </a:rPr>
              <a:t>?</a:t>
            </a:r>
            <a:endParaRPr lang="en-US" sz="4750" dirty="0"/>
          </a:p>
        </p:txBody>
      </p:sp>
      <p:sp>
        <p:nvSpPr>
          <p:cNvPr id="3" name="Text Placeholder 2"/>
          <p:cNvSpPr>
            <a:spLocks noGrp="1"/>
          </p:cNvSpPr>
          <p:nvPr>
            <p:ph type="body" idx="1"/>
          </p:nvPr>
        </p:nvSpPr>
        <p:spPr>
          <a:xfrm>
            <a:off x="530352" y="2704664"/>
            <a:ext cx="7772400" cy="3619936"/>
          </a:xfrm>
        </p:spPr>
        <p:txBody>
          <a:bodyPr>
            <a:normAutofit/>
          </a:bodyPr>
          <a:lstStyle/>
          <a:p>
            <a:pPr marL="342900" indent="-342900">
              <a:buFont typeface="Arial" panose="020B0604020202020204" pitchFamily="34" charset="0"/>
              <a:buChar char="•"/>
            </a:pPr>
            <a:r>
              <a:rPr lang="en-US" b="1" dirty="0"/>
              <a:t>Larger or bolder print </a:t>
            </a:r>
            <a:r>
              <a:rPr lang="en-US" dirty="0"/>
              <a:t>(314 of 522 responses = 60%)</a:t>
            </a:r>
          </a:p>
          <a:p>
            <a:endParaRPr lang="en-US" dirty="0" smtClean="0"/>
          </a:p>
          <a:p>
            <a:pPr marL="342900" indent="-342900">
              <a:buFont typeface="Arial" panose="020B0604020202020204" pitchFamily="34" charset="0"/>
              <a:buChar char="•"/>
            </a:pPr>
            <a:r>
              <a:rPr lang="en-US" dirty="0" smtClean="0"/>
              <a:t>When </a:t>
            </a:r>
            <a:r>
              <a:rPr lang="en-US" dirty="0"/>
              <a:t>asked for other suggestions, the top responses were:</a:t>
            </a:r>
          </a:p>
          <a:p>
            <a:pPr marL="982980" lvl="1" indent="-342900">
              <a:buFont typeface="Arial" panose="020B0604020202020204" pitchFamily="34" charset="0"/>
              <a:buChar char="•"/>
            </a:pPr>
            <a:r>
              <a:rPr lang="en-US" sz="2000" b="1" dirty="0"/>
              <a:t>Easy-open lids/packages should be used; no child-proof caps for seniors </a:t>
            </a:r>
            <a:r>
              <a:rPr lang="en-US" sz="2000" dirty="0"/>
              <a:t>(20 of 134 responses = 14.9%)</a:t>
            </a:r>
          </a:p>
          <a:p>
            <a:pPr marL="982980" lvl="1" indent="-342900">
              <a:buFont typeface="Arial" panose="020B0604020202020204" pitchFamily="34" charset="0"/>
              <a:buChar char="•"/>
            </a:pPr>
            <a:r>
              <a:rPr lang="en-US" sz="2000" b="1" dirty="0"/>
              <a:t>Include purpose of drug - state what condition medication is intended to treat </a:t>
            </a:r>
            <a:r>
              <a:rPr lang="en-US" sz="2000" dirty="0"/>
              <a:t>(17 of 134 responses = 12.7%)</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80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Iteration of Labels	</a:t>
            </a:r>
            <a:endParaRPr lang="en-US" dirty="0"/>
          </a:p>
        </p:txBody>
      </p:sp>
      <p:sp>
        <p:nvSpPr>
          <p:cNvPr id="3" name="Text Placeholder 2"/>
          <p:cNvSpPr>
            <a:spLocks noGrp="1"/>
          </p:cNvSpPr>
          <p:nvPr>
            <p:ph type="body" idx="1"/>
          </p:nvPr>
        </p:nvSpPr>
        <p:spPr>
          <a:xfrm>
            <a:off x="530352" y="2704664"/>
            <a:ext cx="7772400" cy="2629336"/>
          </a:xfrm>
        </p:spPr>
        <p:txBody>
          <a:bodyPr>
            <a:normAutofit/>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18 months of public discussion at forums, hearings, committees and board meetings</a:t>
            </a:r>
          </a:p>
          <a:p>
            <a:pPr marL="342900" indent="-342900">
              <a:buFont typeface="Arial" pitchFamily="34" charset="0"/>
              <a:buChar char="•"/>
            </a:pPr>
            <a:endParaRPr lang="en-US" dirty="0"/>
          </a:p>
          <a:p>
            <a:pPr marL="342900" indent="-342900">
              <a:buFont typeface="Arial" pitchFamily="34" charset="0"/>
              <a:buChar char="•"/>
            </a:pPr>
            <a:r>
              <a:rPr lang="en-US" dirty="0" smtClean="0"/>
              <a:t>Noticed:		Nov. 20, 2009</a:t>
            </a:r>
          </a:p>
          <a:p>
            <a:pPr marL="342900" indent="-342900">
              <a:buFont typeface="Arial" pitchFamily="34" charset="0"/>
              <a:buChar char="•"/>
            </a:pPr>
            <a:r>
              <a:rPr lang="en-US" dirty="0" smtClean="0"/>
              <a:t>Effective Date:  	Jan. 1, 2011</a:t>
            </a:r>
          </a:p>
          <a:p>
            <a:pPr marL="342900" indent="-342900">
              <a:buFont typeface="Arial" pitchFamily="34" charset="0"/>
              <a:buChar cha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90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Iteration of Labels	</a:t>
            </a:r>
          </a:p>
        </p:txBody>
      </p:sp>
      <p:sp>
        <p:nvSpPr>
          <p:cNvPr id="3" name="Text Placeholder 2"/>
          <p:cNvSpPr>
            <a:spLocks noGrp="1"/>
          </p:cNvSpPr>
          <p:nvPr>
            <p:ph type="body" idx="1"/>
          </p:nvPr>
        </p:nvSpPr>
        <p:spPr>
          <a:xfrm>
            <a:off x="530352" y="2704664"/>
            <a:ext cx="7772400" cy="3848536"/>
          </a:xfrm>
        </p:spPr>
        <p:txBody>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Required Elements of Drug Containers Dispensed in CA:</a:t>
            </a:r>
          </a:p>
          <a:p>
            <a:pPr marL="982980" lvl="1" indent="-342900">
              <a:buFont typeface="Arial" pitchFamily="34" charset="0"/>
              <a:buChar char="•"/>
            </a:pPr>
            <a:r>
              <a:rPr lang="en-US" dirty="0" smtClean="0"/>
              <a:t>Clustered in one area comprising at least 50% of label in at least    10-point sans serif font (12-point typeface, if requested) and listed in the following order in bold typeface or color, or blank space to set off:</a:t>
            </a:r>
          </a:p>
          <a:p>
            <a:pPr marL="1200150" lvl="2" indent="-285750">
              <a:buFont typeface="Arial" pitchFamily="34" charset="0"/>
              <a:buChar char="•"/>
            </a:pPr>
            <a:r>
              <a:rPr lang="en-US" dirty="0" smtClean="0"/>
              <a:t>Name of patient</a:t>
            </a:r>
          </a:p>
          <a:p>
            <a:pPr marL="1200150" lvl="2" indent="-285750">
              <a:buFont typeface="Arial" pitchFamily="34" charset="0"/>
              <a:buChar char="•"/>
            </a:pPr>
            <a:r>
              <a:rPr lang="en-US" dirty="0" smtClean="0"/>
              <a:t>Name of drug and strength (either trade or generic)</a:t>
            </a:r>
          </a:p>
          <a:p>
            <a:pPr marL="1200150" lvl="2" indent="-285750">
              <a:buFont typeface="Arial" pitchFamily="34" charset="0"/>
              <a:buChar char="•"/>
            </a:pPr>
            <a:r>
              <a:rPr lang="en-US" dirty="0" smtClean="0"/>
              <a:t>Directions for use</a:t>
            </a:r>
          </a:p>
          <a:p>
            <a:pPr marL="1200150" lvl="2" indent="-285750">
              <a:buFont typeface="Arial" pitchFamily="34" charset="0"/>
              <a:buChar char="•"/>
            </a:pPr>
            <a:r>
              <a:rPr lang="en-US" dirty="0" smtClean="0"/>
              <a:t>Condition or purpose as indicated on prescription</a:t>
            </a:r>
          </a:p>
          <a:p>
            <a:endParaRPr lang="en-US" dirty="0" smtClean="0"/>
          </a:p>
          <a:p>
            <a:pPr marL="1200150" lvl="2" indent="-285750">
              <a:buFont typeface="Arial" pitchFamily="34" charset="0"/>
              <a:buChar char="•"/>
            </a:pPr>
            <a:endParaRPr lang="en-US" dirty="0" smtClean="0"/>
          </a:p>
          <a:p>
            <a:pPr marL="982980" lvl="1" indent="-342900">
              <a:buFont typeface="Arial" pitchFamily="34" charset="0"/>
              <a:buChar char="•"/>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58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Iteration of Labels	</a:t>
            </a:r>
          </a:p>
        </p:txBody>
      </p:sp>
      <p:sp>
        <p:nvSpPr>
          <p:cNvPr id="3" name="Text Placeholder 2"/>
          <p:cNvSpPr>
            <a:spLocks noGrp="1"/>
          </p:cNvSpPr>
          <p:nvPr>
            <p:ph type="body" idx="1"/>
          </p:nvPr>
        </p:nvSpPr>
        <p:spPr>
          <a:xfrm>
            <a:off x="530352" y="2704664"/>
            <a:ext cx="7772400" cy="3619936"/>
          </a:xfrm>
        </p:spPr>
        <p:txBody>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Established standardized directions for use when applicable </a:t>
            </a:r>
          </a:p>
          <a:p>
            <a:pPr marL="982980" lvl="1" indent="-342900">
              <a:buFont typeface="Arial" pitchFamily="34" charset="0"/>
              <a:buChar char="•"/>
            </a:pPr>
            <a:r>
              <a:rPr lang="en-US" dirty="0" smtClean="0"/>
              <a:t>e.g., Take 1 [insert appropriate dosage form] at bedtime;</a:t>
            </a:r>
          </a:p>
          <a:p>
            <a:pPr marL="982980" lvl="1" indent="-342900">
              <a:buFont typeface="Arial" pitchFamily="34" charset="0"/>
              <a:buChar char="•"/>
            </a:pPr>
            <a:r>
              <a:rPr lang="en-US" dirty="0" smtClean="0"/>
              <a:t>Take 1 [insert appropriate dosage form] in the morning, and Take 1 [insert appropriate dosage form] at bedtime; </a:t>
            </a:r>
          </a:p>
          <a:p>
            <a:pPr marL="982980" lvl="1" indent="-342900">
              <a:buFont typeface="Arial" pitchFamily="34" charset="0"/>
              <a:buChar char="•"/>
            </a:pPr>
            <a:r>
              <a:rPr lang="en-US" dirty="0" smtClean="0"/>
              <a:t>Take </a:t>
            </a:r>
            <a:r>
              <a:rPr lang="en-US" dirty="0"/>
              <a:t>1 [insert appropriate dosage form] in the morning, </a:t>
            </a:r>
            <a:r>
              <a:rPr lang="en-US" dirty="0" smtClean="0"/>
              <a:t>1 </a:t>
            </a:r>
            <a:r>
              <a:rPr lang="en-US" dirty="0"/>
              <a:t>[insert appropriate dosage form] at </a:t>
            </a:r>
            <a:r>
              <a:rPr lang="en-US" dirty="0" smtClean="0"/>
              <a:t>noon, and 1 [insert appropriate dosage form] in the evening;</a:t>
            </a:r>
          </a:p>
          <a:p>
            <a:pPr marL="982980" lvl="1" indent="-342900">
              <a:buFont typeface="Arial" pitchFamily="34" charset="0"/>
              <a:buChar char="•"/>
            </a:pPr>
            <a:r>
              <a:rPr lang="en-US" dirty="0" smtClean="0"/>
              <a:t>If you have pain, take __ [insert appropriate dosage form] at a time.  Wait at least __ hours before taking again.  Do not take more than __ [appropriate dosage form] in one day.</a:t>
            </a:r>
          </a:p>
          <a:p>
            <a:pPr marL="982980" lvl="1" indent="-342900">
              <a:buFont typeface="Arial" pitchFamily="34" charset="0"/>
              <a:buChar char="•"/>
            </a:pPr>
            <a:endParaRPr lang="en-US" dirty="0" smtClean="0"/>
          </a:p>
          <a:p>
            <a:pPr marL="982980" lvl="1" indent="-342900">
              <a:buFont typeface="Arial" pitchFamily="34" charset="0"/>
              <a:buChar char="•"/>
            </a:pPr>
            <a:endParaRPr lang="en-US" b="1"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67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14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TotalTime>
  <Words>1178</Words>
  <Application>Microsoft Office PowerPoint</Application>
  <PresentationFormat>On-screen Show (4:3)</PresentationFormat>
  <Paragraphs>137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  CA Board of Pharmacy’s Communication Journey:  Patient-Centered Labels</vt:lpstr>
      <vt:lpstr>  California Patient Medication Safety Act  (Chapter 470, Statutes 2007)</vt:lpstr>
      <vt:lpstr>CA Board Public Protection Mandate</vt:lpstr>
      <vt:lpstr>What information on the prescription label is most important?</vt:lpstr>
      <vt:lpstr>What to change on the prescription label?</vt:lpstr>
      <vt:lpstr>What would make prescription labels easier to read?</vt:lpstr>
      <vt:lpstr>1st Iteration of Labels </vt:lpstr>
      <vt:lpstr>1st Iteration of Labels </vt:lpstr>
      <vt:lpstr>1st Iteration of Labels </vt:lpstr>
      <vt:lpstr>1st Iteration of Labels </vt:lpstr>
      <vt:lpstr>2nd Iteration of Labels</vt:lpstr>
      <vt:lpstr>2nd Iteration of Labels</vt:lpstr>
      <vt:lpstr>2nd Iteration of Labels</vt:lpstr>
      <vt:lpstr>AB 1073  (Ting, Chapter 784, Statutes of 2015)</vt:lpstr>
      <vt:lpstr>AB 1073  (Ting, Chapter 784, Statutes of 2015)</vt:lpstr>
      <vt:lpstr>AB 1073  (Ting, Chapter 784, Statutes of 2015)</vt:lpstr>
      <vt:lpstr>AB 1073  (Ting, Chapter 784, Statutes of 2015)</vt:lpstr>
      <vt:lpstr>AB 1073  (Ting, Chapter 784, Statutes of 2015)</vt:lpstr>
      <vt:lpstr>3rd Iteration of Labels</vt:lpstr>
      <vt:lpstr>3rd Iteration of Labels</vt:lpstr>
      <vt:lpstr>3rd Iteration of Labels</vt:lpstr>
      <vt:lpstr>3rd Iteration of Labels</vt:lpstr>
      <vt:lpstr>3rd Iteration of Labels</vt:lpstr>
      <vt:lpstr> </vt:lpstr>
      <vt:lpstr> </vt:lpstr>
      <vt:lpstr>Notice of  Interpreter Availability  </vt:lpstr>
      <vt:lpstr>CA Board of Pharmacy</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Board of Pharmacy’s Journey</dc:title>
  <dc:creator>RXDDAMO</dc:creator>
  <cp:lastModifiedBy>Chris LaScala</cp:lastModifiedBy>
  <cp:revision>29</cp:revision>
  <cp:lastPrinted>2017-03-24T19:19:21Z</cp:lastPrinted>
  <dcterms:created xsi:type="dcterms:W3CDTF">2017-03-21T19:12:02Z</dcterms:created>
  <dcterms:modified xsi:type="dcterms:W3CDTF">2017-03-25T22:27:33Z</dcterms:modified>
</cp:coreProperties>
</file>