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9" r:id="rId4"/>
    <p:sldMasterId id="2147483648" r:id="rId5"/>
  </p:sldMasterIdLst>
  <p:notesMasterIdLst>
    <p:notesMasterId r:id="rId25"/>
  </p:notesMasterIdLst>
  <p:sldIdLst>
    <p:sldId id="342" r:id="rId6"/>
    <p:sldId id="341" r:id="rId7"/>
    <p:sldId id="304" r:id="rId8"/>
    <p:sldId id="321" r:id="rId9"/>
    <p:sldId id="343" r:id="rId10"/>
    <p:sldId id="332" r:id="rId11"/>
    <p:sldId id="279" r:id="rId12"/>
    <p:sldId id="334" r:id="rId13"/>
    <p:sldId id="335" r:id="rId14"/>
    <p:sldId id="294" r:id="rId15"/>
    <p:sldId id="295" r:id="rId16"/>
    <p:sldId id="337" r:id="rId17"/>
    <p:sldId id="325" r:id="rId18"/>
    <p:sldId id="327" r:id="rId19"/>
    <p:sldId id="329" r:id="rId20"/>
    <p:sldId id="333" r:id="rId21"/>
    <p:sldId id="331" r:id="rId22"/>
    <p:sldId id="346" r:id="rId23"/>
    <p:sldId id="33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BE281-4D91-491C-B4D3-0F972F92B1DD}" type="datetimeFigureOut"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B504F-9EAF-48ED-89F1-03590C47E0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0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67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21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41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52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55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7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72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24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9C67-5BE5-4045-B378-9BE1B7924386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26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6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7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3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92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B504F-9EAF-48ED-89F1-03590C47E0F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3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540E-5196-179D-9985-A2F90F1DC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85FDB-D026-B6CC-E227-ECC9240F7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4E473-6193-CA90-A24A-F8108CF3D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498A-65F7-4FE1-831E-454EDC8DE1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A764-7FAF-540B-42C7-E781A2106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7B6E-15B1-4978-9C7D-C63BB420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ADC4-8B9D-D7C9-5FA7-6DAA0CB5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C707C-15A3-C4E7-BD28-284B8EA03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8BBBA-8054-C9BC-0BBE-604E19E8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E208-0137-47F3-BEB0-0BF8DC8CC2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1F95-6393-D959-785D-7605B2B5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0946-D59A-91F1-7263-5D96CEC3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8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1AA479-EDE3-838F-0217-B853C15EF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78C1-3A1C-8816-498D-C1D87584C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77DC9-9523-B8EC-1584-DC1B3512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E208-0137-47F3-BEB0-0BF8DC8CC2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7036-A457-FDB7-1E63-AF04C895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8BAB9-6695-7BE8-EFA4-CDEAB252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63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0A99-7F68-3682-EA5A-48E29C49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A1B72-D51C-98F3-D3A2-943942D98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2007D-B90F-0382-E25E-456EE761D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7D85-E7A8-4DCC-9E44-3107BB15FBF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3A3C7-920A-4003-5925-0F5E23D7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EF6C-02CC-E1A2-F280-8B6CA33D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EB70-2628-4A23-A757-80BC8F2C2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2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5194-D0F5-DC5F-B175-A20EDE5F5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B6FC1-3863-404D-6E67-7406F5B91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DDBD1-9108-EBBD-48EE-F62F0D55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7D85-E7A8-4DCC-9E44-3107BB15FBF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79FD6-2AEE-82A7-23EE-8F851425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AD4C1-8439-572B-2242-B8EEA8A3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EB70-2628-4A23-A757-80BC8F2C2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0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5484-AB5B-AA7A-949B-9D1CDD8A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A1547-3564-16D4-F52E-5C512A16E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778-45D5-F91E-6866-0D6C84FC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E208-0137-47F3-BEB0-0BF8DC8CC2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33747-D52E-AB9D-C4BB-709F8E22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81590-70D8-7F7F-BE3C-02A558E6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516B6-45B7-A159-3190-3AE0CB56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FCB0B-4A46-8611-8BF7-737E0443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2A675-D0E9-B02C-F2C9-AA96526B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E208-0137-47F3-BEB0-0BF8DC8CC2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7C354-F6BD-4951-B9A0-F3983101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8B1ED-9637-DFC3-FE8D-D28A27F4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4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4B38-21B6-9EF7-941A-51E2A67E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2E97B-8B10-D408-5314-FABD62AEC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58657-17B0-D390-A206-C4A688F8F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85728-7955-2DC6-565E-E23370BD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E208-0137-47F3-BEB0-0BF8DC8CC2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5F7E-7FF9-D1A6-BF94-DC7C27CA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F94BF-C770-8078-5476-4A504D68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6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4380A-DDEE-8E5A-9733-BF502B6F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7482C-27D1-3AB0-C623-BFD62F7FD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28778-8A1E-92CC-E460-3966431C3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FBE1B-A972-9C7B-69B1-96132CF5D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6CE8E-DDBA-E24F-21E1-FC8699437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4FA60-06F3-FCAA-35D6-A20AA0D5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E208-0137-47F3-BEB0-0BF8DC8CC2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A9757-1329-85C5-DCC3-BE5845D4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F55A0-A7D1-91A6-8450-9E1F7E01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F5CA-3339-6EA7-0A89-4A224D29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BA763-88EA-044F-4EE5-C8F574E3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498A-65F7-4FE1-831E-454EDC8DE1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A8632-E75F-2EDE-F737-7FB31885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54E63-2C7F-B08B-72AD-BEABB56D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9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AF121-9F0E-8260-1B65-26968D97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E208-0137-47F3-BEB0-0BF8DC8CC2B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D90C5-2F0E-ED8B-3F95-8E0C9F3BD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6A286-BAAF-C68E-BB8C-58BBD450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DE2D-D3AA-2587-14DB-3147CA5C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D754-509C-9FD5-F4BF-5DB1A67B1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37A88-BE9C-7AA0-4B57-9178A6BF6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1AF72-01EA-A5CC-D28D-C8049538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498A-65F7-4FE1-831E-454EDC8DE1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EE855-FA35-EA24-78AA-019EFC885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0426C-85F6-AA4D-A593-3D8BA622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15EB-9850-D32C-29B7-3ADB7255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556D7-E65A-CAED-FEF1-137663AE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A7BEB-3683-BDA9-A541-2A0F39B2E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160BC-8256-63AB-B210-4C82425DF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498A-65F7-4FE1-831E-454EDC8DE1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EDA4D-7744-A8E3-B88E-56E8F4F8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D6C86-ECC5-7407-F405-563D8465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1A1203-9528-A981-366C-4632900F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5207B-48C7-8C0B-4895-89BBE7265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850B8-CCEC-E120-AF92-53B8B81C9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45498A-65F7-4FE1-831E-454EDC8DE1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0B0FA-CF8C-25D4-C144-8883FE423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A5B4-1CB8-1A44-AE9A-EAA8265AE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E7E74-01CC-48F9-9340-C1BCBA9E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E9815-56ED-1091-ED18-9BBEA8239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92CDB-2762-3AB9-5E50-2CB5AE2CC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2DC16-DB2C-3F23-9F2D-5EC42CAE7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D7D85-E7A8-4DCC-9E44-3107BB15FBF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DB73C-325B-86DC-2EB7-7C5936BA3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14654-A003-9686-C0A5-8320771F6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06EB70-2628-4A23-A757-80BC8F2C2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9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isconsinliteracy.org/training/ell-tutor-training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isconsinliteracy.org/training/ongoing-tutor-training.html" TargetMode="External"/><Relationship Id="rId4" Type="http://schemas.openxmlformats.org/officeDocument/2006/relationships/hyperlink" Target="https://wisconsinliteracy.org/training/adult-literacy-abe-tutor-training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hyperlink" Target="https://wisconsinliteracy.org/about/staff-board.html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8C6A-E2B3-53B8-E740-769824F3B3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9A064-4143-51B7-4096-8BA018B0E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and plants&#10;&#10;Description automatically generated">
            <a:extLst>
              <a:ext uri="{FF2B5EF4-FFF2-40B4-BE49-F238E27FC236}">
                <a16:creationId xmlns:a16="http://schemas.microsoft.com/office/drawing/2014/main" id="{DC909782-DFA4-8597-4E7C-098057765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7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EE3C-50C8-8AEA-44F9-C7698C8A6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Professional Development in FY24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8F8AE-5805-5174-25AD-ED68A71A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3184" cy="412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3600">
                <a:cs typeface="Calibri"/>
              </a:rPr>
              <a:t>110 sessions offered</a:t>
            </a:r>
          </a:p>
          <a:p>
            <a:pPr>
              <a:spcAft>
                <a:spcPts val="1000"/>
              </a:spcAft>
            </a:pPr>
            <a:r>
              <a:rPr lang="en-US" sz="3600">
                <a:cs typeface="Calibri"/>
              </a:rPr>
              <a:t>1951 attendees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71999-D960-90B2-971C-6BC4F13AC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581" y="2258111"/>
            <a:ext cx="5749327" cy="368813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555912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6254-598A-ED74-6528-0D40B407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Networking Opportunities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B8D3-6637-175E-980C-C3A0F4C2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524" y="1717279"/>
            <a:ext cx="4902200" cy="432311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500"/>
              </a:spcAft>
              <a:buNone/>
            </a:pPr>
            <a:r>
              <a:rPr lang="en-US" sz="3200">
                <a:ea typeface="+mn-lt"/>
                <a:cs typeface="+mn-lt"/>
              </a:rPr>
              <a:t>Library Networking  </a:t>
            </a:r>
            <a:endParaRPr lang="en-US"/>
          </a:p>
          <a:p>
            <a:pPr>
              <a:spcAft>
                <a:spcPts val="500"/>
              </a:spcAft>
              <a:buNone/>
            </a:pPr>
            <a:r>
              <a:rPr lang="en-US" sz="3200">
                <a:ea typeface="+mn-lt"/>
                <a:cs typeface="+mn-lt"/>
              </a:rPr>
              <a:t>Tutor Coordinators </a:t>
            </a:r>
            <a:endParaRPr lang="en-US"/>
          </a:p>
          <a:p>
            <a:pPr>
              <a:spcAft>
                <a:spcPts val="500"/>
              </a:spcAft>
              <a:buNone/>
            </a:pPr>
            <a:r>
              <a:rPr lang="en-US" sz="3200">
                <a:ea typeface="+mn-lt"/>
                <a:cs typeface="+mn-lt"/>
              </a:rPr>
              <a:t>Small Programs </a:t>
            </a:r>
            <a:endParaRPr lang="en-US"/>
          </a:p>
          <a:p>
            <a:pPr>
              <a:spcAft>
                <a:spcPts val="500"/>
              </a:spcAft>
              <a:buNone/>
            </a:pPr>
            <a:r>
              <a:rPr lang="en-US" sz="3200">
                <a:ea typeface="+mn-lt"/>
                <a:cs typeface="+mn-lt"/>
              </a:rPr>
              <a:t>Corrections Networking Call</a:t>
            </a:r>
            <a:endParaRPr lang="en-US"/>
          </a:p>
          <a:p>
            <a:pPr>
              <a:spcAft>
                <a:spcPts val="500"/>
              </a:spcAft>
              <a:buNone/>
            </a:pPr>
            <a:r>
              <a:rPr lang="en-US" sz="3200">
                <a:ea typeface="+mn-lt"/>
                <a:cs typeface="+mn-lt"/>
              </a:rPr>
              <a:t>Executive Director/Large Program </a:t>
            </a:r>
            <a:endParaRPr lang="en-US" sz="3200"/>
          </a:p>
          <a:p>
            <a:pPr>
              <a:spcAft>
                <a:spcPts val="500"/>
              </a:spcAft>
              <a:buNone/>
            </a:pPr>
            <a:r>
              <a:rPr lang="en-US" sz="3200">
                <a:ea typeface="+mn-lt"/>
                <a:cs typeface="+mn-lt"/>
              </a:rPr>
              <a:t>GED/HSED Program Coordinators</a:t>
            </a:r>
            <a:endParaRPr lang="en-US"/>
          </a:p>
          <a:p>
            <a:pPr>
              <a:spcAft>
                <a:spcPts val="500"/>
              </a:spcAft>
              <a:buNone/>
            </a:pPr>
            <a:r>
              <a:rPr lang="en-US" sz="3200">
                <a:cs typeface="Calibri"/>
              </a:rPr>
              <a:t>Medium Programs</a:t>
            </a:r>
          </a:p>
          <a:p>
            <a:pPr>
              <a:spcAft>
                <a:spcPts val="500"/>
              </a:spcAft>
              <a:buNone/>
            </a:pPr>
            <a:r>
              <a:rPr lang="en-US" sz="3200">
                <a:cs typeface="Calibri"/>
              </a:rPr>
              <a:t>Northstar Digital Literacy Users</a:t>
            </a:r>
          </a:p>
          <a:p>
            <a:pPr>
              <a:spcAft>
                <a:spcPts val="500"/>
              </a:spcAft>
              <a:buNone/>
            </a:pPr>
            <a:r>
              <a:rPr lang="en-US" sz="3200">
                <a:cs typeface="Calibri"/>
              </a:rPr>
              <a:t>Regional Programs</a:t>
            </a:r>
          </a:p>
          <a:p>
            <a:pPr>
              <a:spcAft>
                <a:spcPts val="500"/>
              </a:spcAft>
              <a:buNone/>
            </a:pPr>
            <a:endParaRPr lang="en-US" sz="3200">
              <a:cs typeface="Calibri"/>
            </a:endParaRPr>
          </a:p>
          <a:p>
            <a:pPr>
              <a:spcAft>
                <a:spcPts val="500"/>
              </a:spcAft>
              <a:buNone/>
            </a:pPr>
            <a:endParaRPr lang="en-US" sz="3200">
              <a:cs typeface="Calibri"/>
            </a:endParaRPr>
          </a:p>
          <a:p>
            <a:pPr marL="0" indent="0">
              <a:buNone/>
            </a:pPr>
            <a:endParaRPr lang="en-US" sz="3200"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9EAC0-230B-B70C-5309-E14D6AD6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199" y="3575066"/>
            <a:ext cx="3282778" cy="1834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3788C-8B9B-E32A-7FDA-413D296E5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22" y="1697495"/>
            <a:ext cx="3343705" cy="20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72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6254-598A-ED74-6528-0D40B407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Tutor Training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9BE62-7254-F54D-58E4-8FBC0F681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Online tutor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B8D3-6637-175E-980C-C3A0F4C2B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648" y="2505075"/>
            <a:ext cx="515778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Register for Zoom sessions 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Website event calendar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Monthly e-newsletter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Monthly email from Regional Literacy Consultants</a:t>
            </a:r>
          </a:p>
          <a:p>
            <a:r>
              <a:rPr lang="en-US">
                <a:ea typeface="Calibri"/>
                <a:cs typeface="Calibri"/>
              </a:rPr>
              <a:t>Request customized, in-person sessions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A2CA7E-2624-164C-F3CD-AA0D6A319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/>
              <a:t>Live tutor training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A4C35-29A3-B352-AAD9-9DE21557F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2505075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/>
              <a:t>Access videos and interactive courses on our website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  <p:bldP spid="5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6254-598A-ED74-6528-0D40B407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Tutor Training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B8D3-6637-175E-980C-C3A0F4C2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508" y="1807528"/>
            <a:ext cx="7772400" cy="43540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chemeClr val="accent1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 Introductory Tutor Training Series</a:t>
            </a:r>
            <a:endParaRPr lang="en-US" b="1">
              <a:solidFill>
                <a:schemeClr val="accent1"/>
              </a:solidFill>
              <a:cs typeface="Calibri"/>
            </a:endParaRPr>
          </a:p>
          <a:p>
            <a:pPr marL="0" indent="0">
              <a:buNone/>
            </a:pPr>
            <a:endParaRPr lang="en-US" sz="1000" b="1">
              <a:solidFill>
                <a:schemeClr val="accent1"/>
              </a:solidFill>
              <a:cs typeface="Calibri"/>
            </a:endParaRPr>
          </a:p>
          <a:p>
            <a:r>
              <a:rPr lang="en-US" b="1">
                <a:solidFill>
                  <a:schemeClr val="accent1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 Literacy/ABE: Introductory Tutor Training Series</a:t>
            </a:r>
            <a:endParaRPr lang="en-US" b="1">
              <a:solidFill>
                <a:schemeClr val="accent1"/>
              </a:solidFill>
              <a:ea typeface="Calibri"/>
              <a:cs typeface="Calibri"/>
            </a:endParaRPr>
          </a:p>
          <a:p>
            <a:endParaRPr lang="en-US" sz="1000" b="1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b="1">
                <a:solidFill>
                  <a:schemeClr val="accent1"/>
                </a:solidFill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Ongoing Tutor Training</a:t>
            </a:r>
            <a:endParaRPr lang="en-US" b="1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CC68F-F03C-BF54-4F1B-1C3B0C0A22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56" t="2573" r="2995" b="759"/>
          <a:stretch/>
        </p:blipFill>
        <p:spPr>
          <a:xfrm>
            <a:off x="8119519" y="361067"/>
            <a:ext cx="3093736" cy="58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5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6254-598A-ED74-6528-0D40B407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Subscriptions &amp; Memberships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B8D3-6637-175E-980C-C3A0F4C2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043" y="1544169"/>
            <a:ext cx="8583046" cy="58287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3000">
                <a:cs typeface="Calibri"/>
              </a:rPr>
              <a:t>News for You: Online and paper</a:t>
            </a:r>
            <a:endParaRPr lang="en-US"/>
          </a:p>
          <a:p>
            <a:pPr>
              <a:spcAft>
                <a:spcPts val="800"/>
              </a:spcAft>
            </a:pPr>
            <a:r>
              <a:rPr lang="en-US" sz="3000">
                <a:ea typeface="Calibri"/>
                <a:cs typeface="Calibri"/>
              </a:rPr>
              <a:t>GED Online Learning</a:t>
            </a:r>
          </a:p>
          <a:p>
            <a:pPr>
              <a:spcAft>
                <a:spcPts val="800"/>
              </a:spcAft>
            </a:pPr>
            <a:r>
              <a:rPr lang="en-US" sz="3000">
                <a:ea typeface="Calibri"/>
                <a:cs typeface="Calibri"/>
              </a:rPr>
              <a:t>DCS GED  Prep Online</a:t>
            </a:r>
          </a:p>
          <a:p>
            <a:pPr>
              <a:spcAft>
                <a:spcPts val="800"/>
              </a:spcAft>
            </a:pPr>
            <a:r>
              <a:rPr lang="en-US" sz="3000" err="1">
                <a:ea typeface="Calibri"/>
                <a:cs typeface="Calibri"/>
              </a:rPr>
              <a:t>Northstar</a:t>
            </a:r>
            <a:r>
              <a:rPr lang="en-US" sz="3000">
                <a:ea typeface="Calibri"/>
                <a:cs typeface="Calibri"/>
              </a:rPr>
              <a:t> Digital Literacy</a:t>
            </a:r>
          </a:p>
          <a:p>
            <a:pPr>
              <a:spcAft>
                <a:spcPts val="800"/>
              </a:spcAft>
            </a:pPr>
            <a:r>
              <a:rPr lang="en-US" sz="3000">
                <a:ea typeface="Calibri"/>
                <a:cs typeface="Calibri"/>
              </a:rPr>
              <a:t>Literacy Minnesota</a:t>
            </a:r>
          </a:p>
          <a:p>
            <a:pPr>
              <a:spcAft>
                <a:spcPts val="800"/>
              </a:spcAft>
            </a:pPr>
            <a:r>
              <a:rPr lang="en-US" sz="3000" err="1">
                <a:ea typeface="Calibri"/>
                <a:cs typeface="Calibri"/>
              </a:rPr>
              <a:t>Intercambio</a:t>
            </a:r>
            <a:endParaRPr lang="en-US" sz="3000">
              <a:ea typeface="Calibri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US" sz="3000" err="1">
                <a:ea typeface="Calibri"/>
                <a:cs typeface="Calibri"/>
              </a:rPr>
              <a:t>ProLiteracy</a:t>
            </a:r>
            <a:endParaRPr lang="en-US" sz="3000">
              <a:ea typeface="Calibri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US" sz="3000">
                <a:ea typeface="Calibri"/>
                <a:cs typeface="Calibri"/>
              </a:rPr>
              <a:t>COABE</a:t>
            </a:r>
          </a:p>
        </p:txBody>
      </p:sp>
      <p:pic>
        <p:nvPicPr>
          <p:cNvPr id="5" name="Picture 4" descr="A computer and a tablet&#10;&#10;Description automatically generated">
            <a:extLst>
              <a:ext uri="{FF2B5EF4-FFF2-40B4-BE49-F238E27FC236}">
                <a16:creationId xmlns:a16="http://schemas.microsoft.com/office/drawing/2014/main" id="{549C39BB-D616-DC6B-0982-4E951463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907721"/>
            <a:ext cx="3790950" cy="30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9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6254-598A-ED74-6528-0D40B407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Social Media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B8D3-6637-175E-980C-C3A0F4C2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712"/>
            <a:ext cx="4846983" cy="37634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ea typeface="Calibri"/>
                <a:cs typeface="Calibri"/>
              </a:rPr>
              <a:t>Advertise your program’s: </a:t>
            </a:r>
          </a:p>
          <a:p>
            <a:r>
              <a:rPr lang="en-US" sz="3200">
                <a:ea typeface="Calibri"/>
                <a:cs typeface="Calibri"/>
              </a:rPr>
              <a:t>Events</a:t>
            </a:r>
          </a:p>
          <a:p>
            <a:r>
              <a:rPr lang="en-US" sz="3200">
                <a:ea typeface="Calibri"/>
                <a:cs typeface="Calibri"/>
              </a:rPr>
              <a:t>Job postings</a:t>
            </a:r>
          </a:p>
          <a:p>
            <a:r>
              <a:rPr lang="en-US" sz="3200">
                <a:ea typeface="Calibri"/>
                <a:cs typeface="Calibri"/>
              </a:rPr>
              <a:t>Achievements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78DE6-2467-39BD-E7CA-954ED429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47893"/>
            <a:ext cx="3932583" cy="3771752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9309699-0A89-54F5-1BBE-4A486252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0615" y="4740965"/>
            <a:ext cx="934072" cy="9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2141FFF-1653-F681-865C-E40DEE88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28" y="4740964"/>
            <a:ext cx="934073" cy="9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1BCB8EA-DFB9-3DD3-2DE6-7AACBB74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440" y="4740963"/>
            <a:ext cx="934073" cy="9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20BDAFC-CF3F-AC7F-A5CC-3B84F9C7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00" y="4759994"/>
            <a:ext cx="934073" cy="9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C1CA3-77E5-6ECD-D2D3-E8B820482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0615" y="5843071"/>
            <a:ext cx="934072" cy="9340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E7E92A-EE2C-A119-BABC-530844EA9094}"/>
              </a:ext>
            </a:extLst>
          </p:cNvPr>
          <p:cNvSpPr txBox="1">
            <a:spLocks/>
          </p:cNvSpPr>
          <p:nvPr/>
        </p:nvSpPr>
        <p:spPr>
          <a:xfrm>
            <a:off x="6867111" y="5667081"/>
            <a:ext cx="2251211" cy="2381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800">
                <a:ea typeface="Calibri"/>
                <a:cs typeface="Calibri"/>
              </a:rPr>
              <a:t>(     )</a:t>
            </a:r>
          </a:p>
        </p:txBody>
      </p:sp>
    </p:spTree>
    <p:extLst>
      <p:ext uri="{BB962C8B-B14F-4D97-AF65-F5344CB8AC3E}">
        <p14:creationId xmlns:p14="http://schemas.microsoft.com/office/powerpoint/2010/main" val="73106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6254-598A-ED74-6528-0D40B407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Consulting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B8D3-6637-175E-980C-C3A0F4C2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315"/>
            <a:ext cx="6943593" cy="43396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3200">
                <a:ea typeface="Calibri"/>
                <a:cs typeface="Calibri"/>
              </a:rPr>
              <a:t>Nonprofit management</a:t>
            </a:r>
            <a:endParaRPr lang="en-US"/>
          </a:p>
          <a:p>
            <a:pPr>
              <a:spcAft>
                <a:spcPts val="800"/>
              </a:spcAft>
            </a:pPr>
            <a:r>
              <a:rPr lang="en-US" sz="3200">
                <a:ea typeface="Calibri"/>
                <a:cs typeface="Calibri"/>
              </a:rPr>
              <a:t>Board development</a:t>
            </a:r>
          </a:p>
          <a:p>
            <a:pPr>
              <a:spcAft>
                <a:spcPts val="800"/>
              </a:spcAft>
            </a:pPr>
            <a:r>
              <a:rPr lang="en-US" sz="3200">
                <a:ea typeface="Calibri"/>
                <a:cs typeface="Calibri"/>
              </a:rPr>
              <a:t>Volunteer recruitment and retention</a:t>
            </a:r>
          </a:p>
          <a:p>
            <a:pPr>
              <a:spcAft>
                <a:spcPts val="800"/>
              </a:spcAft>
            </a:pPr>
            <a:r>
              <a:rPr lang="en-US" sz="3200">
                <a:ea typeface="Calibri"/>
                <a:cs typeface="Calibri"/>
              </a:rPr>
              <a:t>Literacy programming</a:t>
            </a:r>
            <a:endParaRPr lang="en-US" sz="3200"/>
          </a:p>
          <a:p>
            <a:pPr>
              <a:spcAft>
                <a:spcPts val="800"/>
              </a:spcAft>
            </a:pPr>
            <a:r>
              <a:rPr lang="en-US" sz="3200">
                <a:ea typeface="Calibri"/>
                <a:cs typeface="Calibri"/>
              </a:rPr>
              <a:t>Curricula and assessments</a:t>
            </a:r>
          </a:p>
          <a:p>
            <a:pPr>
              <a:spcAft>
                <a:spcPts val="800"/>
              </a:spcAft>
            </a:pPr>
            <a:r>
              <a:rPr lang="en-US" sz="3200">
                <a:ea typeface="Calibri"/>
                <a:cs typeface="Calibri"/>
              </a:rPr>
              <a:t>Data management</a:t>
            </a:r>
          </a:p>
          <a:p>
            <a:endParaRPr lang="en-US" sz="3200">
              <a:ea typeface="Calibri"/>
              <a:cs typeface="Calibri"/>
            </a:endParaRPr>
          </a:p>
          <a:p>
            <a:endParaRPr lang="en-US" sz="3200">
              <a:ea typeface="Calibri"/>
              <a:cs typeface="Calibri"/>
            </a:endParaRPr>
          </a:p>
          <a:p>
            <a:endParaRPr lang="en-US" sz="3200">
              <a:ea typeface="Calibri"/>
              <a:cs typeface="Calibri"/>
            </a:endParaRPr>
          </a:p>
        </p:txBody>
      </p:sp>
      <p:pic>
        <p:nvPicPr>
          <p:cNvPr id="6" name="Picture 5" descr="Two women standing next to each other&#10;&#10;Description automatically generated">
            <a:extLst>
              <a:ext uri="{FF2B5EF4-FFF2-40B4-BE49-F238E27FC236}">
                <a16:creationId xmlns:a16="http://schemas.microsoft.com/office/drawing/2014/main" id="{21B32808-5B7D-B112-202E-CA2CF833A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31" y="767691"/>
            <a:ext cx="4263475" cy="52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DAF0E-EF9F-C51F-AC1A-0187E6B8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Reflection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BC65-179D-EC64-4DB1-87A586937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ea typeface="Calibri"/>
                <a:cs typeface="Calibri"/>
              </a:rPr>
              <a:t>What secret will you explore first?</a:t>
            </a:r>
            <a:endParaRPr lang="en-US" sz="3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E7769-2F20-5969-FF60-D34EC91B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13" y="2609270"/>
            <a:ext cx="4493187" cy="33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91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CEAD736-667B-2898-3CF9-1116E91DA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41" b="42105"/>
          <a:stretch/>
        </p:blipFill>
        <p:spPr>
          <a:xfrm>
            <a:off x="-12596" y="-1229"/>
            <a:ext cx="12204600" cy="2050989"/>
          </a:xfrm>
          <a:prstGeom prst="rect">
            <a:avLst/>
          </a:prstGeom>
        </p:spPr>
      </p:pic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2C67908-5EB2-298C-D14A-519570B1F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4" r="-101" b="-285"/>
          <a:stretch/>
        </p:blipFill>
        <p:spPr>
          <a:xfrm>
            <a:off x="1982139" y="2638046"/>
            <a:ext cx="8707128" cy="2985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9D536E-F60F-DBC1-9860-F6E09ACFBDE3}"/>
              </a:ext>
            </a:extLst>
          </p:cNvPr>
          <p:cNvSpPr txBox="1"/>
          <p:nvPr/>
        </p:nvSpPr>
        <p:spPr>
          <a:xfrm>
            <a:off x="3921099" y="2931386"/>
            <a:ext cx="1986915" cy="323165"/>
          </a:xfrm>
          <a:prstGeom prst="rect">
            <a:avLst/>
          </a:prstGeom>
          <a:solidFill>
            <a:srgbClr val="4CC8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500" b="1">
                <a:cs typeface="Calibri"/>
              </a:rPr>
              <a:t>Jamie Kobs (she/her)</a:t>
            </a:r>
            <a:endParaRPr lang="en-US" sz="15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208F88-C642-386F-EAD7-ABE3DE44C310}"/>
              </a:ext>
            </a:extLst>
          </p:cNvPr>
          <p:cNvSpPr/>
          <p:nvPr/>
        </p:nvSpPr>
        <p:spPr>
          <a:xfrm>
            <a:off x="7591458" y="1252184"/>
            <a:ext cx="981259" cy="45893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9E3494-DABE-8A3E-EBC9-8A7AA142BCB3}"/>
              </a:ext>
            </a:extLst>
          </p:cNvPr>
          <p:cNvSpPr/>
          <p:nvPr/>
        </p:nvSpPr>
        <p:spPr>
          <a:xfrm>
            <a:off x="6676139" y="3769966"/>
            <a:ext cx="2146299" cy="45893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FBF4C1-287D-D3D2-CB8A-A6648C5FA622}"/>
              </a:ext>
            </a:extLst>
          </p:cNvPr>
          <p:cNvCxnSpPr/>
          <p:nvPr/>
        </p:nvCxnSpPr>
        <p:spPr>
          <a:xfrm flipH="1" flipV="1">
            <a:off x="7510424" y="202150"/>
            <a:ext cx="1144888" cy="50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7E8B5BB-C6F2-44A7-CC30-16DEDE0F6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7" y="4979371"/>
            <a:ext cx="1714500" cy="200025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56A4349-027E-CC5A-59D9-93F36B86D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66" y="0"/>
            <a:ext cx="2714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pirate&#10;&#10;Description automatically generated">
            <a:extLst>
              <a:ext uri="{FF2B5EF4-FFF2-40B4-BE49-F238E27FC236}">
                <a16:creationId xmlns:a16="http://schemas.microsoft.com/office/drawing/2014/main" id="{9DED5F4E-42BD-EF4D-E90E-F1EB8DF1A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740" y="-16553"/>
            <a:ext cx="9756117" cy="688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0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7AC5-5E5F-BBE7-0A3C-920CC8D0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Share in the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B61A4-9818-483D-7E97-FC8456FFA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Your organization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Your favorite fall beverage:</a:t>
            </a:r>
          </a:p>
          <a:p>
            <a:pPr marL="914400" lvl="1" indent="-457200">
              <a:buAutoNum type="arabicPeriod"/>
            </a:pPr>
            <a:r>
              <a:rPr lang="en-US"/>
              <a:t>Apple cider</a:t>
            </a:r>
          </a:p>
          <a:p>
            <a:pPr marL="914400" lvl="1" indent="-457200">
              <a:buAutoNum type="arabicPeriod"/>
            </a:pPr>
            <a:r>
              <a:rPr lang="en-US"/>
              <a:t>Pumpkin spice latte</a:t>
            </a:r>
          </a:p>
          <a:p>
            <a:pPr marL="914400" lvl="1" indent="-457200">
              <a:buAutoNum type="arabicPeriod"/>
            </a:pPr>
            <a:r>
              <a:rPr lang="en-US"/>
              <a:t>Still drinking my summer lemonade ;)</a:t>
            </a:r>
          </a:p>
          <a:p>
            <a:pPr marL="914400" lvl="1" indent="-457200">
              <a:buAutoNum type="arabicPeriod"/>
            </a:pPr>
            <a:r>
              <a:rPr lang="en-US"/>
              <a:t>Moving on to eggnog! </a:t>
            </a:r>
          </a:p>
        </p:txBody>
      </p:sp>
    </p:spTree>
    <p:extLst>
      <p:ext uri="{BB962C8B-B14F-4D97-AF65-F5344CB8AC3E}">
        <p14:creationId xmlns:p14="http://schemas.microsoft.com/office/powerpoint/2010/main" val="347378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8600-896B-A029-F717-11C2FAFC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D0F24-26D3-17A0-98D8-52478F19B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953" y="5693035"/>
            <a:ext cx="9304867" cy="40102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  <a:hlinkClick r:id="rId3"/>
              </a:rPr>
              <a:t>https://wisconsinliteracy.org/about/staff-board.html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>
              <a:buAutoNum type="arabicPeriod"/>
            </a:pPr>
            <a:endParaRPr lang="en-US"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endParaRPr lang="en-US">
              <a:ea typeface="Calibri"/>
              <a:cs typeface="Calibri"/>
            </a:endParaRPr>
          </a:p>
          <a:p>
            <a:pPr>
              <a:buAutoNum type="arabicPeriod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 descr="A person with a ponytail wearing earrings&#10;&#10;Description automatically generated">
            <a:extLst>
              <a:ext uri="{FF2B5EF4-FFF2-40B4-BE49-F238E27FC236}">
                <a16:creationId xmlns:a16="http://schemas.microsoft.com/office/drawing/2014/main" id="{5E64C07F-84AD-3F83-5DD3-2AA41E37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08" y="4005162"/>
            <a:ext cx="950842" cy="1267925"/>
          </a:xfrm>
          <a:prstGeom prst="rect">
            <a:avLst/>
          </a:prstGeom>
        </p:spPr>
      </p:pic>
      <p:pic>
        <p:nvPicPr>
          <p:cNvPr id="7" name="Picture 6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EB050E77-1BC5-6887-7EE6-60543CF92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53" y="1984447"/>
            <a:ext cx="951028" cy="1267925"/>
          </a:xfrm>
          <a:prstGeom prst="rect">
            <a:avLst/>
          </a:prstGeom>
        </p:spPr>
      </p:pic>
      <p:pic>
        <p:nvPicPr>
          <p:cNvPr id="9" name="Picture 8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B686CEF-0DAB-F6A3-0635-5E467B4B2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46" y="1970805"/>
            <a:ext cx="951039" cy="1267925"/>
          </a:xfrm>
          <a:prstGeom prst="rect">
            <a:avLst/>
          </a:prstGeom>
        </p:spPr>
      </p:pic>
      <p:pic>
        <p:nvPicPr>
          <p:cNvPr id="11" name="Picture 10" descr="A person with a mustache smiling&#10;&#10;Description automatically generated">
            <a:extLst>
              <a:ext uri="{FF2B5EF4-FFF2-40B4-BE49-F238E27FC236}">
                <a16:creationId xmlns:a16="http://schemas.microsoft.com/office/drawing/2014/main" id="{C0899DAE-8FD0-9F54-7510-B15533CFF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0" y="1966679"/>
            <a:ext cx="951037" cy="1267925"/>
          </a:xfrm>
          <a:prstGeom prst="rect">
            <a:avLst/>
          </a:prstGeom>
        </p:spPr>
      </p:pic>
      <p:pic>
        <p:nvPicPr>
          <p:cNvPr id="13" name="Picture 12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541D9D3F-1037-1AD9-E5D1-466810E083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59" y="4011014"/>
            <a:ext cx="950763" cy="1267925"/>
          </a:xfrm>
          <a:prstGeom prst="rect">
            <a:avLst/>
          </a:prstGeom>
        </p:spPr>
      </p:pic>
      <p:pic>
        <p:nvPicPr>
          <p:cNvPr id="15" name="Picture 14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E62F73D6-64CA-A439-2959-4A7D18048B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00" y="2957206"/>
            <a:ext cx="951136" cy="1267925"/>
          </a:xfrm>
          <a:prstGeom prst="rect">
            <a:avLst/>
          </a:prstGeom>
        </p:spPr>
      </p:pic>
      <p:pic>
        <p:nvPicPr>
          <p:cNvPr id="17" name="Picture 1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044DECF-5E95-72A3-A9D6-73D5BC67D9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3" y="4005162"/>
            <a:ext cx="950944" cy="1267925"/>
          </a:xfrm>
          <a:prstGeom prst="rect">
            <a:avLst/>
          </a:prstGeom>
        </p:spPr>
      </p:pic>
      <p:pic>
        <p:nvPicPr>
          <p:cNvPr id="19" name="Picture 18" descr="A person wearing glasses and a floral shirt&#10;&#10;Description automatically generated">
            <a:extLst>
              <a:ext uri="{FF2B5EF4-FFF2-40B4-BE49-F238E27FC236}">
                <a16:creationId xmlns:a16="http://schemas.microsoft.com/office/drawing/2014/main" id="{FBBA25FA-EB5A-A742-0E27-9BAF3F7992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93" y="4005555"/>
            <a:ext cx="950854" cy="1267925"/>
          </a:xfrm>
          <a:prstGeom prst="rect">
            <a:avLst/>
          </a:prstGeom>
        </p:spPr>
      </p:pic>
      <p:pic>
        <p:nvPicPr>
          <p:cNvPr id="21" name="Picture 20" descr="A person in a black shirt&#10;&#10;Description automatically generated">
            <a:extLst>
              <a:ext uri="{FF2B5EF4-FFF2-40B4-BE49-F238E27FC236}">
                <a16:creationId xmlns:a16="http://schemas.microsoft.com/office/drawing/2014/main" id="{5E46C4BC-C34E-DB95-8598-37086AC065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0" y="2042079"/>
            <a:ext cx="864411" cy="1152659"/>
          </a:xfrm>
          <a:prstGeom prst="rect">
            <a:avLst/>
          </a:prstGeom>
        </p:spPr>
      </p:pic>
      <p:pic>
        <p:nvPicPr>
          <p:cNvPr id="23" name="Picture 22" descr="A person in a black shirt&#10;&#10;Description automatically generated">
            <a:extLst>
              <a:ext uri="{FF2B5EF4-FFF2-40B4-BE49-F238E27FC236}">
                <a16:creationId xmlns:a16="http://schemas.microsoft.com/office/drawing/2014/main" id="{69E271AE-E92E-A4FC-0E01-3AA82E7106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96" y="2875419"/>
            <a:ext cx="951204" cy="1267925"/>
          </a:xfrm>
          <a:prstGeom prst="rect">
            <a:avLst/>
          </a:prstGeom>
        </p:spPr>
      </p:pic>
      <p:pic>
        <p:nvPicPr>
          <p:cNvPr id="25" name="Picture 2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DCD96A2-EDBA-1E08-CF63-CCC96E9733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03" y="2873607"/>
            <a:ext cx="950944" cy="1267925"/>
          </a:xfrm>
          <a:prstGeom prst="rect">
            <a:avLst/>
          </a:prstGeom>
        </p:spPr>
      </p:pic>
      <p:pic>
        <p:nvPicPr>
          <p:cNvPr id="27" name="Picture 26" descr="A person with long brown hair and a necklace&#10;&#10;Description automatically generated">
            <a:extLst>
              <a:ext uri="{FF2B5EF4-FFF2-40B4-BE49-F238E27FC236}">
                <a16:creationId xmlns:a16="http://schemas.microsoft.com/office/drawing/2014/main" id="{A8222E81-C942-C432-4433-8E9817AE97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15" y="4005162"/>
            <a:ext cx="950852" cy="1267925"/>
          </a:xfrm>
          <a:prstGeom prst="rect">
            <a:avLst/>
          </a:prstGeom>
        </p:spPr>
      </p:pic>
      <p:pic>
        <p:nvPicPr>
          <p:cNvPr id="29" name="Picture 28" descr="A person with brown hair smiling&#10;&#10;Description automatically generated">
            <a:extLst>
              <a:ext uri="{FF2B5EF4-FFF2-40B4-BE49-F238E27FC236}">
                <a16:creationId xmlns:a16="http://schemas.microsoft.com/office/drawing/2014/main" id="{BAA37F0A-2814-D5FA-6A48-B6EEB2EEB9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49" y="2903946"/>
            <a:ext cx="950944" cy="1267925"/>
          </a:xfrm>
          <a:prstGeom prst="rect">
            <a:avLst/>
          </a:prstGeom>
        </p:spPr>
      </p:pic>
      <p:pic>
        <p:nvPicPr>
          <p:cNvPr id="31" name="Picture 30" descr="A person with long hair wearing earrings&#10;&#10;Description automatically generated">
            <a:extLst>
              <a:ext uri="{FF2B5EF4-FFF2-40B4-BE49-F238E27FC236}">
                <a16:creationId xmlns:a16="http://schemas.microsoft.com/office/drawing/2014/main" id="{4A953395-FCB5-31C8-E840-F64C835523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19" y="1985172"/>
            <a:ext cx="951231" cy="1267925"/>
          </a:xfrm>
          <a:prstGeom prst="rect">
            <a:avLst/>
          </a:prstGeom>
        </p:spPr>
      </p:pic>
      <p:pic>
        <p:nvPicPr>
          <p:cNvPr id="14" name="Picture 1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640814E-562D-A5D4-D257-43C951A627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1" y="2957206"/>
            <a:ext cx="950854" cy="12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1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8A45-2B24-C5B5-304E-C639D6B60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98" y="1304968"/>
            <a:ext cx="11042822" cy="2387600"/>
          </a:xfrm>
        </p:spPr>
        <p:txBody>
          <a:bodyPr>
            <a:normAutofit fontScale="90000"/>
          </a:bodyPr>
          <a:lstStyle/>
          <a:p>
            <a:r>
              <a:rPr lang="en-US">
                <a:ea typeface="Calibri"/>
                <a:cs typeface="Calibri"/>
              </a:rPr>
              <a:t>Wisconsin Literacy's 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Best Kept Secrets: 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Maximize Your Member Benefits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9F007-2E4D-7D4A-69B4-F8D18CDB5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3606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Fall Conference</a:t>
            </a:r>
          </a:p>
          <a:p>
            <a:r>
              <a:rPr lang="en-US">
                <a:ea typeface="Calibri"/>
                <a:cs typeface="Calibri"/>
              </a:rPr>
              <a:t>October 16, 2024</a:t>
            </a:r>
          </a:p>
        </p:txBody>
      </p:sp>
    </p:spTree>
    <p:extLst>
      <p:ext uri="{BB962C8B-B14F-4D97-AF65-F5344CB8AC3E}">
        <p14:creationId xmlns:p14="http://schemas.microsoft.com/office/powerpoint/2010/main" val="322791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0CFE-0BC0-D319-80E3-28A7C072F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oster of a corn field&#10;&#10;Description automatically generated">
            <a:extLst>
              <a:ext uri="{FF2B5EF4-FFF2-40B4-BE49-F238E27FC236}">
                <a16:creationId xmlns:a16="http://schemas.microsoft.com/office/drawing/2014/main" id="{B799E3C3-699C-B03C-7BF7-347D006C2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48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8600-896B-A029-F717-11C2FAFC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Why?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D0F24-26D3-17A0-98D8-52478F19B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sz="3600">
                <a:cs typeface="Calibri"/>
              </a:rPr>
              <a:t>We don't mean to keep secrets! </a:t>
            </a:r>
          </a:p>
          <a:p>
            <a:pPr marL="571500" indent="-571500"/>
            <a:r>
              <a:rPr lang="en-US" sz="3600">
                <a:ea typeface="Calibri"/>
                <a:cs typeface="Calibri"/>
              </a:rPr>
              <a:t>Maybe we need to toot our own horn more...?</a:t>
            </a:r>
          </a:p>
          <a:p>
            <a:pPr marL="571500" indent="-571500"/>
            <a:r>
              <a:rPr lang="en-US" sz="3600">
                <a:ea typeface="Calibri"/>
                <a:cs typeface="Calibri"/>
              </a:rPr>
              <a:t>And be clearer about our services!</a:t>
            </a:r>
          </a:p>
          <a:p>
            <a:pPr marL="571500" indent="-571500"/>
            <a:endParaRPr lang="en-US" sz="36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514350" indent="-514350"/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E1D709F-368D-1DBD-6AB8-89C9CBE85FFC}"/>
              </a:ext>
            </a:extLst>
          </p:cNvPr>
          <p:cNvSpPr/>
          <p:nvPr/>
        </p:nvSpPr>
        <p:spPr>
          <a:xfrm>
            <a:off x="8489040" y="3786016"/>
            <a:ext cx="2865832" cy="2383280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Maybe Wisconsin Literacy could...</a:t>
            </a:r>
          </a:p>
        </p:txBody>
      </p:sp>
    </p:spTree>
    <p:extLst>
      <p:ext uri="{BB962C8B-B14F-4D97-AF65-F5344CB8AC3E}">
        <p14:creationId xmlns:p14="http://schemas.microsoft.com/office/powerpoint/2010/main" val="38133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E8D8-7AB6-088A-5061-F4860E95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Website Scavenger Hunt</a:t>
            </a:r>
            <a:endParaRPr lang="en-US"/>
          </a:p>
        </p:txBody>
      </p:sp>
      <p:pic>
        <p:nvPicPr>
          <p:cNvPr id="4" name="Content Placeholder 3" descr="An old person holding a magnifying glass&#10;&#10;Description automatically generated">
            <a:extLst>
              <a:ext uri="{FF2B5EF4-FFF2-40B4-BE49-F238E27FC236}">
                <a16:creationId xmlns:a16="http://schemas.microsoft.com/office/drawing/2014/main" id="{600082E8-7C62-B682-BA4C-59B0F88006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97964" y="1636755"/>
            <a:ext cx="3620014" cy="358350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585700-12A6-0817-5BA6-81F0087FC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6075" y="2300638"/>
            <a:ext cx="64585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Find the 5 images hidden on our website.</a:t>
            </a:r>
          </a:p>
        </p:txBody>
      </p:sp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AE891B3-892D-A92D-DC5D-99BE848355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8" r="-486"/>
          <a:stretch/>
        </p:blipFill>
        <p:spPr>
          <a:xfrm>
            <a:off x="6710976" y="2941057"/>
            <a:ext cx="3637941" cy="3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6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E8D8-7AB6-088A-5061-F4860E95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Website Scavenger Hunt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203C53-8E19-B79F-E25D-ACC2EA9AE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95480"/>
              </p:ext>
            </p:extLst>
          </p:nvPr>
        </p:nvGraphicFramePr>
        <p:xfrm>
          <a:off x="634941" y="1419924"/>
          <a:ext cx="11152868" cy="38875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4951">
                  <a:extLst>
                    <a:ext uri="{9D8B030D-6E8A-4147-A177-3AD203B41FA5}">
                      <a16:colId xmlns:a16="http://schemas.microsoft.com/office/drawing/2014/main" val="2865667130"/>
                    </a:ext>
                  </a:extLst>
                </a:gridCol>
                <a:gridCol w="3284058">
                  <a:extLst>
                    <a:ext uri="{9D8B030D-6E8A-4147-A177-3AD203B41FA5}">
                      <a16:colId xmlns:a16="http://schemas.microsoft.com/office/drawing/2014/main" val="3695103698"/>
                    </a:ext>
                  </a:extLst>
                </a:gridCol>
                <a:gridCol w="5445138">
                  <a:extLst>
                    <a:ext uri="{9D8B030D-6E8A-4147-A177-3AD203B41FA5}">
                      <a16:colId xmlns:a16="http://schemas.microsoft.com/office/drawing/2014/main" val="2041455167"/>
                    </a:ext>
                  </a:extLst>
                </a:gridCol>
                <a:gridCol w="1678721">
                  <a:extLst>
                    <a:ext uri="{9D8B030D-6E8A-4147-A177-3AD203B41FA5}">
                      <a16:colId xmlns:a16="http://schemas.microsoft.com/office/drawing/2014/main" val="1455643448"/>
                    </a:ext>
                  </a:extLst>
                </a:gridCol>
              </a:tblGrid>
              <a:tr h="5230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Page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/>
                        <a:t>How to get there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Image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073790"/>
                  </a:ext>
                </a:extLst>
              </a:tr>
              <a:tr h="5230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Homepage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Wisconsinliteracy.org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13762"/>
                  </a:ext>
                </a:extLst>
              </a:tr>
              <a:tr h="5230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Tutor Training Page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Menu/Trainings/Tutor Trainings 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75445"/>
                  </a:ext>
                </a:extLst>
              </a:tr>
              <a:tr h="88965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Volunteer Support Resources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Menu/Resources/General Nonprofit Resources/Volunteer Support 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68102"/>
                  </a:ext>
                </a:extLst>
              </a:tr>
              <a:tr h="9058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Literacy Programming Resources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Menu/Resources/General Nonprofit Resources/Literacy Programming 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035799"/>
                  </a:ext>
                </a:extLst>
              </a:tr>
              <a:tr h="5230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Events Calendar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Menu/News &amp; Events/Events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5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969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E8D8-7AB6-088A-5061-F4860E95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Answers: Website Scavenger Hunt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DE6757-ED92-9A88-0FC7-95367A975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349891"/>
              </p:ext>
            </p:extLst>
          </p:nvPr>
        </p:nvGraphicFramePr>
        <p:xfrm>
          <a:off x="200933" y="1390741"/>
          <a:ext cx="11152867" cy="53360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4951">
                  <a:extLst>
                    <a:ext uri="{9D8B030D-6E8A-4147-A177-3AD203B41FA5}">
                      <a16:colId xmlns:a16="http://schemas.microsoft.com/office/drawing/2014/main" val="2865667130"/>
                    </a:ext>
                  </a:extLst>
                </a:gridCol>
                <a:gridCol w="3284058">
                  <a:extLst>
                    <a:ext uri="{9D8B030D-6E8A-4147-A177-3AD203B41FA5}">
                      <a16:colId xmlns:a16="http://schemas.microsoft.com/office/drawing/2014/main" val="3695103698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041455167"/>
                    </a:ext>
                  </a:extLst>
                </a:gridCol>
                <a:gridCol w="2437558">
                  <a:extLst>
                    <a:ext uri="{9D8B030D-6E8A-4147-A177-3AD203B41FA5}">
                      <a16:colId xmlns:a16="http://schemas.microsoft.com/office/drawing/2014/main" val="1455643448"/>
                    </a:ext>
                  </a:extLst>
                </a:gridCol>
              </a:tblGrid>
              <a:tr h="5230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Page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/>
                        <a:t>How to get there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Image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073790"/>
                  </a:ext>
                </a:extLst>
              </a:tr>
              <a:tr h="5230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Homepage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Wisconsinliteracy.org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13762"/>
                  </a:ext>
                </a:extLst>
              </a:tr>
              <a:tr h="5230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Tutor Training Page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Menu/Trainings/Tutor Trainings 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75445"/>
                  </a:ext>
                </a:extLst>
              </a:tr>
              <a:tr h="88965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Volunteer Support Resources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Menu/Resources/General Nonprofit Resources/Volunteer Support 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68102"/>
                  </a:ext>
                </a:extLst>
              </a:tr>
              <a:tr h="9058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Literacy Programming Resources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Menu/Resources/General Nonprofit Resources/Literacy Programming 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035799"/>
                  </a:ext>
                </a:extLst>
              </a:tr>
              <a:tr h="5230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Events Calendar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Menu/News &amp; Events/Events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5201"/>
                  </a:ext>
                </a:extLst>
              </a:tr>
            </a:tbl>
          </a:graphicData>
        </a:graphic>
      </p:graphicFrame>
      <p:pic>
        <p:nvPicPr>
          <p:cNvPr id="5" name="Picture 4" descr="A cartoon acorn with a long stem&#10;&#10;Description automatically generated">
            <a:extLst>
              <a:ext uri="{FF2B5EF4-FFF2-40B4-BE49-F238E27FC236}">
                <a16:creationId xmlns:a16="http://schemas.microsoft.com/office/drawing/2014/main" id="{D2E52CBD-9F77-4159-F6E3-102094CA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40" r="776" b="-3499"/>
          <a:stretch/>
        </p:blipFill>
        <p:spPr>
          <a:xfrm>
            <a:off x="9484065" y="1970728"/>
            <a:ext cx="1213516" cy="895986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3A7480F8-5932-83FF-CAC7-E210E7154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761" y="2873005"/>
            <a:ext cx="1000125" cy="878205"/>
          </a:xfrm>
          <a:prstGeom prst="rect">
            <a:avLst/>
          </a:prstGeom>
        </p:spPr>
      </p:pic>
      <p:pic>
        <p:nvPicPr>
          <p:cNvPr id="8" name="Picture 7" descr="A pumpkin with a green stem&#10;&#10;Description automatically generated">
            <a:extLst>
              <a:ext uri="{FF2B5EF4-FFF2-40B4-BE49-F238E27FC236}">
                <a16:creationId xmlns:a16="http://schemas.microsoft.com/office/drawing/2014/main" id="{5CADA0AA-E3A6-0FFD-D662-BDA903ABBD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45" t="11704" r="-409" b="398"/>
          <a:stretch/>
        </p:blipFill>
        <p:spPr>
          <a:xfrm>
            <a:off x="9701213" y="3839528"/>
            <a:ext cx="889673" cy="795079"/>
          </a:xfrm>
          <a:prstGeom prst="rect">
            <a:avLst/>
          </a:prstGeom>
        </p:spPr>
      </p:pic>
      <p:pic>
        <p:nvPicPr>
          <p:cNvPr id="9" name="Picture 8" descr="A basket of fruit&#10;&#10;Description automatically generated">
            <a:extLst>
              <a:ext uri="{FF2B5EF4-FFF2-40B4-BE49-F238E27FC236}">
                <a16:creationId xmlns:a16="http://schemas.microsoft.com/office/drawing/2014/main" id="{DE3949D4-01CE-6C51-F701-F225704A92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29" r="2348" b="730"/>
          <a:stretch/>
        </p:blipFill>
        <p:spPr>
          <a:xfrm>
            <a:off x="9738360" y="4632008"/>
            <a:ext cx="818516" cy="947288"/>
          </a:xfrm>
          <a:prstGeom prst="rect">
            <a:avLst/>
          </a:prstGeom>
        </p:spPr>
      </p:pic>
      <p:pic>
        <p:nvPicPr>
          <p:cNvPr id="10" name="Picture 9" descr="A black spider web on a blue background&#10;&#10;Description automatically generated">
            <a:extLst>
              <a:ext uri="{FF2B5EF4-FFF2-40B4-BE49-F238E27FC236}">
                <a16:creationId xmlns:a16="http://schemas.microsoft.com/office/drawing/2014/main" id="{D28FE672-96CC-39F5-0A9C-0BB1FEE3C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273" y="5623932"/>
            <a:ext cx="1042035" cy="103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8567E-5B4F-C321-09E4-8B7984A9A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9647" y="5701757"/>
            <a:ext cx="887730" cy="8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5448"/>
      </p:ext>
    </p:extLst>
  </p:cSld>
  <p:clrMapOvr>
    <a:masterClrMapping/>
  </p:clrMapOvr>
</p:sld>
</file>

<file path=ppt/theme/theme1.xml><?xml version="1.0" encoding="utf-8"?>
<a:theme xmlns:a="http://schemas.openxmlformats.org/drawingml/2006/main" name="Fall Conference Powerpoint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ll Conference Powerpoint Theme" id="{E42DD1F8-A7F9-4909-9E1D-D1201C1756E5}" vid="{340E7653-4C8F-49E8-B37C-565C80E8C6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f38045-9377-4ecf-bd18-bcb3b8cd830a">
      <Terms xmlns="http://schemas.microsoft.com/office/infopath/2007/PartnerControls"/>
    </lcf76f155ced4ddcb4097134ff3c332f>
    <TaxCatchAll xmlns="d4b4ed35-4c46-4133-b1e0-74627c1c668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49F767094EC46843C30C56BD1C5B8" ma:contentTypeVersion="18" ma:contentTypeDescription="Create a new document." ma:contentTypeScope="" ma:versionID="66707c1cc5885db06aae193d45cb6c4a">
  <xsd:schema xmlns:xsd="http://www.w3.org/2001/XMLSchema" xmlns:xs="http://www.w3.org/2001/XMLSchema" xmlns:p="http://schemas.microsoft.com/office/2006/metadata/properties" xmlns:ns2="00f38045-9377-4ecf-bd18-bcb3b8cd830a" xmlns:ns3="d4b4ed35-4c46-4133-b1e0-74627c1c668f" targetNamespace="http://schemas.microsoft.com/office/2006/metadata/properties" ma:root="true" ma:fieldsID="7ab643cf39d22a99edb9e39fe507426f" ns2:_="" ns3:_="">
    <xsd:import namespace="00f38045-9377-4ecf-bd18-bcb3b8cd830a"/>
    <xsd:import namespace="d4b4ed35-4c46-4133-b1e0-74627c1c66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38045-9377-4ecf-bd18-bcb3b8cd83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434c86a-492b-45e8-ae41-5a8cc205bf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4ed35-4c46-4133-b1e0-74627c1c668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8ca3c4-4956-4d87-b458-f6f91f119d6a}" ma:internalName="TaxCatchAll" ma:showField="CatchAllData" ma:web="d4b4ed35-4c46-4133-b1e0-74627c1c66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1CF4A7-5574-47A0-A268-EEF1BAFF2C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C7EB8-1DC9-461F-AF15-54B36C4CA54D}">
  <ds:schemaRefs>
    <ds:schemaRef ds:uri="http://schemas.microsoft.com/office/2006/metadata/properties"/>
    <ds:schemaRef ds:uri="http://schemas.microsoft.com/office/infopath/2007/PartnerControls"/>
    <ds:schemaRef ds:uri="00f38045-9377-4ecf-bd18-bcb3b8cd830a"/>
    <ds:schemaRef ds:uri="d4b4ed35-4c46-4133-b1e0-74627c1c668f"/>
  </ds:schemaRefs>
</ds:datastoreItem>
</file>

<file path=customXml/itemProps3.xml><?xml version="1.0" encoding="utf-8"?>
<ds:datastoreItem xmlns:ds="http://schemas.openxmlformats.org/officeDocument/2006/customXml" ds:itemID="{DD47C3B4-833F-4BFF-A0A3-30BBCEAF7C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f38045-9377-4ecf-bd18-bcb3b8cd830a"/>
    <ds:schemaRef ds:uri="d4b4ed35-4c46-4133-b1e0-74627c1c66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Conference Powerpoint Theme</Template>
  <TotalTime>0</TotalTime>
  <Words>407</Words>
  <Application>Microsoft Office PowerPoint</Application>
  <PresentationFormat>Widescreen</PresentationFormat>
  <Paragraphs>140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Courier New</vt:lpstr>
      <vt:lpstr>Fall Conference Powerpoint Theme</vt:lpstr>
      <vt:lpstr>Office Theme</vt:lpstr>
      <vt:lpstr>PowerPoint Presentation</vt:lpstr>
      <vt:lpstr>Share in the chat</vt:lpstr>
      <vt:lpstr>Staff Introductions</vt:lpstr>
      <vt:lpstr>Wisconsin Literacy's  Best Kept Secrets:  Maximize Your Member Benefits</vt:lpstr>
      <vt:lpstr>PowerPoint Presentation</vt:lpstr>
      <vt:lpstr>Why?</vt:lpstr>
      <vt:lpstr>Website Scavenger Hunt</vt:lpstr>
      <vt:lpstr>Website Scavenger Hunt</vt:lpstr>
      <vt:lpstr>Answers: Website Scavenger Hunt</vt:lpstr>
      <vt:lpstr>Professional Development in FY24</vt:lpstr>
      <vt:lpstr>Networking Opportunities</vt:lpstr>
      <vt:lpstr>Tutor Training</vt:lpstr>
      <vt:lpstr>Tutor Training</vt:lpstr>
      <vt:lpstr>Subscriptions &amp; Memberships</vt:lpstr>
      <vt:lpstr>Social Media</vt:lpstr>
      <vt:lpstr>Consulting</vt:lpstr>
      <vt:lpstr>Reflection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2024-10-25T15:33:22Z</dcterms:created>
  <dcterms:modified xsi:type="dcterms:W3CDTF">2024-11-11T22:39:32Z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0x01010023949F767094EC46843C30C56BD1C5B8</vt:lpwstr>
  </property>
</Properties>
</file>