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notesSlides/notesSlide19.xml" ContentType="application/vnd.openxmlformats-officedocument.presentationml.notesSlide+xml"/>
  <Override PartName="/ppt/tags/tag29.xml" ContentType="application/vnd.openxmlformats-officedocument.presentationml.tags+xml"/>
  <Override PartName="/ppt/notesSlides/notesSlide20.xml" ContentType="application/vnd.openxmlformats-officedocument.presentationml.notesSlide+xml"/>
  <Override PartName="/ppt/tags/tag30.xml" ContentType="application/vnd.openxmlformats-officedocument.presentationml.tags+xml"/>
  <Override PartName="/ppt/notesSlides/notesSlide21.xml" ContentType="application/vnd.openxmlformats-officedocument.presentationml.notesSlide+xml"/>
  <Override PartName="/ppt/tags/tag31.xml" ContentType="application/vnd.openxmlformats-officedocument.presentationml.tags+xml"/>
  <Override PartName="/ppt/notesSlides/notesSlide22.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tags/tag32.xml" ContentType="application/vnd.openxmlformats-officedocument.presentationml.tags+xml"/>
  <Override PartName="/ppt/notesSlides/notesSlide23.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24.xml" ContentType="application/vnd.openxmlformats-officedocument.presentationml.notesSlide+xml"/>
  <Override PartName="/ppt/tags/tag35.xml" ContentType="application/vnd.openxmlformats-officedocument.presentationml.tags+xml"/>
  <Override PartName="/ppt/notesSlides/notesSlide25.xml" ContentType="application/vnd.openxmlformats-officedocument.presentationml.notesSlide+xml"/>
  <Override PartName="/ppt/tags/tag36.xml" ContentType="application/vnd.openxmlformats-officedocument.presentationml.tags+xml"/>
  <Override PartName="/ppt/notesSlides/notesSlide26.xml" ContentType="application/vnd.openxmlformats-officedocument.presentationml.notesSlide+xml"/>
  <Override PartName="/ppt/tags/tag37.xml" ContentType="application/vnd.openxmlformats-officedocument.presentationml.tags+xml"/>
  <Override PartName="/ppt/notesSlides/notesSlide27.xml" ContentType="application/vnd.openxmlformats-officedocument.presentationml.notesSlide+xml"/>
  <Override PartName="/ppt/tags/tag38.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329" r:id="rId2"/>
    <p:sldId id="359" r:id="rId3"/>
    <p:sldId id="319" r:id="rId4"/>
    <p:sldId id="349" r:id="rId5"/>
    <p:sldId id="350" r:id="rId6"/>
    <p:sldId id="353" r:id="rId7"/>
    <p:sldId id="354" r:id="rId8"/>
    <p:sldId id="360" r:id="rId9"/>
    <p:sldId id="361" r:id="rId10"/>
    <p:sldId id="355" r:id="rId11"/>
    <p:sldId id="356" r:id="rId12"/>
    <p:sldId id="357" r:id="rId13"/>
    <p:sldId id="358" r:id="rId14"/>
    <p:sldId id="331" r:id="rId15"/>
    <p:sldId id="330" r:id="rId16"/>
    <p:sldId id="320" r:id="rId17"/>
    <p:sldId id="362" r:id="rId18"/>
    <p:sldId id="335" r:id="rId19"/>
    <p:sldId id="321" r:id="rId20"/>
    <p:sldId id="363" r:id="rId21"/>
    <p:sldId id="336" r:id="rId22"/>
    <p:sldId id="341" r:id="rId23"/>
    <p:sldId id="348" r:id="rId24"/>
    <p:sldId id="337" r:id="rId25"/>
    <p:sldId id="338" r:id="rId26"/>
    <p:sldId id="342" r:id="rId27"/>
    <p:sldId id="364" r:id="rId28"/>
    <p:sldId id="365" r:id="rId29"/>
    <p:sldId id="343" r:id="rId30"/>
    <p:sldId id="344" r:id="rId31"/>
    <p:sldId id="351" r:id="rId32"/>
    <p:sldId id="322" r:id="rId33"/>
    <p:sldId id="327" r:id="rId34"/>
    <p:sldId id="347" r:id="rId35"/>
    <p:sldId id="345" r:id="rId36"/>
    <p:sldId id="346" r:id="rId37"/>
    <p:sldId id="352" r:id="rId38"/>
  </p:sldIdLst>
  <p:sldSz cx="9144000" cy="6858000" type="screen4x3"/>
  <p:notesSz cx="6858000" cy="9144000"/>
  <p:custDataLst>
    <p:tags r:id="rId41"/>
  </p:custDataLst>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88"/>
    <a:srgbClr val="D72D2D"/>
    <a:srgbClr val="002968"/>
    <a:srgbClr val="005288"/>
    <a:srgbClr val="951100"/>
    <a:srgbClr val="5E0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75662" autoAdjust="0"/>
  </p:normalViewPr>
  <p:slideViewPr>
    <p:cSldViewPr snapToGrid="0" snapToObjects="1">
      <p:cViewPr>
        <p:scale>
          <a:sx n="92" d="100"/>
          <a:sy n="92" d="100"/>
        </p:scale>
        <p:origin x="-80" y="-72"/>
      </p:cViewPr>
      <p:guideLst>
        <p:guide orient="horz" pos="4125"/>
        <p:guide pos="5549"/>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tags" Target="tags/tag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uwhfs\shares\home\DRH3\Pt%20Ed%20Project\Copy%20of%20Teach_Back_Observ_RPh_7_3_14_figure.xlsx" TargetMode="External"/><Relationship Id="rId3"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004488"/>
            </a:solidFill>
          </c:spPr>
          <c:invertIfNegative val="0"/>
          <c:dLbls>
            <c:dLbl>
              <c:idx val="0"/>
              <c:layout/>
              <c:tx>
                <c:rich>
                  <a:bodyPr/>
                  <a:lstStyle/>
                  <a:p>
                    <a:r>
                      <a:rPr lang="en-US" smtClean="0"/>
                      <a:t>10%</a:t>
                    </a:r>
                    <a:endParaRPr lang="en-US"/>
                  </a:p>
                </c:rich>
              </c:tx>
              <c:showLegendKey val="0"/>
              <c:showVal val="1"/>
              <c:showCatName val="0"/>
              <c:showSerName val="0"/>
              <c:showPercent val="0"/>
              <c:showBubbleSize val="0"/>
            </c:dLbl>
            <c:dLbl>
              <c:idx val="1"/>
              <c:layout/>
              <c:tx>
                <c:rich>
                  <a:bodyPr/>
                  <a:lstStyle/>
                  <a:p>
                    <a:r>
                      <a:rPr lang="en-US" smtClean="0"/>
                      <a:t>20%</a:t>
                    </a:r>
                    <a:endParaRPr lang="en-US"/>
                  </a:p>
                </c:rich>
              </c:tx>
              <c:showLegendKey val="0"/>
              <c:showVal val="1"/>
              <c:showCatName val="0"/>
              <c:showSerName val="0"/>
              <c:showPercent val="0"/>
              <c:showBubbleSize val="0"/>
            </c:dLbl>
            <c:dLbl>
              <c:idx val="2"/>
              <c:layout/>
              <c:tx>
                <c:rich>
                  <a:bodyPr/>
                  <a:lstStyle/>
                  <a:p>
                    <a:r>
                      <a:rPr lang="en-US" smtClean="0"/>
                      <a:t>30%</a:t>
                    </a:r>
                    <a:endParaRPr lang="en-US" dirty="0"/>
                  </a:p>
                </c:rich>
              </c:tx>
              <c:showLegendKey val="0"/>
              <c:showVal val="1"/>
              <c:showCatName val="0"/>
              <c:showSerName val="0"/>
              <c:showPercent val="0"/>
              <c:showBubbleSize val="0"/>
            </c:dLbl>
            <c:dLbl>
              <c:idx val="3"/>
              <c:layout/>
              <c:tx>
                <c:rich>
                  <a:bodyPr/>
                  <a:lstStyle/>
                  <a:p>
                    <a:r>
                      <a:rPr lang="en-US" smtClean="0"/>
                      <a:t>50%</a:t>
                    </a:r>
                    <a:endParaRPr lang="en-US"/>
                  </a:p>
                </c:rich>
              </c:tx>
              <c:showLegendKey val="0"/>
              <c:showVal val="1"/>
              <c:showCatName val="0"/>
              <c:showSerName val="0"/>
              <c:showPercent val="0"/>
              <c:showBubbleSize val="0"/>
            </c:dLbl>
            <c:dLbl>
              <c:idx val="4"/>
              <c:layout/>
              <c:tx>
                <c:rich>
                  <a:bodyPr/>
                  <a:lstStyle/>
                  <a:p>
                    <a:r>
                      <a:rPr lang="en-US" smtClean="0"/>
                      <a:t>70%</a:t>
                    </a:r>
                    <a:endParaRPr lang="en-US"/>
                  </a:p>
                </c:rich>
              </c:tx>
              <c:showLegendKey val="0"/>
              <c:showVal val="1"/>
              <c:showCatName val="0"/>
              <c:showSerName val="0"/>
              <c:showPercent val="0"/>
              <c:showBubbleSize val="0"/>
            </c:dLbl>
            <c:dLbl>
              <c:idx val="5"/>
              <c:layout/>
              <c:tx>
                <c:rich>
                  <a:bodyPr/>
                  <a:lstStyle/>
                  <a:p>
                    <a:r>
                      <a:rPr lang="en-US" smtClean="0"/>
                      <a:t>90%</a:t>
                    </a:r>
                    <a:endParaRPr lang="en-US"/>
                  </a:p>
                </c:rich>
              </c:tx>
              <c:showLegendKey val="0"/>
              <c:showVal val="1"/>
              <c:showCatName val="0"/>
              <c:showSerName val="0"/>
              <c:showPercent val="0"/>
              <c:showBubbleSize val="0"/>
            </c:dLbl>
            <c:numFmt formatCode="#,##0;\-#,##0%" sourceLinked="0"/>
            <c:showLegendKey val="0"/>
            <c:showVal val="1"/>
            <c:showCatName val="0"/>
            <c:showSerName val="0"/>
            <c:showPercent val="0"/>
            <c:showBubbleSize val="0"/>
            <c:showLeaderLines val="0"/>
          </c:dLbls>
          <c:cat>
            <c:strRef>
              <c:f>Sheet1!$A$2:$A$7</c:f>
              <c:strCache>
                <c:ptCount val="6"/>
                <c:pt idx="0">
                  <c:v>Read</c:v>
                </c:pt>
                <c:pt idx="1">
                  <c:v>Hear</c:v>
                </c:pt>
                <c:pt idx="2">
                  <c:v>See</c:v>
                </c:pt>
                <c:pt idx="3">
                  <c:v>Hear and See</c:v>
                </c:pt>
                <c:pt idx="4">
                  <c:v>Say</c:v>
                </c:pt>
                <c:pt idx="5">
                  <c:v>Say and Do</c:v>
                </c:pt>
              </c:strCache>
            </c:strRef>
          </c:cat>
          <c:val>
            <c:numRef>
              <c:f>Sheet1!$B$2:$B$7</c:f>
              <c:numCache>
                <c:formatCode>General</c:formatCode>
                <c:ptCount val="6"/>
                <c:pt idx="0">
                  <c:v>10.0</c:v>
                </c:pt>
                <c:pt idx="1">
                  <c:v>20.0</c:v>
                </c:pt>
                <c:pt idx="2">
                  <c:v>30.0</c:v>
                </c:pt>
                <c:pt idx="3">
                  <c:v>50.0</c:v>
                </c:pt>
                <c:pt idx="4">
                  <c:v>70.0</c:v>
                </c:pt>
                <c:pt idx="5">
                  <c:v>90.0</c:v>
                </c:pt>
              </c:numCache>
            </c:numRef>
          </c:val>
        </c:ser>
        <c:dLbls>
          <c:showLegendKey val="0"/>
          <c:showVal val="0"/>
          <c:showCatName val="0"/>
          <c:showSerName val="0"/>
          <c:showPercent val="0"/>
          <c:showBubbleSize val="0"/>
        </c:dLbls>
        <c:gapWidth val="150"/>
        <c:axId val="2126397576"/>
        <c:axId val="2126400520"/>
      </c:barChart>
      <c:catAx>
        <c:axId val="2126397576"/>
        <c:scaling>
          <c:orientation val="minMax"/>
        </c:scaling>
        <c:delete val="0"/>
        <c:axPos val="b"/>
        <c:majorTickMark val="out"/>
        <c:minorTickMark val="none"/>
        <c:tickLblPos val="nextTo"/>
        <c:crossAx val="2126400520"/>
        <c:crosses val="autoZero"/>
        <c:auto val="1"/>
        <c:lblAlgn val="ctr"/>
        <c:lblOffset val="100"/>
        <c:noMultiLvlLbl val="0"/>
      </c:catAx>
      <c:valAx>
        <c:axId val="2126400520"/>
        <c:scaling>
          <c:orientation val="minMax"/>
        </c:scaling>
        <c:delete val="0"/>
        <c:axPos val="l"/>
        <c:majorGridlines/>
        <c:numFmt formatCode="General" sourceLinked="1"/>
        <c:majorTickMark val="out"/>
        <c:minorTickMark val="none"/>
        <c:tickLblPos val="nextTo"/>
        <c:crossAx val="2126397576"/>
        <c:crosses val="autoZero"/>
        <c:crossBetween val="between"/>
      </c:valAx>
      <c:spPr>
        <a:noFill/>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5363707625289"/>
          <c:y val="0.145597063911646"/>
          <c:w val="0.674291927747764"/>
          <c:h val="0.854402936088354"/>
        </c:manualLayout>
      </c:layout>
      <c:barChart>
        <c:barDir val="bar"/>
        <c:grouping val="clustered"/>
        <c:varyColors val="0"/>
        <c:ser>
          <c:idx val="0"/>
          <c:order val="0"/>
          <c:tx>
            <c:strRef>
              <c:f>'[Copy of Teach_Back_Observ_RPh_3_6_15_figure.xlsx]Sheet2'!$B$2</c:f>
              <c:strCache>
                <c:ptCount val="1"/>
                <c:pt idx="0">
                  <c:v>Pre-observations</c:v>
                </c:pt>
              </c:strCache>
            </c:strRef>
          </c:tx>
          <c:invertIfNegative val="0"/>
          <c:dLbls>
            <c:txPr>
              <a:bodyPr/>
              <a:lstStyle/>
              <a:p>
                <a:pPr>
                  <a:defRPr sz="1800"/>
                </a:pPr>
                <a:endParaRPr lang="en-US"/>
              </a:p>
            </c:txPr>
            <c:dLblPos val="inBase"/>
            <c:showLegendKey val="0"/>
            <c:showVal val="1"/>
            <c:showCatName val="0"/>
            <c:showSerName val="0"/>
            <c:showPercent val="0"/>
            <c:showBubbleSize val="0"/>
            <c:showLeaderLines val="0"/>
          </c:dLbls>
          <c:errBars>
            <c:errBarType val="both"/>
            <c:errValType val="cust"/>
            <c:noEndCap val="0"/>
            <c:plus>
              <c:numRef>
                <c:f>'[Copy of Teach_Back_Observ_RPh_3_6_15_figure.xlsx]Sheet2'!$D$3:$D$9</c:f>
                <c:numCache>
                  <c:formatCode>General</c:formatCode>
                  <c:ptCount val="7"/>
                  <c:pt idx="0">
                    <c:v>0.4655</c:v>
                  </c:pt>
                  <c:pt idx="1">
                    <c:v>0.276</c:v>
                  </c:pt>
                  <c:pt idx="2">
                    <c:v>0.4045</c:v>
                  </c:pt>
                  <c:pt idx="3">
                    <c:v>0.3625</c:v>
                  </c:pt>
                  <c:pt idx="4">
                    <c:v>0.1645</c:v>
                  </c:pt>
                  <c:pt idx="5">
                    <c:v>0.2665</c:v>
                  </c:pt>
                  <c:pt idx="6">
                    <c:v>0.39</c:v>
                  </c:pt>
                </c:numCache>
              </c:numRef>
            </c:plus>
            <c:minus>
              <c:numRef>
                <c:f>'[Copy of Teach_Back_Observ_RPh_3_6_15_figure.xlsx]Sheet2'!$D$3:$D$9</c:f>
                <c:numCache>
                  <c:formatCode>General</c:formatCode>
                  <c:ptCount val="7"/>
                  <c:pt idx="0">
                    <c:v>0.4655</c:v>
                  </c:pt>
                  <c:pt idx="1">
                    <c:v>0.276</c:v>
                  </c:pt>
                  <c:pt idx="2">
                    <c:v>0.4045</c:v>
                  </c:pt>
                  <c:pt idx="3">
                    <c:v>0.3625</c:v>
                  </c:pt>
                  <c:pt idx="4">
                    <c:v>0.1645</c:v>
                  </c:pt>
                  <c:pt idx="5">
                    <c:v>0.2665</c:v>
                  </c:pt>
                  <c:pt idx="6">
                    <c:v>0.39</c:v>
                  </c:pt>
                </c:numCache>
              </c:numRef>
            </c:minus>
          </c:errBars>
          <c:cat>
            <c:strRef>
              <c:f>'[Copy of Teach_Back_Observ_RPh_3_6_15_figure.xlsx]Sheet2'!$A$3:$A$9</c:f>
              <c:strCache>
                <c:ptCount val="7"/>
                <c:pt idx="0">
                  <c:v>Addressed Primary Concern First
</c:v>
                </c:pt>
                <c:pt idx="1">
                  <c:v>Divide and Organize Content</c:v>
                </c:pt>
                <c:pt idx="2">
                  <c:v>Provided Opportunities to Practice</c:v>
                </c:pt>
                <c:pt idx="3">
                  <c:v>Summarized Key Points</c:v>
                </c:pt>
                <c:pt idx="4">
                  <c:v>Checked for Understanding</c:v>
                </c:pt>
                <c:pt idx="5">
                  <c:v>Used Plain Language</c:v>
                </c:pt>
                <c:pt idx="6">
                  <c:v>Used Reflective Listening/Empathy</c:v>
                </c:pt>
              </c:strCache>
            </c:strRef>
          </c:cat>
          <c:val>
            <c:numRef>
              <c:f>'[Copy of Teach_Back_Observ_RPh_3_6_15_figure.xlsx]Sheet2'!$B$3:$B$9</c:f>
              <c:numCache>
                <c:formatCode>0.000</c:formatCode>
                <c:ptCount val="7"/>
                <c:pt idx="0">
                  <c:v>0.593</c:v>
                </c:pt>
                <c:pt idx="1">
                  <c:v>0.59</c:v>
                </c:pt>
                <c:pt idx="2">
                  <c:v>0.364</c:v>
                </c:pt>
                <c:pt idx="3">
                  <c:v>0.474</c:v>
                </c:pt>
                <c:pt idx="4">
                  <c:v>0.054</c:v>
                </c:pt>
                <c:pt idx="5">
                  <c:v>1.65</c:v>
                </c:pt>
                <c:pt idx="6">
                  <c:v>1.543</c:v>
                </c:pt>
              </c:numCache>
            </c:numRef>
          </c:val>
        </c:ser>
        <c:ser>
          <c:idx val="1"/>
          <c:order val="1"/>
          <c:tx>
            <c:strRef>
              <c:f>'[Copy of Teach_Back_Observ_RPh_3_6_15_figure.xlsx]Sheet2'!$E$2</c:f>
              <c:strCache>
                <c:ptCount val="1"/>
                <c:pt idx="0">
                  <c:v>Post-observations</c:v>
                </c:pt>
              </c:strCache>
            </c:strRef>
          </c:tx>
          <c:invertIfNegative val="0"/>
          <c:dLbls>
            <c:txPr>
              <a:bodyPr/>
              <a:lstStyle/>
              <a:p>
                <a:pPr>
                  <a:defRPr sz="1800"/>
                </a:pPr>
                <a:endParaRPr lang="en-US"/>
              </a:p>
            </c:txPr>
            <c:dLblPos val="inBase"/>
            <c:showLegendKey val="0"/>
            <c:showVal val="1"/>
            <c:showCatName val="0"/>
            <c:showSerName val="0"/>
            <c:showPercent val="0"/>
            <c:showBubbleSize val="0"/>
            <c:showLeaderLines val="0"/>
          </c:dLbls>
          <c:errBars>
            <c:errBarType val="both"/>
            <c:errValType val="cust"/>
            <c:noEndCap val="0"/>
            <c:plus>
              <c:numRef>
                <c:f>'[Copy of Teach_Back_Observ_RPh_3_6_15_figure.xlsx]Sheet2'!$G$3:$G$9</c:f>
                <c:numCache>
                  <c:formatCode>General</c:formatCode>
                  <c:ptCount val="7"/>
                  <c:pt idx="0">
                    <c:v>0.2895</c:v>
                  </c:pt>
                  <c:pt idx="1">
                    <c:v>0.4705</c:v>
                  </c:pt>
                  <c:pt idx="2">
                    <c:v>0.4755</c:v>
                  </c:pt>
                  <c:pt idx="3">
                    <c:v>0.363</c:v>
                  </c:pt>
                  <c:pt idx="4">
                    <c:v>0.4885</c:v>
                  </c:pt>
                  <c:pt idx="5">
                    <c:v>0.1055</c:v>
                  </c:pt>
                  <c:pt idx="6">
                    <c:v>0.0</c:v>
                  </c:pt>
                </c:numCache>
              </c:numRef>
            </c:plus>
            <c:minus>
              <c:numRef>
                <c:f>'[Copy of Teach_Back_Observ_RPh_3_6_15_figure.xlsx]Sheet2'!$G$3:$G$9</c:f>
                <c:numCache>
                  <c:formatCode>General</c:formatCode>
                  <c:ptCount val="7"/>
                  <c:pt idx="0">
                    <c:v>0.2895</c:v>
                  </c:pt>
                  <c:pt idx="1">
                    <c:v>0.4705</c:v>
                  </c:pt>
                  <c:pt idx="2">
                    <c:v>0.4755</c:v>
                  </c:pt>
                  <c:pt idx="3">
                    <c:v>0.363</c:v>
                  </c:pt>
                  <c:pt idx="4">
                    <c:v>0.4885</c:v>
                  </c:pt>
                  <c:pt idx="5">
                    <c:v>0.1055</c:v>
                  </c:pt>
                  <c:pt idx="6">
                    <c:v>0.0</c:v>
                  </c:pt>
                </c:numCache>
              </c:numRef>
            </c:minus>
          </c:errBars>
          <c:cat>
            <c:strRef>
              <c:f>'[Copy of Teach_Back_Observ_RPh_3_6_15_figure.xlsx]Sheet2'!$A$3:$A$9</c:f>
              <c:strCache>
                <c:ptCount val="7"/>
                <c:pt idx="0">
                  <c:v>Addressed Primary Concern First
</c:v>
                </c:pt>
                <c:pt idx="1">
                  <c:v>Divide and Organize Content</c:v>
                </c:pt>
                <c:pt idx="2">
                  <c:v>Provided Opportunities to Practice</c:v>
                </c:pt>
                <c:pt idx="3">
                  <c:v>Summarized Key Points</c:v>
                </c:pt>
                <c:pt idx="4">
                  <c:v>Checked for Understanding</c:v>
                </c:pt>
                <c:pt idx="5">
                  <c:v>Used Plain Language</c:v>
                </c:pt>
                <c:pt idx="6">
                  <c:v>Used Reflective Listening/Empathy</c:v>
                </c:pt>
              </c:strCache>
            </c:strRef>
          </c:cat>
          <c:val>
            <c:numRef>
              <c:f>'[Copy of Teach_Back_Observ_RPh_3_6_15_figure.xlsx]Sheet2'!$E$3:$E$9</c:f>
              <c:numCache>
                <c:formatCode>0.000</c:formatCode>
                <c:ptCount val="7"/>
                <c:pt idx="0">
                  <c:v>1.786</c:v>
                </c:pt>
                <c:pt idx="1">
                  <c:v>1.167</c:v>
                </c:pt>
                <c:pt idx="2">
                  <c:v>1.286</c:v>
                </c:pt>
                <c:pt idx="3">
                  <c:v>1.591</c:v>
                </c:pt>
                <c:pt idx="4">
                  <c:v>0.857</c:v>
                </c:pt>
                <c:pt idx="5">
                  <c:v>1.955</c:v>
                </c:pt>
                <c:pt idx="6">
                  <c:v>2.0</c:v>
                </c:pt>
              </c:numCache>
            </c:numRef>
          </c:val>
        </c:ser>
        <c:dLbls>
          <c:dLblPos val="inBase"/>
          <c:showLegendKey val="0"/>
          <c:showVal val="1"/>
          <c:showCatName val="0"/>
          <c:showSerName val="0"/>
          <c:showPercent val="0"/>
          <c:showBubbleSize val="0"/>
        </c:dLbls>
        <c:gapWidth val="150"/>
        <c:overlap val="-25"/>
        <c:axId val="2084819272"/>
        <c:axId val="2084822440"/>
      </c:barChart>
      <c:catAx>
        <c:axId val="2084819272"/>
        <c:scaling>
          <c:orientation val="maxMin"/>
        </c:scaling>
        <c:delete val="0"/>
        <c:axPos val="l"/>
        <c:majorTickMark val="none"/>
        <c:minorTickMark val="none"/>
        <c:tickLblPos val="nextTo"/>
        <c:txPr>
          <a:bodyPr/>
          <a:lstStyle/>
          <a:p>
            <a:pPr>
              <a:defRPr sz="1800"/>
            </a:pPr>
            <a:endParaRPr lang="en-US"/>
          </a:p>
        </c:txPr>
        <c:crossAx val="2084822440"/>
        <c:crosses val="autoZero"/>
        <c:auto val="0"/>
        <c:lblAlgn val="ctr"/>
        <c:lblOffset val="20"/>
        <c:noMultiLvlLbl val="0"/>
      </c:catAx>
      <c:valAx>
        <c:axId val="2084822440"/>
        <c:scaling>
          <c:orientation val="minMax"/>
        </c:scaling>
        <c:delete val="1"/>
        <c:axPos val="t"/>
        <c:numFmt formatCode="0.000" sourceLinked="1"/>
        <c:majorTickMark val="out"/>
        <c:minorTickMark val="none"/>
        <c:tickLblPos val="nextTo"/>
        <c:crossAx val="2084819272"/>
        <c:crossesAt val="1.0"/>
        <c:crossBetween val="between"/>
      </c:valAx>
    </c:plotArea>
    <c:legend>
      <c:legendPos val="t"/>
      <c:layout>
        <c:manualLayout>
          <c:xMode val="edge"/>
          <c:yMode val="edge"/>
          <c:x val="0.243052858446499"/>
          <c:y val="0.0194493647466098"/>
          <c:w val="0.5848495648037"/>
          <c:h val="0.0733503311082061"/>
        </c:manualLayout>
      </c:layout>
      <c:overlay val="0"/>
      <c:txPr>
        <a:bodyPr/>
        <a:lstStyle/>
        <a:p>
          <a:pPr>
            <a:defRPr sz="2400"/>
          </a:pPr>
          <a:endParaRPr lang="en-US"/>
        </a:p>
      </c:txPr>
    </c:legend>
    <c:plotVisOnly val="1"/>
    <c:dispBlanksAs val="gap"/>
    <c:showDLblsOverMax val="0"/>
  </c:chart>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93CDC2-4FAC-4982-BE74-17CA96298103}" type="doc">
      <dgm:prSet loTypeId="urn:microsoft.com/office/officeart/2005/8/layout/venn1" loCatId="relationship" qsTypeId="urn:microsoft.com/office/officeart/2005/8/quickstyle/simple1" qsCatId="simple" csTypeId="urn:microsoft.com/office/officeart/2005/8/colors/accent1_2" csCatId="accent1" phldr="1"/>
      <dgm:spPr/>
    </dgm:pt>
    <dgm:pt modelId="{069220FA-9520-4AFB-A830-B224006E5875}">
      <dgm:prSet phldrT="[Text]"/>
      <dgm:spPr/>
      <dgm:t>
        <a:bodyPr/>
        <a:lstStyle/>
        <a:p>
          <a:r>
            <a:rPr lang="en-US" dirty="0" smtClean="0"/>
            <a:t>Pharmacy Patient Ed </a:t>
          </a:r>
          <a:r>
            <a:rPr lang="en-US" dirty="0" err="1" smtClean="0"/>
            <a:t>Cmte</a:t>
          </a:r>
          <a:endParaRPr lang="en-US" dirty="0"/>
        </a:p>
      </dgm:t>
    </dgm:pt>
    <dgm:pt modelId="{52EF6479-BDB4-468E-9DE9-617346A30F3D}" type="parTrans" cxnId="{CE331731-6155-4A4C-BEA5-B0F3740C5704}">
      <dgm:prSet/>
      <dgm:spPr/>
      <dgm:t>
        <a:bodyPr/>
        <a:lstStyle/>
        <a:p>
          <a:endParaRPr lang="en-US"/>
        </a:p>
      </dgm:t>
    </dgm:pt>
    <dgm:pt modelId="{18C6E9AF-F62C-4937-B981-E373597E945E}" type="sibTrans" cxnId="{CE331731-6155-4A4C-BEA5-B0F3740C5704}">
      <dgm:prSet/>
      <dgm:spPr/>
      <dgm:t>
        <a:bodyPr/>
        <a:lstStyle/>
        <a:p>
          <a:endParaRPr lang="en-US"/>
        </a:p>
      </dgm:t>
    </dgm:pt>
    <dgm:pt modelId="{B4D4DC37-8967-456C-A284-F8F354D205D7}">
      <dgm:prSet phldrT="[Text]"/>
      <dgm:spPr/>
      <dgm:t>
        <a:bodyPr/>
        <a:lstStyle/>
        <a:p>
          <a:r>
            <a:rPr lang="en-US" dirty="0" smtClean="0"/>
            <a:t>UW School of Pharmacy</a:t>
          </a:r>
          <a:endParaRPr lang="en-US" dirty="0"/>
        </a:p>
      </dgm:t>
    </dgm:pt>
    <dgm:pt modelId="{47852794-3BB4-4AAA-B3A9-3438A843B3FD}" type="parTrans" cxnId="{E73CEF0C-A65A-4C87-A275-9E61E240C42A}">
      <dgm:prSet/>
      <dgm:spPr/>
      <dgm:t>
        <a:bodyPr/>
        <a:lstStyle/>
        <a:p>
          <a:endParaRPr lang="en-US"/>
        </a:p>
      </dgm:t>
    </dgm:pt>
    <dgm:pt modelId="{962AF60A-3F25-4645-ABA3-43187E9CCE55}" type="sibTrans" cxnId="{E73CEF0C-A65A-4C87-A275-9E61E240C42A}">
      <dgm:prSet/>
      <dgm:spPr/>
      <dgm:t>
        <a:bodyPr/>
        <a:lstStyle/>
        <a:p>
          <a:endParaRPr lang="en-US"/>
        </a:p>
      </dgm:t>
    </dgm:pt>
    <dgm:pt modelId="{71C5C7F7-6631-48EA-A0E7-50A9951C3C29}">
      <dgm:prSet phldrT="[Text]"/>
      <dgm:spPr/>
      <dgm:t>
        <a:bodyPr/>
        <a:lstStyle/>
        <a:p>
          <a:r>
            <a:rPr lang="en-US" dirty="0" smtClean="0"/>
            <a:t>UWHC Transitions Team</a:t>
          </a:r>
          <a:endParaRPr lang="en-US" dirty="0"/>
        </a:p>
      </dgm:t>
    </dgm:pt>
    <dgm:pt modelId="{41C42C85-132D-4B19-AB14-895ACCB2F32F}" type="parTrans" cxnId="{EBAF4785-46BE-4747-B81D-F61F6E470C8E}">
      <dgm:prSet/>
      <dgm:spPr/>
      <dgm:t>
        <a:bodyPr/>
        <a:lstStyle/>
        <a:p>
          <a:endParaRPr lang="en-US"/>
        </a:p>
      </dgm:t>
    </dgm:pt>
    <dgm:pt modelId="{B7842B9A-2BEE-4CD8-B14B-F9C938EA2F52}" type="sibTrans" cxnId="{EBAF4785-46BE-4747-B81D-F61F6E470C8E}">
      <dgm:prSet/>
      <dgm:spPr/>
      <dgm:t>
        <a:bodyPr/>
        <a:lstStyle/>
        <a:p>
          <a:endParaRPr lang="en-US"/>
        </a:p>
      </dgm:t>
    </dgm:pt>
    <dgm:pt modelId="{48430D9F-C260-4FF6-90CE-14EEED6111EC}" type="pres">
      <dgm:prSet presAssocID="{5193CDC2-4FAC-4982-BE74-17CA96298103}" presName="compositeShape" presStyleCnt="0">
        <dgm:presLayoutVars>
          <dgm:chMax val="7"/>
          <dgm:dir/>
          <dgm:resizeHandles val="exact"/>
        </dgm:presLayoutVars>
      </dgm:prSet>
      <dgm:spPr/>
    </dgm:pt>
    <dgm:pt modelId="{77BE60EB-3B13-4011-A596-E85CDE7DF210}" type="pres">
      <dgm:prSet presAssocID="{069220FA-9520-4AFB-A830-B224006E5875}" presName="circ1" presStyleLbl="vennNode1" presStyleIdx="0" presStyleCnt="3"/>
      <dgm:spPr/>
      <dgm:t>
        <a:bodyPr/>
        <a:lstStyle/>
        <a:p>
          <a:endParaRPr lang="en-US"/>
        </a:p>
      </dgm:t>
    </dgm:pt>
    <dgm:pt modelId="{454FC342-14F7-4EDD-95AC-8865C030F52C}" type="pres">
      <dgm:prSet presAssocID="{069220FA-9520-4AFB-A830-B224006E5875}" presName="circ1Tx" presStyleLbl="revTx" presStyleIdx="0" presStyleCnt="0">
        <dgm:presLayoutVars>
          <dgm:chMax val="0"/>
          <dgm:chPref val="0"/>
          <dgm:bulletEnabled val="1"/>
        </dgm:presLayoutVars>
      </dgm:prSet>
      <dgm:spPr/>
      <dgm:t>
        <a:bodyPr/>
        <a:lstStyle/>
        <a:p>
          <a:endParaRPr lang="en-US"/>
        </a:p>
      </dgm:t>
    </dgm:pt>
    <dgm:pt modelId="{506ADB4E-DE7D-42FC-A261-8E0846DB2728}" type="pres">
      <dgm:prSet presAssocID="{B4D4DC37-8967-456C-A284-F8F354D205D7}" presName="circ2" presStyleLbl="vennNode1" presStyleIdx="1" presStyleCnt="3"/>
      <dgm:spPr/>
      <dgm:t>
        <a:bodyPr/>
        <a:lstStyle/>
        <a:p>
          <a:endParaRPr lang="en-US"/>
        </a:p>
      </dgm:t>
    </dgm:pt>
    <dgm:pt modelId="{54117006-268A-45FE-AC55-8BFA642E1953}" type="pres">
      <dgm:prSet presAssocID="{B4D4DC37-8967-456C-A284-F8F354D205D7}" presName="circ2Tx" presStyleLbl="revTx" presStyleIdx="0" presStyleCnt="0">
        <dgm:presLayoutVars>
          <dgm:chMax val="0"/>
          <dgm:chPref val="0"/>
          <dgm:bulletEnabled val="1"/>
        </dgm:presLayoutVars>
      </dgm:prSet>
      <dgm:spPr/>
      <dgm:t>
        <a:bodyPr/>
        <a:lstStyle/>
        <a:p>
          <a:endParaRPr lang="en-US"/>
        </a:p>
      </dgm:t>
    </dgm:pt>
    <dgm:pt modelId="{C8A4EAA8-9687-4C97-BC4D-BFC2C20F1151}" type="pres">
      <dgm:prSet presAssocID="{71C5C7F7-6631-48EA-A0E7-50A9951C3C29}" presName="circ3" presStyleLbl="vennNode1" presStyleIdx="2" presStyleCnt="3"/>
      <dgm:spPr/>
      <dgm:t>
        <a:bodyPr/>
        <a:lstStyle/>
        <a:p>
          <a:endParaRPr lang="en-US"/>
        </a:p>
      </dgm:t>
    </dgm:pt>
    <dgm:pt modelId="{A6D5FDDD-9E66-4B1C-884A-7929769B8B50}" type="pres">
      <dgm:prSet presAssocID="{71C5C7F7-6631-48EA-A0E7-50A9951C3C29}" presName="circ3Tx" presStyleLbl="revTx" presStyleIdx="0" presStyleCnt="0">
        <dgm:presLayoutVars>
          <dgm:chMax val="0"/>
          <dgm:chPref val="0"/>
          <dgm:bulletEnabled val="1"/>
        </dgm:presLayoutVars>
      </dgm:prSet>
      <dgm:spPr/>
      <dgm:t>
        <a:bodyPr/>
        <a:lstStyle/>
        <a:p>
          <a:endParaRPr lang="en-US"/>
        </a:p>
      </dgm:t>
    </dgm:pt>
  </dgm:ptLst>
  <dgm:cxnLst>
    <dgm:cxn modelId="{4A396D76-4849-4D74-A561-40BA0929EA4E}" type="presOf" srcId="{B4D4DC37-8967-456C-A284-F8F354D205D7}" destId="{506ADB4E-DE7D-42FC-A261-8E0846DB2728}" srcOrd="0" destOrd="0" presId="urn:microsoft.com/office/officeart/2005/8/layout/venn1"/>
    <dgm:cxn modelId="{B75E9B4F-2F5E-4D0E-8AA2-DCB98F3E1F3A}" type="presOf" srcId="{71C5C7F7-6631-48EA-A0E7-50A9951C3C29}" destId="{A6D5FDDD-9E66-4B1C-884A-7929769B8B50}" srcOrd="1" destOrd="0" presId="urn:microsoft.com/office/officeart/2005/8/layout/venn1"/>
    <dgm:cxn modelId="{EBAF4785-46BE-4747-B81D-F61F6E470C8E}" srcId="{5193CDC2-4FAC-4982-BE74-17CA96298103}" destId="{71C5C7F7-6631-48EA-A0E7-50A9951C3C29}" srcOrd="2" destOrd="0" parTransId="{41C42C85-132D-4B19-AB14-895ACCB2F32F}" sibTransId="{B7842B9A-2BEE-4CD8-B14B-F9C938EA2F52}"/>
    <dgm:cxn modelId="{CE331731-6155-4A4C-BEA5-B0F3740C5704}" srcId="{5193CDC2-4FAC-4982-BE74-17CA96298103}" destId="{069220FA-9520-4AFB-A830-B224006E5875}" srcOrd="0" destOrd="0" parTransId="{52EF6479-BDB4-468E-9DE9-617346A30F3D}" sibTransId="{18C6E9AF-F62C-4937-B981-E373597E945E}"/>
    <dgm:cxn modelId="{71FC0C9E-6C35-43E5-BB7A-BB2456B1CB0D}" type="presOf" srcId="{71C5C7F7-6631-48EA-A0E7-50A9951C3C29}" destId="{C8A4EAA8-9687-4C97-BC4D-BFC2C20F1151}" srcOrd="0" destOrd="0" presId="urn:microsoft.com/office/officeart/2005/8/layout/venn1"/>
    <dgm:cxn modelId="{97BA2027-CA78-44E6-A76B-A13C9D65097E}" type="presOf" srcId="{B4D4DC37-8967-456C-A284-F8F354D205D7}" destId="{54117006-268A-45FE-AC55-8BFA642E1953}" srcOrd="1" destOrd="0" presId="urn:microsoft.com/office/officeart/2005/8/layout/venn1"/>
    <dgm:cxn modelId="{E73CEF0C-A65A-4C87-A275-9E61E240C42A}" srcId="{5193CDC2-4FAC-4982-BE74-17CA96298103}" destId="{B4D4DC37-8967-456C-A284-F8F354D205D7}" srcOrd="1" destOrd="0" parTransId="{47852794-3BB4-4AAA-B3A9-3438A843B3FD}" sibTransId="{962AF60A-3F25-4645-ABA3-43187E9CCE55}"/>
    <dgm:cxn modelId="{C98816F0-1548-42EA-9232-37B69CFF68CC}" type="presOf" srcId="{5193CDC2-4FAC-4982-BE74-17CA96298103}" destId="{48430D9F-C260-4FF6-90CE-14EEED6111EC}" srcOrd="0" destOrd="0" presId="urn:microsoft.com/office/officeart/2005/8/layout/venn1"/>
    <dgm:cxn modelId="{2DDDF936-2BDF-4C78-BD63-D6B4F42DA810}" type="presOf" srcId="{069220FA-9520-4AFB-A830-B224006E5875}" destId="{77BE60EB-3B13-4011-A596-E85CDE7DF210}" srcOrd="0" destOrd="0" presId="urn:microsoft.com/office/officeart/2005/8/layout/venn1"/>
    <dgm:cxn modelId="{D5F1A1F0-CD2B-4512-9F86-9FB3E1514CF0}" type="presOf" srcId="{069220FA-9520-4AFB-A830-B224006E5875}" destId="{454FC342-14F7-4EDD-95AC-8865C030F52C}" srcOrd="1" destOrd="0" presId="urn:microsoft.com/office/officeart/2005/8/layout/venn1"/>
    <dgm:cxn modelId="{8DDE3495-F59E-4FE0-A45A-AC370CF212AF}" type="presParOf" srcId="{48430D9F-C260-4FF6-90CE-14EEED6111EC}" destId="{77BE60EB-3B13-4011-A596-E85CDE7DF210}" srcOrd="0" destOrd="0" presId="urn:microsoft.com/office/officeart/2005/8/layout/venn1"/>
    <dgm:cxn modelId="{A7161104-5261-4448-8036-CDC8C4BCFB2A}" type="presParOf" srcId="{48430D9F-C260-4FF6-90CE-14EEED6111EC}" destId="{454FC342-14F7-4EDD-95AC-8865C030F52C}" srcOrd="1" destOrd="0" presId="urn:microsoft.com/office/officeart/2005/8/layout/venn1"/>
    <dgm:cxn modelId="{3EE02DD0-E609-4EB9-ADC8-F4AA43C5FF27}" type="presParOf" srcId="{48430D9F-C260-4FF6-90CE-14EEED6111EC}" destId="{506ADB4E-DE7D-42FC-A261-8E0846DB2728}" srcOrd="2" destOrd="0" presId="urn:microsoft.com/office/officeart/2005/8/layout/venn1"/>
    <dgm:cxn modelId="{2C9D7D04-26E8-4AB3-819A-682FFEC77B23}" type="presParOf" srcId="{48430D9F-C260-4FF6-90CE-14EEED6111EC}" destId="{54117006-268A-45FE-AC55-8BFA642E1953}" srcOrd="3" destOrd="0" presId="urn:microsoft.com/office/officeart/2005/8/layout/venn1"/>
    <dgm:cxn modelId="{E4DFB9F0-3920-45ED-AAA8-08D555CDC3C3}" type="presParOf" srcId="{48430D9F-C260-4FF6-90CE-14EEED6111EC}" destId="{C8A4EAA8-9687-4C97-BC4D-BFC2C20F1151}" srcOrd="4" destOrd="0" presId="urn:microsoft.com/office/officeart/2005/8/layout/venn1"/>
    <dgm:cxn modelId="{CD11745C-D2AE-409B-A9E0-3CC5A4A5CB7E}" type="presParOf" srcId="{48430D9F-C260-4FF6-90CE-14EEED6111EC}" destId="{A6D5FDDD-9E66-4B1C-884A-7929769B8B50}"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468CB1-2C79-4C1C-BE15-4EC8EF0F820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FC996373-4358-4417-87C5-446E595F6134}">
      <dgm:prSet phldrT="[Text]" custT="1"/>
      <dgm:spPr/>
      <dgm:t>
        <a:bodyPr/>
        <a:lstStyle/>
        <a:p>
          <a:r>
            <a:rPr lang="en-US" sz="2800" b="1" dirty="0" smtClean="0"/>
            <a:t>Baseline: Communication Assessment and Observations </a:t>
          </a:r>
        </a:p>
        <a:p>
          <a:r>
            <a:rPr lang="en-US" sz="2400" dirty="0" smtClean="0"/>
            <a:t>(July 19  - Aug 14, 2012)</a:t>
          </a:r>
          <a:endParaRPr lang="en-US" sz="2400" dirty="0"/>
        </a:p>
      </dgm:t>
    </dgm:pt>
    <dgm:pt modelId="{5587F144-8671-4E49-AC9C-151EF4834253}" type="parTrans" cxnId="{19C7726F-A99C-4AE5-A0A9-A26BCD5BDA13}">
      <dgm:prSet/>
      <dgm:spPr/>
      <dgm:t>
        <a:bodyPr/>
        <a:lstStyle/>
        <a:p>
          <a:endParaRPr lang="en-US"/>
        </a:p>
      </dgm:t>
    </dgm:pt>
    <dgm:pt modelId="{8EEAE9D8-F3D6-4215-B5C2-398B4EA368BF}" type="sibTrans" cxnId="{19C7726F-A99C-4AE5-A0A9-A26BCD5BDA13}">
      <dgm:prSet/>
      <dgm:spPr/>
      <dgm:t>
        <a:bodyPr/>
        <a:lstStyle/>
        <a:p>
          <a:endParaRPr lang="en-US"/>
        </a:p>
      </dgm:t>
    </dgm:pt>
    <dgm:pt modelId="{7E388D47-2037-41F2-8378-2CDC3E090D09}">
      <dgm:prSet phldrT="[Text]" custT="1"/>
      <dgm:spPr/>
      <dgm:t>
        <a:bodyPr/>
        <a:lstStyle/>
        <a:p>
          <a:r>
            <a:rPr lang="en-US" sz="2800" b="1" dirty="0" smtClean="0"/>
            <a:t>Intervention: Training</a:t>
          </a:r>
        </a:p>
        <a:p>
          <a:r>
            <a:rPr lang="en-US" sz="2400" dirty="0" smtClean="0"/>
            <a:t>CBT </a:t>
          </a:r>
          <a:r>
            <a:rPr lang="en-US" sz="2400" u="sng" dirty="0" smtClean="0"/>
            <a:t>&amp;</a:t>
          </a:r>
          <a:r>
            <a:rPr lang="en-US" sz="2400" dirty="0" smtClean="0"/>
            <a:t> Workshop or Webinar or Team </a:t>
          </a:r>
        </a:p>
        <a:p>
          <a:r>
            <a:rPr lang="en-US" sz="2400" dirty="0" smtClean="0"/>
            <a:t>(Aug 14 – Oct 19, 2012)</a:t>
          </a:r>
          <a:endParaRPr lang="en-US" sz="2400" dirty="0"/>
        </a:p>
      </dgm:t>
    </dgm:pt>
    <dgm:pt modelId="{3311F1C0-702F-4EE1-8890-DBE0647C0459}" type="parTrans" cxnId="{CE4941BF-B911-46AF-8FEF-68328CDE9682}">
      <dgm:prSet/>
      <dgm:spPr/>
      <dgm:t>
        <a:bodyPr/>
        <a:lstStyle/>
        <a:p>
          <a:endParaRPr lang="en-US"/>
        </a:p>
      </dgm:t>
    </dgm:pt>
    <dgm:pt modelId="{B9237BBE-D35A-4784-A0E6-65E8A503C36F}" type="sibTrans" cxnId="{CE4941BF-B911-46AF-8FEF-68328CDE9682}">
      <dgm:prSet/>
      <dgm:spPr/>
      <dgm:t>
        <a:bodyPr/>
        <a:lstStyle/>
        <a:p>
          <a:endParaRPr lang="en-US"/>
        </a:p>
      </dgm:t>
    </dgm:pt>
    <dgm:pt modelId="{50F51E18-726B-46CB-B37A-1716E5CDDE1A}">
      <dgm:prSet phldrT="[Text]" custT="1"/>
      <dgm:spPr/>
      <dgm:t>
        <a:bodyPr/>
        <a:lstStyle/>
        <a:p>
          <a:r>
            <a:rPr lang="en-US" sz="2900" b="1" dirty="0" smtClean="0"/>
            <a:t>Post-Intervention: Communication Assessment and Observations </a:t>
          </a:r>
        </a:p>
        <a:p>
          <a:r>
            <a:rPr lang="en-US" sz="2400" dirty="0" smtClean="0"/>
            <a:t>(Oct 19 - Dec 14, 2012)</a:t>
          </a:r>
          <a:endParaRPr lang="en-US" sz="2400" dirty="0"/>
        </a:p>
      </dgm:t>
    </dgm:pt>
    <dgm:pt modelId="{2FD460C5-04D0-4489-86D0-D9509CCE0B7C}" type="parTrans" cxnId="{AF035685-D961-42C9-81F3-6833EA2547A2}">
      <dgm:prSet/>
      <dgm:spPr/>
      <dgm:t>
        <a:bodyPr/>
        <a:lstStyle/>
        <a:p>
          <a:endParaRPr lang="en-US"/>
        </a:p>
      </dgm:t>
    </dgm:pt>
    <dgm:pt modelId="{C5C7B3F9-9CBA-4D5A-85A4-5C48E1BF55DB}" type="sibTrans" cxnId="{AF035685-D961-42C9-81F3-6833EA2547A2}">
      <dgm:prSet/>
      <dgm:spPr/>
      <dgm:t>
        <a:bodyPr/>
        <a:lstStyle/>
        <a:p>
          <a:endParaRPr lang="en-US"/>
        </a:p>
      </dgm:t>
    </dgm:pt>
    <dgm:pt modelId="{BA2B81C2-86FF-490F-8190-5F26E653E721}" type="pres">
      <dgm:prSet presAssocID="{66468CB1-2C79-4C1C-BE15-4EC8EF0F8203}" presName="outerComposite" presStyleCnt="0">
        <dgm:presLayoutVars>
          <dgm:chMax val="5"/>
          <dgm:dir/>
          <dgm:resizeHandles val="exact"/>
        </dgm:presLayoutVars>
      </dgm:prSet>
      <dgm:spPr/>
      <dgm:t>
        <a:bodyPr/>
        <a:lstStyle/>
        <a:p>
          <a:endParaRPr lang="en-US"/>
        </a:p>
      </dgm:t>
    </dgm:pt>
    <dgm:pt modelId="{70D688F8-81D0-452B-A09F-BB29D3856CFA}" type="pres">
      <dgm:prSet presAssocID="{66468CB1-2C79-4C1C-BE15-4EC8EF0F8203}" presName="dummyMaxCanvas" presStyleCnt="0">
        <dgm:presLayoutVars/>
      </dgm:prSet>
      <dgm:spPr/>
      <dgm:t>
        <a:bodyPr/>
        <a:lstStyle/>
        <a:p>
          <a:endParaRPr lang="en-US"/>
        </a:p>
      </dgm:t>
    </dgm:pt>
    <dgm:pt modelId="{C9B962D7-9E5F-4611-A1FB-C751149853A9}" type="pres">
      <dgm:prSet presAssocID="{66468CB1-2C79-4C1C-BE15-4EC8EF0F8203}" presName="ThreeNodes_1" presStyleLbl="node1" presStyleIdx="0" presStyleCnt="3">
        <dgm:presLayoutVars>
          <dgm:bulletEnabled val="1"/>
        </dgm:presLayoutVars>
      </dgm:prSet>
      <dgm:spPr/>
      <dgm:t>
        <a:bodyPr/>
        <a:lstStyle/>
        <a:p>
          <a:endParaRPr lang="en-US"/>
        </a:p>
      </dgm:t>
    </dgm:pt>
    <dgm:pt modelId="{D6CA8F74-034E-4C2C-B8FF-54EA6A9100A4}" type="pres">
      <dgm:prSet presAssocID="{66468CB1-2C79-4C1C-BE15-4EC8EF0F8203}" presName="ThreeNodes_2" presStyleLbl="node1" presStyleIdx="1" presStyleCnt="3">
        <dgm:presLayoutVars>
          <dgm:bulletEnabled val="1"/>
        </dgm:presLayoutVars>
      </dgm:prSet>
      <dgm:spPr/>
      <dgm:t>
        <a:bodyPr/>
        <a:lstStyle/>
        <a:p>
          <a:endParaRPr lang="en-US"/>
        </a:p>
      </dgm:t>
    </dgm:pt>
    <dgm:pt modelId="{42B606C8-7463-44CE-9AB9-E9D5C5B6BC3C}" type="pres">
      <dgm:prSet presAssocID="{66468CB1-2C79-4C1C-BE15-4EC8EF0F8203}" presName="ThreeNodes_3" presStyleLbl="node1" presStyleIdx="2" presStyleCnt="3">
        <dgm:presLayoutVars>
          <dgm:bulletEnabled val="1"/>
        </dgm:presLayoutVars>
      </dgm:prSet>
      <dgm:spPr/>
      <dgm:t>
        <a:bodyPr/>
        <a:lstStyle/>
        <a:p>
          <a:endParaRPr lang="en-US"/>
        </a:p>
      </dgm:t>
    </dgm:pt>
    <dgm:pt modelId="{187C341B-79CD-4F4E-8E20-F4328C2BA6AD}" type="pres">
      <dgm:prSet presAssocID="{66468CB1-2C79-4C1C-BE15-4EC8EF0F8203}" presName="ThreeConn_1-2" presStyleLbl="fgAccFollowNode1" presStyleIdx="0" presStyleCnt="2" custLinFactX="-41997" custLinFactNeighborX="-100000" custLinFactNeighborY="-30284">
        <dgm:presLayoutVars>
          <dgm:bulletEnabled val="1"/>
        </dgm:presLayoutVars>
      </dgm:prSet>
      <dgm:spPr/>
      <dgm:t>
        <a:bodyPr/>
        <a:lstStyle/>
        <a:p>
          <a:endParaRPr lang="en-US"/>
        </a:p>
      </dgm:t>
    </dgm:pt>
    <dgm:pt modelId="{D7B2A7DD-C7C2-492E-A47E-08C02DE70AA1}" type="pres">
      <dgm:prSet presAssocID="{66468CB1-2C79-4C1C-BE15-4EC8EF0F8203}" presName="ThreeConn_2-3" presStyleLbl="fgAccFollowNode1" presStyleIdx="1" presStyleCnt="2" custLinFactNeighborX="2221" custLinFactNeighborY="37080">
        <dgm:presLayoutVars>
          <dgm:bulletEnabled val="1"/>
        </dgm:presLayoutVars>
      </dgm:prSet>
      <dgm:spPr/>
      <dgm:t>
        <a:bodyPr/>
        <a:lstStyle/>
        <a:p>
          <a:endParaRPr lang="en-US"/>
        </a:p>
      </dgm:t>
    </dgm:pt>
    <dgm:pt modelId="{094E78B1-550C-4711-8852-CBF550628ED4}" type="pres">
      <dgm:prSet presAssocID="{66468CB1-2C79-4C1C-BE15-4EC8EF0F8203}" presName="ThreeNodes_1_text" presStyleLbl="node1" presStyleIdx="2" presStyleCnt="3">
        <dgm:presLayoutVars>
          <dgm:bulletEnabled val="1"/>
        </dgm:presLayoutVars>
      </dgm:prSet>
      <dgm:spPr/>
      <dgm:t>
        <a:bodyPr/>
        <a:lstStyle/>
        <a:p>
          <a:endParaRPr lang="en-US"/>
        </a:p>
      </dgm:t>
    </dgm:pt>
    <dgm:pt modelId="{5B383EFA-EC98-4680-B78F-1E88D7E6AB2F}" type="pres">
      <dgm:prSet presAssocID="{66468CB1-2C79-4C1C-BE15-4EC8EF0F8203}" presName="ThreeNodes_2_text" presStyleLbl="node1" presStyleIdx="2" presStyleCnt="3">
        <dgm:presLayoutVars>
          <dgm:bulletEnabled val="1"/>
        </dgm:presLayoutVars>
      </dgm:prSet>
      <dgm:spPr/>
      <dgm:t>
        <a:bodyPr/>
        <a:lstStyle/>
        <a:p>
          <a:endParaRPr lang="en-US"/>
        </a:p>
      </dgm:t>
    </dgm:pt>
    <dgm:pt modelId="{5E254286-2C9F-45B4-9917-A6CC5F86140B}" type="pres">
      <dgm:prSet presAssocID="{66468CB1-2C79-4C1C-BE15-4EC8EF0F8203}" presName="ThreeNodes_3_text" presStyleLbl="node1" presStyleIdx="2" presStyleCnt="3">
        <dgm:presLayoutVars>
          <dgm:bulletEnabled val="1"/>
        </dgm:presLayoutVars>
      </dgm:prSet>
      <dgm:spPr/>
      <dgm:t>
        <a:bodyPr/>
        <a:lstStyle/>
        <a:p>
          <a:endParaRPr lang="en-US"/>
        </a:p>
      </dgm:t>
    </dgm:pt>
  </dgm:ptLst>
  <dgm:cxnLst>
    <dgm:cxn modelId="{25865FD1-967B-4DE6-BC29-E07F499869C4}" type="presOf" srcId="{8EEAE9D8-F3D6-4215-B5C2-398B4EA368BF}" destId="{187C341B-79CD-4F4E-8E20-F4328C2BA6AD}" srcOrd="0" destOrd="0" presId="urn:microsoft.com/office/officeart/2005/8/layout/vProcess5"/>
    <dgm:cxn modelId="{6F6BBFCA-ABCB-4BEB-A108-8436EBE87B70}" type="presOf" srcId="{FC996373-4358-4417-87C5-446E595F6134}" destId="{C9B962D7-9E5F-4611-A1FB-C751149853A9}" srcOrd="0" destOrd="0" presId="urn:microsoft.com/office/officeart/2005/8/layout/vProcess5"/>
    <dgm:cxn modelId="{19C7726F-A99C-4AE5-A0A9-A26BCD5BDA13}" srcId="{66468CB1-2C79-4C1C-BE15-4EC8EF0F8203}" destId="{FC996373-4358-4417-87C5-446E595F6134}" srcOrd="0" destOrd="0" parTransId="{5587F144-8671-4E49-AC9C-151EF4834253}" sibTransId="{8EEAE9D8-F3D6-4215-B5C2-398B4EA368BF}"/>
    <dgm:cxn modelId="{EBD3B3C5-7D2D-4556-84A7-C2559FBC24B2}" type="presOf" srcId="{50F51E18-726B-46CB-B37A-1716E5CDDE1A}" destId="{5E254286-2C9F-45B4-9917-A6CC5F86140B}" srcOrd="1" destOrd="0" presId="urn:microsoft.com/office/officeart/2005/8/layout/vProcess5"/>
    <dgm:cxn modelId="{39A87317-FA02-4A3F-B061-7E3A7E8E45C7}" type="presOf" srcId="{7E388D47-2037-41F2-8378-2CDC3E090D09}" destId="{5B383EFA-EC98-4680-B78F-1E88D7E6AB2F}" srcOrd="1" destOrd="0" presId="urn:microsoft.com/office/officeart/2005/8/layout/vProcess5"/>
    <dgm:cxn modelId="{27AC16A2-2B10-45E4-A2D9-CC62BE61B80A}" type="presOf" srcId="{66468CB1-2C79-4C1C-BE15-4EC8EF0F8203}" destId="{BA2B81C2-86FF-490F-8190-5F26E653E721}" srcOrd="0" destOrd="0" presId="urn:microsoft.com/office/officeart/2005/8/layout/vProcess5"/>
    <dgm:cxn modelId="{B872E375-9DED-4B65-BBAE-EF9D3EA1B0DE}" type="presOf" srcId="{7E388D47-2037-41F2-8378-2CDC3E090D09}" destId="{D6CA8F74-034E-4C2C-B8FF-54EA6A9100A4}" srcOrd="0" destOrd="0" presId="urn:microsoft.com/office/officeart/2005/8/layout/vProcess5"/>
    <dgm:cxn modelId="{5886DCA0-4158-46C5-8A7D-C42429BC9534}" type="presOf" srcId="{B9237BBE-D35A-4784-A0E6-65E8A503C36F}" destId="{D7B2A7DD-C7C2-492E-A47E-08C02DE70AA1}" srcOrd="0" destOrd="0" presId="urn:microsoft.com/office/officeart/2005/8/layout/vProcess5"/>
    <dgm:cxn modelId="{4AEAAE7B-18D5-473E-B307-4589ABC32407}" type="presOf" srcId="{FC996373-4358-4417-87C5-446E595F6134}" destId="{094E78B1-550C-4711-8852-CBF550628ED4}" srcOrd="1" destOrd="0" presId="urn:microsoft.com/office/officeart/2005/8/layout/vProcess5"/>
    <dgm:cxn modelId="{AF035685-D961-42C9-81F3-6833EA2547A2}" srcId="{66468CB1-2C79-4C1C-BE15-4EC8EF0F8203}" destId="{50F51E18-726B-46CB-B37A-1716E5CDDE1A}" srcOrd="2" destOrd="0" parTransId="{2FD460C5-04D0-4489-86D0-D9509CCE0B7C}" sibTransId="{C5C7B3F9-9CBA-4D5A-85A4-5C48E1BF55DB}"/>
    <dgm:cxn modelId="{D4C4E7FB-57A8-4F7E-B78C-1B858C8927B4}" type="presOf" srcId="{50F51E18-726B-46CB-B37A-1716E5CDDE1A}" destId="{42B606C8-7463-44CE-9AB9-E9D5C5B6BC3C}" srcOrd="0" destOrd="0" presId="urn:microsoft.com/office/officeart/2005/8/layout/vProcess5"/>
    <dgm:cxn modelId="{CE4941BF-B911-46AF-8FEF-68328CDE9682}" srcId="{66468CB1-2C79-4C1C-BE15-4EC8EF0F8203}" destId="{7E388D47-2037-41F2-8378-2CDC3E090D09}" srcOrd="1" destOrd="0" parTransId="{3311F1C0-702F-4EE1-8890-DBE0647C0459}" sibTransId="{B9237BBE-D35A-4784-A0E6-65E8A503C36F}"/>
    <dgm:cxn modelId="{9DF77A90-54E3-4FB8-9B0D-94A78FD73243}" type="presParOf" srcId="{BA2B81C2-86FF-490F-8190-5F26E653E721}" destId="{70D688F8-81D0-452B-A09F-BB29D3856CFA}" srcOrd="0" destOrd="0" presId="urn:microsoft.com/office/officeart/2005/8/layout/vProcess5"/>
    <dgm:cxn modelId="{E6F7E4BA-572A-4E5F-AB6D-9C46B55D9ED8}" type="presParOf" srcId="{BA2B81C2-86FF-490F-8190-5F26E653E721}" destId="{C9B962D7-9E5F-4611-A1FB-C751149853A9}" srcOrd="1" destOrd="0" presId="urn:microsoft.com/office/officeart/2005/8/layout/vProcess5"/>
    <dgm:cxn modelId="{6DD123FC-6A57-4195-B1F4-190795F422B9}" type="presParOf" srcId="{BA2B81C2-86FF-490F-8190-5F26E653E721}" destId="{D6CA8F74-034E-4C2C-B8FF-54EA6A9100A4}" srcOrd="2" destOrd="0" presId="urn:microsoft.com/office/officeart/2005/8/layout/vProcess5"/>
    <dgm:cxn modelId="{0F3C9A35-B8A2-4EA8-9880-E509BFCAE83D}" type="presParOf" srcId="{BA2B81C2-86FF-490F-8190-5F26E653E721}" destId="{42B606C8-7463-44CE-9AB9-E9D5C5B6BC3C}" srcOrd="3" destOrd="0" presId="urn:microsoft.com/office/officeart/2005/8/layout/vProcess5"/>
    <dgm:cxn modelId="{5A62DEDF-B511-4254-8DD3-7BFC3845C4D8}" type="presParOf" srcId="{BA2B81C2-86FF-490F-8190-5F26E653E721}" destId="{187C341B-79CD-4F4E-8E20-F4328C2BA6AD}" srcOrd="4" destOrd="0" presId="urn:microsoft.com/office/officeart/2005/8/layout/vProcess5"/>
    <dgm:cxn modelId="{3638E6E1-D3E7-4F4D-A7C9-5911E74F09A6}" type="presParOf" srcId="{BA2B81C2-86FF-490F-8190-5F26E653E721}" destId="{D7B2A7DD-C7C2-492E-A47E-08C02DE70AA1}" srcOrd="5" destOrd="0" presId="urn:microsoft.com/office/officeart/2005/8/layout/vProcess5"/>
    <dgm:cxn modelId="{8D0C7751-8B2A-4AA5-9089-B6B0997215BA}" type="presParOf" srcId="{BA2B81C2-86FF-490F-8190-5F26E653E721}" destId="{094E78B1-550C-4711-8852-CBF550628ED4}" srcOrd="6" destOrd="0" presId="urn:microsoft.com/office/officeart/2005/8/layout/vProcess5"/>
    <dgm:cxn modelId="{5B77CC26-64C7-4855-8669-5A5F1BF58EB0}" type="presParOf" srcId="{BA2B81C2-86FF-490F-8190-5F26E653E721}" destId="{5B383EFA-EC98-4680-B78F-1E88D7E6AB2F}" srcOrd="7" destOrd="0" presId="urn:microsoft.com/office/officeart/2005/8/layout/vProcess5"/>
    <dgm:cxn modelId="{0D8EA26E-A784-4331-9941-8D1789A8AFA2}" type="presParOf" srcId="{BA2B81C2-86FF-490F-8190-5F26E653E721}" destId="{5E254286-2C9F-45B4-9917-A6CC5F86140B}"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0.85147</cdr:x>
      <cdr:y>0.7637</cdr:y>
    </cdr:from>
    <cdr:to>
      <cdr:x>0.92951</cdr:x>
      <cdr:y>0.82262</cdr:y>
    </cdr:to>
    <cdr:sp macro="" textlink="">
      <cdr:nvSpPr>
        <cdr:cNvPr id="2" name="TextBox 1"/>
        <cdr:cNvSpPr txBox="1"/>
      </cdr:nvSpPr>
      <cdr:spPr>
        <a:xfrm xmlns:a="http://schemas.openxmlformats.org/drawingml/2006/main">
          <a:off x="10058516" y="3989448"/>
          <a:ext cx="921891" cy="30778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defTabSz="457200"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xmlns:a="http://schemas.openxmlformats.org/drawingml/2006/main">
          <a:r>
            <a:rPr lang="en-US" sz="1400" b="1" dirty="0" smtClean="0"/>
            <a:t>p &lt;0.001</a:t>
          </a:r>
          <a:endParaRPr lang="en-US" sz="1400" b="1" dirty="0"/>
        </a:p>
      </cdr:txBody>
    </cdr:sp>
  </cdr:relSizeAnchor>
  <cdr:relSizeAnchor xmlns:cdr="http://schemas.openxmlformats.org/drawingml/2006/chartDrawing">
    <cdr:from>
      <cdr:x>0.84444</cdr:x>
      <cdr:y>0.88695</cdr:y>
    </cdr:from>
    <cdr:to>
      <cdr:x>0.92248</cdr:x>
      <cdr:y>0.94587</cdr:y>
    </cdr:to>
    <cdr:sp macro="" textlink="">
      <cdr:nvSpPr>
        <cdr:cNvPr id="3" name="TextBox 1"/>
        <cdr:cNvSpPr txBox="1"/>
      </cdr:nvSpPr>
      <cdr:spPr>
        <a:xfrm xmlns:a="http://schemas.openxmlformats.org/drawingml/2006/main">
          <a:off x="9975389" y="4633247"/>
          <a:ext cx="921891" cy="30778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defTabSz="457200"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xmlns:a="http://schemas.openxmlformats.org/drawingml/2006/main">
          <a:r>
            <a:rPr lang="en-US" sz="1400" b="1" dirty="0" smtClean="0"/>
            <a:t>p &lt;0.001</a:t>
          </a:r>
          <a:endParaRPr lang="en-US" sz="1400" b="1" dirty="0"/>
        </a:p>
      </cdr:txBody>
    </cdr:sp>
  </cdr:relSizeAnchor>
  <cdr:relSizeAnchor xmlns:cdr="http://schemas.openxmlformats.org/drawingml/2006/chartDrawing">
    <cdr:from>
      <cdr:x>0.74882</cdr:x>
      <cdr:y>0.68403</cdr:y>
    </cdr:from>
    <cdr:to>
      <cdr:x>0.82685</cdr:x>
      <cdr:y>0.74296</cdr:y>
    </cdr:to>
    <cdr:sp macro="" textlink="">
      <cdr:nvSpPr>
        <cdr:cNvPr id="4" name="TextBox 1"/>
        <cdr:cNvSpPr txBox="1"/>
      </cdr:nvSpPr>
      <cdr:spPr>
        <a:xfrm xmlns:a="http://schemas.openxmlformats.org/drawingml/2006/main">
          <a:off x="8845797" y="3573276"/>
          <a:ext cx="921773" cy="30778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defTabSz="457200"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xmlns:a="http://schemas.openxmlformats.org/drawingml/2006/main">
          <a:r>
            <a:rPr lang="en-US" sz="1400" b="1" dirty="0" smtClean="0"/>
            <a:t>p &lt;0.001</a:t>
          </a:r>
          <a:endParaRPr lang="en-US" sz="1400" b="1" dirty="0"/>
        </a:p>
      </cdr:txBody>
    </cdr:sp>
  </cdr:relSizeAnchor>
  <cdr:relSizeAnchor xmlns:cdr="http://schemas.openxmlformats.org/drawingml/2006/chartDrawing">
    <cdr:from>
      <cdr:x>0.84444</cdr:x>
      <cdr:y>0.43044</cdr:y>
    </cdr:from>
    <cdr:to>
      <cdr:x>0.92248</cdr:x>
      <cdr:y>0.48936</cdr:y>
    </cdr:to>
    <cdr:sp macro="" textlink="">
      <cdr:nvSpPr>
        <cdr:cNvPr id="5" name="TextBox 1"/>
        <cdr:cNvSpPr txBox="1"/>
      </cdr:nvSpPr>
      <cdr:spPr>
        <a:xfrm xmlns:a="http://schemas.openxmlformats.org/drawingml/2006/main">
          <a:off x="9975364" y="2248537"/>
          <a:ext cx="921891" cy="30778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defTabSz="457200"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xmlns:a="http://schemas.openxmlformats.org/drawingml/2006/main">
          <a:r>
            <a:rPr lang="en-US" sz="1400" b="1" dirty="0" smtClean="0"/>
            <a:t>p = 0.04</a:t>
          </a:r>
          <a:endParaRPr lang="en-US" sz="1400" b="1" dirty="0"/>
        </a:p>
      </cdr:txBody>
    </cdr:sp>
  </cdr:relSizeAnchor>
  <cdr:relSizeAnchor xmlns:cdr="http://schemas.openxmlformats.org/drawingml/2006/chartDrawing">
    <cdr:from>
      <cdr:x>0.81948</cdr:x>
      <cdr:y>0.31367</cdr:y>
    </cdr:from>
    <cdr:to>
      <cdr:x>0.9084</cdr:x>
      <cdr:y>0.37259</cdr:y>
    </cdr:to>
    <cdr:sp macro="" textlink="">
      <cdr:nvSpPr>
        <cdr:cNvPr id="6" name="TextBox 1"/>
        <cdr:cNvSpPr txBox="1"/>
      </cdr:nvSpPr>
      <cdr:spPr>
        <a:xfrm xmlns:a="http://schemas.openxmlformats.org/drawingml/2006/main">
          <a:off x="9680582" y="1638569"/>
          <a:ext cx="1050417" cy="30778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defTabSz="457200"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xmlns:a="http://schemas.openxmlformats.org/drawingml/2006/main">
          <a:r>
            <a:rPr lang="en-US" sz="1400" b="1" dirty="0" smtClean="0"/>
            <a:t>p = 0.003</a:t>
          </a:r>
          <a:endParaRPr lang="en-US" sz="1400" b="1" dirty="0"/>
        </a:p>
      </cdr:txBody>
    </cdr:sp>
  </cdr:relSizeAnchor>
  <cdr:relSizeAnchor xmlns:cdr="http://schemas.openxmlformats.org/drawingml/2006/chartDrawing">
    <cdr:from>
      <cdr:x>0.83829</cdr:x>
      <cdr:y>0.15271</cdr:y>
    </cdr:from>
    <cdr:to>
      <cdr:x>0.91632</cdr:x>
      <cdr:y>0.21163</cdr:y>
    </cdr:to>
    <cdr:sp macro="" textlink="">
      <cdr:nvSpPr>
        <cdr:cNvPr id="7" name="TextBox 1"/>
        <cdr:cNvSpPr txBox="1"/>
      </cdr:nvSpPr>
      <cdr:spPr>
        <a:xfrm xmlns:a="http://schemas.openxmlformats.org/drawingml/2006/main">
          <a:off x="9902745" y="797748"/>
          <a:ext cx="921773" cy="30778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t>p &lt;0.001</a:t>
          </a:r>
          <a:endParaRPr lang="en-US" sz="1400" b="1" dirty="0"/>
        </a:p>
      </cdr:txBody>
    </cdr:sp>
  </cdr:relSizeAnchor>
  <cdr:relSizeAnchor xmlns:cdr="http://schemas.openxmlformats.org/drawingml/2006/chartDrawing">
    <cdr:from>
      <cdr:x>0.8461</cdr:x>
      <cdr:y>0.55064</cdr:y>
    </cdr:from>
    <cdr:to>
      <cdr:x>0.92414</cdr:x>
      <cdr:y>0.60956</cdr:y>
    </cdr:to>
    <cdr:sp macro="" textlink="">
      <cdr:nvSpPr>
        <cdr:cNvPr id="8" name="TextBox 1"/>
        <cdr:cNvSpPr txBox="1"/>
      </cdr:nvSpPr>
      <cdr:spPr>
        <a:xfrm xmlns:a="http://schemas.openxmlformats.org/drawingml/2006/main">
          <a:off x="9995016" y="2876467"/>
          <a:ext cx="921891" cy="30778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t>p &lt;0.001</a:t>
          </a:r>
          <a:endParaRPr lang="en-US" sz="14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ＭＳ Ｐゴシック" charset="-128"/>
              </a:defRPr>
            </a:lvl1pPr>
          </a:lstStyle>
          <a:p>
            <a:pPr>
              <a:defRPr/>
            </a:pPr>
            <a:fld id="{B024DB34-BA58-4707-A61D-00A94BA931D6}" type="datetimeFigureOut">
              <a:rPr lang="en-US"/>
              <a:pPr>
                <a:defRPr/>
              </a:pPr>
              <a:t>3/25/15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ＭＳ Ｐゴシック" charset="-128"/>
              </a:defRPr>
            </a:lvl1pPr>
          </a:lstStyle>
          <a:p>
            <a:pPr>
              <a:defRPr/>
            </a:pPr>
            <a:fld id="{69192FFD-6705-4E6A-BC73-8BCBD7073D1C}" type="slidenum">
              <a:rPr lang="en-US"/>
              <a:pPr>
                <a:defRPr/>
              </a:pPr>
              <a:t>‹#›</a:t>
            </a:fld>
            <a:endParaRPr lang="en-US"/>
          </a:p>
        </p:txBody>
      </p:sp>
    </p:spTree>
    <p:extLst>
      <p:ext uri="{BB962C8B-B14F-4D97-AF65-F5344CB8AC3E}">
        <p14:creationId xmlns:p14="http://schemas.microsoft.com/office/powerpoint/2010/main" val="8610315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youtu.be/c1Ze4RCTQbE"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b="1"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711638C-2714-49F0-AFF2-C6EDB1D5B2EB}" type="slidenum">
              <a:rPr lang="en-US" altLang="en-US" smtClean="0">
                <a:latin typeface="Arial" pitchFamily="34" charset="0"/>
                <a:ea typeface="ＭＳ Ｐゴシック" pitchFamily="34" charset="-128"/>
              </a:rPr>
              <a:pPr eaLnBrk="1" hangingPunct="1">
                <a:spcBef>
                  <a:spcPct val="0"/>
                </a:spcBef>
              </a:pPr>
              <a:t>17</a:t>
            </a:fld>
            <a:endParaRPr lang="en-US" altLang="en-US" smtClean="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B5DEEC5-2FAC-408A-A09C-C826FF957EE2}" type="slidenum">
              <a:rPr lang="en-US" altLang="en-US" smtClean="0">
                <a:latin typeface="Arial" pitchFamily="34" charset="0"/>
                <a:ea typeface="ＭＳ Ｐゴシック" pitchFamily="34" charset="-128"/>
              </a:rPr>
              <a:pPr eaLnBrk="1" hangingPunct="1">
                <a:spcBef>
                  <a:spcPct val="0"/>
                </a:spcBef>
              </a:pPr>
              <a:t>18</a:t>
            </a:fld>
            <a:endParaRPr lang="en-US" altLang="en-US" smtClean="0">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IRB exemption was obtained</a:t>
            </a:r>
          </a:p>
          <a:p>
            <a:endParaRPr lang="en-US" altLang="en-US" smtClean="0"/>
          </a:p>
          <a:p>
            <a:r>
              <a:rPr lang="en-US" altLang="en-US" smtClean="0"/>
              <a:t>Tool was intended for physicians, adapted for our project to pharmacists, but could be used with any care provider</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B5DEEC5-2FAC-408A-A09C-C826FF957EE2}" type="slidenum">
              <a:rPr lang="en-US" altLang="en-US" smtClean="0">
                <a:latin typeface="Arial" pitchFamily="34" charset="0"/>
                <a:ea typeface="ＭＳ Ｐゴシック" pitchFamily="34" charset="-128"/>
              </a:rPr>
              <a:pPr eaLnBrk="1" hangingPunct="1">
                <a:spcBef>
                  <a:spcPct val="0"/>
                </a:spcBef>
              </a:pPr>
              <a:t>20</a:t>
            </a:fld>
            <a:endParaRPr lang="en-US" altLang="en-US" smtClean="0">
              <a:latin typeface="Arial"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endParaRPr lang="en-US" altLang="en-US" sz="2000" dirty="0" smtClean="0"/>
          </a:p>
          <a:p>
            <a:pPr marL="0" lvl="1"/>
            <a:endParaRPr lang="en-US" altLang="en-US" sz="2000" dirty="0" smtClean="0"/>
          </a:p>
          <a:p>
            <a:pPr marL="0" lvl="1"/>
            <a:r>
              <a:rPr lang="en-US" altLang="en-US" sz="2000" dirty="0" smtClean="0"/>
              <a:t>Patient case with non-adherent patient receiving new warfarin and low-molecular weight heparin</a:t>
            </a:r>
          </a:p>
          <a:p>
            <a:endParaRPr lang="en-US" altLang="en-US" dirty="0" smtClean="0"/>
          </a:p>
          <a:p>
            <a:r>
              <a:rPr lang="en-US" altLang="en-US" dirty="0" smtClean="0"/>
              <a:t>Each session was interactive and designed around adult active learning principles including: clear learning objectives, model examples, problem solving, and group cases with feedback</a:t>
            </a:r>
          </a:p>
          <a:p>
            <a:endParaRPr lang="en-US" altLang="en-US" dirty="0" smtClean="0"/>
          </a:p>
          <a:p>
            <a:r>
              <a:rPr lang="en-US" altLang="en-US" dirty="0" smtClean="0"/>
              <a:t>Delivered in a variety of formats over a 3 month period to all pharmacists who have patient interactions.  Included at standing Pharmacy Grand Rounds and Ambulatory Pharmacy Grand Rounds.  Eight members of the patient education committee met with pharmacists who were unable to attend either of the grand round sessions at team meetings or individually until all pharmacists were trained</a:t>
            </a:r>
          </a:p>
          <a:p>
            <a:endParaRPr lang="en-US" altLang="en-US" dirty="0" smtClean="0"/>
          </a:p>
          <a:p>
            <a:endParaRPr lang="en-US" altLang="en-US" dirty="0"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63A9089-1943-4406-84C7-40CB6BAB0DA6}" type="slidenum">
              <a:rPr lang="en-US" altLang="en-US" smtClean="0">
                <a:latin typeface="Arial" pitchFamily="34" charset="0"/>
                <a:ea typeface="ＭＳ Ｐゴシック" pitchFamily="34" charset="-128"/>
              </a:rPr>
              <a:pPr eaLnBrk="1" hangingPunct="1">
                <a:spcBef>
                  <a:spcPct val="0"/>
                </a:spcBef>
              </a:pPr>
              <a:t>21</a:t>
            </a:fld>
            <a:endParaRPr lang="en-US" altLang="en-US" smtClean="0">
              <a:latin typeface="Arial"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a:p>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EC18C06-9465-46C3-8C45-94E43EF3B4E0}" type="slidenum">
              <a:rPr lang="en-US" altLang="en-US" smtClean="0">
                <a:latin typeface="Arial" pitchFamily="34" charset="0"/>
                <a:ea typeface="ＭＳ Ｐゴシック" pitchFamily="34" charset="-128"/>
              </a:rPr>
              <a:pPr eaLnBrk="1" hangingPunct="1">
                <a:spcBef>
                  <a:spcPct val="0"/>
                </a:spcBef>
              </a:pPr>
              <a:t>22</a:t>
            </a:fld>
            <a:endParaRPr lang="en-US" altLang="en-US" smtClean="0">
              <a:latin typeface="Arial"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B32575-5390-420E-B86B-F23CF37CA725}" type="slidenum">
              <a:rPr lang="en-US" altLang="en-US" smtClean="0">
                <a:latin typeface="Arial" pitchFamily="34" charset="0"/>
                <a:ea typeface="ＭＳ Ｐゴシック" pitchFamily="34" charset="-128"/>
              </a:rPr>
              <a:pPr eaLnBrk="1" hangingPunct="1">
                <a:spcBef>
                  <a:spcPct val="0"/>
                </a:spcBef>
              </a:pPr>
              <a:t>23</a:t>
            </a:fld>
            <a:endParaRPr lang="en-US" altLang="en-US" smtClean="0">
              <a:latin typeface="Arial"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Setting the Stage: Introducing self and purpose, positioning, identifying the primary learner, agenda setting</a:t>
            </a:r>
          </a:p>
          <a:p>
            <a:r>
              <a:rPr lang="en-US" altLang="en-US" smtClean="0"/>
              <a:t>Assessment: Indication, purpose, ADEs</a:t>
            </a:r>
          </a:p>
          <a:p>
            <a:r>
              <a:rPr lang="en-US" altLang="en-US" smtClean="0"/>
              <a:t>Strategies: Addressing primary concerns first, caregiver involvement, varying teaching / positioning, emotional support</a:t>
            </a:r>
          </a:p>
          <a:p>
            <a:r>
              <a:rPr lang="en-US" altLang="en-US" smtClean="0"/>
              <a:t>Materials: Show and tell, written materials, applied use of med chart</a:t>
            </a:r>
          </a:p>
          <a:p>
            <a:r>
              <a:rPr lang="en-US" altLang="en-US" smtClean="0"/>
              <a:t>Strategies: Setting expectations, chunk and check, open-ended questions (had to have at least 5), practice</a:t>
            </a:r>
          </a:p>
          <a:p>
            <a:r>
              <a:rPr lang="en-US" altLang="en-US" smtClean="0"/>
              <a:t>Closure: Summarizes, open ended ask for questions, teach back</a:t>
            </a:r>
          </a:p>
          <a:p>
            <a:endParaRPr lang="en-US" altLang="en-US" smtClean="0"/>
          </a:p>
          <a:p>
            <a:r>
              <a:rPr lang="en-US" altLang="en-US" smtClean="0"/>
              <a:t>Process: Audible, plain language, positive statements, style, respect, eye contact, empathy, pace</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2E6A923-F85F-49D1-ACF4-10231DFB7081}" type="slidenum">
              <a:rPr lang="en-US" altLang="en-US" smtClean="0">
                <a:latin typeface="Arial" pitchFamily="34" charset="0"/>
                <a:ea typeface="ＭＳ Ｐゴシック" pitchFamily="34" charset="-128"/>
              </a:rPr>
              <a:pPr eaLnBrk="1" hangingPunct="1">
                <a:spcBef>
                  <a:spcPct val="0"/>
                </a:spcBef>
              </a:pPr>
              <a:t>24</a:t>
            </a:fld>
            <a:endParaRPr lang="en-US" altLang="en-US" smtClean="0">
              <a:latin typeface="Arial" pitchFamily="34"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altLang="en-US" sz="2000" smtClean="0"/>
              <a:t>1 = poor and 5 = excellent</a:t>
            </a:r>
          </a:p>
          <a:p>
            <a:pPr marL="0" lvl="1"/>
            <a:endParaRPr lang="en-US" altLang="en-US" sz="2000" smtClean="0"/>
          </a:p>
          <a:p>
            <a:pPr marL="0" lvl="1"/>
            <a:r>
              <a:rPr lang="en-US" altLang="en-US" sz="2000" smtClean="0"/>
              <a:t>Lowest in “Showed interest in my ideas about my health”, “Discussed next steps, including any follow-up plans”, and “Involved me in decisions as much as I wanted”</a:t>
            </a:r>
          </a:p>
          <a:p>
            <a:pPr marL="0" lvl="1"/>
            <a:endParaRPr lang="en-US"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88D4522-DE6F-45B9-97C2-F0A787082021}" type="slidenum">
              <a:rPr lang="en-US" altLang="en-US" smtClean="0">
                <a:latin typeface="Arial" pitchFamily="34" charset="0"/>
                <a:ea typeface="ＭＳ Ｐゴシック" pitchFamily="34" charset="-128"/>
              </a:rPr>
              <a:pPr eaLnBrk="1" hangingPunct="1">
                <a:spcBef>
                  <a:spcPct val="0"/>
                </a:spcBef>
              </a:pPr>
              <a:t>25</a:t>
            </a:fld>
            <a:endParaRPr lang="en-US" altLang="en-US" smtClean="0">
              <a:latin typeface="Arial" pitchFamily="34"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altLang="en-US" sz="2000" dirty="0" smtClean="0"/>
              <a:t>25 outpatient and 93 inpatient</a:t>
            </a:r>
          </a:p>
          <a:p>
            <a:pPr marL="0" lvl="1"/>
            <a:endParaRPr lang="en-US" altLang="en-US"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39A8835-216A-4127-880B-574380564644}" type="slidenum">
              <a:rPr lang="en-US" altLang="en-US" smtClean="0">
                <a:latin typeface="Arial" pitchFamily="34" charset="0"/>
                <a:ea typeface="ＭＳ Ｐゴシック" pitchFamily="34" charset="-128"/>
              </a:rPr>
              <a:pPr eaLnBrk="1" hangingPunct="1">
                <a:spcBef>
                  <a:spcPct val="0"/>
                </a:spcBef>
              </a:pPr>
              <a:t>26</a:t>
            </a:fld>
            <a:endParaRPr lang="en-US" altLang="en-US" smtClean="0">
              <a:latin typeface="Arial" pitchFamily="3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altLang="en-US" sz="2000" dirty="0" smtClean="0"/>
              <a:t>25 outpatient and 93 inpatient</a:t>
            </a:r>
          </a:p>
          <a:p>
            <a:pPr marL="0" lvl="1"/>
            <a:endParaRPr lang="en-US" altLang="en-US"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39A8835-216A-4127-880B-574380564644}" type="slidenum">
              <a:rPr lang="en-US" altLang="en-US" smtClean="0">
                <a:latin typeface="Arial" pitchFamily="34" charset="0"/>
                <a:ea typeface="ＭＳ Ｐゴシック" pitchFamily="34" charset="-128"/>
              </a:rPr>
              <a:pPr eaLnBrk="1" hangingPunct="1">
                <a:spcBef>
                  <a:spcPct val="0"/>
                </a:spcBef>
              </a:pPr>
              <a:t>27</a:t>
            </a:fld>
            <a:endParaRPr lang="en-US" altLang="en-US"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46% misunderstood one or more dose instructions</a:t>
            </a:r>
          </a:p>
          <a:p>
            <a:pPr eaLnBrk="1" hangingPunct="1"/>
            <a:r>
              <a:rPr lang="en-US" altLang="en-US" dirty="0" smtClean="0"/>
              <a:t>Less than 10% of patients examine any </a:t>
            </a:r>
            <a:r>
              <a:rPr lang="en-US" altLang="en-US" dirty="0" err="1" smtClean="0"/>
              <a:t>auxilliary</a:t>
            </a:r>
            <a:r>
              <a:rPr lang="en-US" altLang="en-US" dirty="0" smtClean="0"/>
              <a:t> label, in patients with &gt;5meds &lt;2% looked at all labels</a:t>
            </a:r>
          </a:p>
          <a:p>
            <a:pPr eaLnBrk="1" hangingPunct="1"/>
            <a:r>
              <a:rPr lang="en-US" altLang="en-US" dirty="0" smtClean="0"/>
              <a:t>Only 23% of patients report looking at medication guides; pts with low health literacy 16.7%</a:t>
            </a:r>
          </a:p>
          <a:p>
            <a:pPr eaLnBrk="1" hangingPunct="1"/>
            <a:r>
              <a:rPr lang="en-US" altLang="en-US" dirty="0" smtClean="0"/>
              <a:t>From Wolf et al. </a:t>
            </a:r>
            <a:r>
              <a:rPr lang="en-US" altLang="en-US" b="1" dirty="0" smtClean="0"/>
              <a:t>To err is human: </a:t>
            </a:r>
            <a:r>
              <a:rPr lang="en-US" altLang="en-US" dirty="0" smtClean="0"/>
              <a:t>patient</a:t>
            </a:r>
            <a:r>
              <a:rPr lang="en-US" altLang="en-US" b="1" dirty="0" smtClean="0"/>
              <a:t> </a:t>
            </a:r>
            <a:r>
              <a:rPr lang="en-US" altLang="en-US" dirty="0" smtClean="0"/>
              <a:t>misinterpretations</a:t>
            </a:r>
            <a:r>
              <a:rPr lang="en-US" altLang="en-US" b="1" dirty="0" smtClean="0"/>
              <a:t> of </a:t>
            </a:r>
            <a:r>
              <a:rPr lang="en-US" altLang="en-US" dirty="0" smtClean="0"/>
              <a:t>prescription</a:t>
            </a:r>
            <a:r>
              <a:rPr lang="en-US" altLang="en-US" b="1" dirty="0" smtClean="0"/>
              <a:t> </a:t>
            </a:r>
            <a:r>
              <a:rPr lang="en-US" altLang="en-US" dirty="0" smtClean="0"/>
              <a:t>drug</a:t>
            </a:r>
            <a:r>
              <a:rPr lang="en-US" altLang="en-US" b="1" dirty="0" smtClean="0"/>
              <a:t> </a:t>
            </a:r>
            <a:r>
              <a:rPr lang="en-US" altLang="en-US" dirty="0" smtClean="0"/>
              <a:t>label</a:t>
            </a:r>
            <a:r>
              <a:rPr lang="en-US" altLang="en-US" b="1" dirty="0" smtClean="0"/>
              <a:t> </a:t>
            </a:r>
            <a:r>
              <a:rPr lang="en-US" altLang="en-US" dirty="0" err="1" smtClean="0"/>
              <a:t>instructions</a:t>
            </a:r>
            <a:r>
              <a:rPr lang="en-US" altLang="en-US" b="1" dirty="0" err="1" smtClean="0"/>
              <a:t>.</a:t>
            </a:r>
            <a:r>
              <a:rPr lang="en-US" altLang="en-US" dirty="0" err="1" smtClean="0">
                <a:hlinkClick r:id="rId3" tooltip="Patient education and counseling."/>
              </a:rPr>
              <a:t>Patient</a:t>
            </a:r>
            <a:r>
              <a:rPr lang="en-US" altLang="en-US" dirty="0" smtClean="0">
                <a:hlinkClick r:id="rId3" tooltip="Patient education and counseling."/>
              </a:rPr>
              <a:t> </a:t>
            </a:r>
            <a:r>
              <a:rPr lang="en-US" altLang="en-US" dirty="0" err="1" smtClean="0">
                <a:hlinkClick r:id="rId3" tooltip="Patient education and counseling."/>
              </a:rPr>
              <a:t>Educ</a:t>
            </a:r>
            <a:r>
              <a:rPr lang="en-US" altLang="en-US" dirty="0" smtClean="0">
                <a:hlinkClick r:id="rId3" tooltip="Patient education and counseling."/>
              </a:rPr>
              <a:t> </a:t>
            </a:r>
            <a:r>
              <a:rPr lang="en-US" altLang="en-US" dirty="0" err="1" smtClean="0">
                <a:hlinkClick r:id="rId3" tooltip="Patient education and counseling."/>
              </a:rPr>
              <a:t>Couns</a:t>
            </a:r>
            <a:r>
              <a:rPr lang="en-US" altLang="en-US" dirty="0" smtClean="0">
                <a:hlinkClick r:id="rId3" tooltip="Patient education and counseling."/>
              </a:rPr>
              <a:t>.</a:t>
            </a:r>
            <a:r>
              <a:rPr lang="en-US" altLang="en-US" dirty="0" smtClean="0"/>
              <a:t> 2007 Aug;67(3):293-300. </a:t>
            </a:r>
          </a:p>
          <a:p>
            <a:pPr eaLnBrk="1" hangingPunct="1"/>
            <a:endParaRPr lang="en-US" altLang="en-US" dirty="0" smtClean="0"/>
          </a:p>
          <a:p>
            <a:pPr eaLnBrk="1" hangingPunct="1">
              <a:lnSpc>
                <a:spcPct val="80000"/>
              </a:lnSpc>
            </a:pPr>
            <a:r>
              <a:rPr lang="en-US" altLang="en-US" dirty="0" smtClean="0"/>
              <a:t>Several studies have assessed patients’ understanding of their medications. </a:t>
            </a:r>
          </a:p>
          <a:p>
            <a:pPr eaLnBrk="1" hangingPunct="1">
              <a:lnSpc>
                <a:spcPct val="80000"/>
              </a:lnSpc>
            </a:pPr>
            <a:r>
              <a:rPr lang="en-US" altLang="en-US" dirty="0" smtClean="0"/>
              <a:t>In these studies, researchers found that individuals with limited health literacy demonstrated… 	</a:t>
            </a:r>
          </a:p>
          <a:p>
            <a:pPr eaLnBrk="1" hangingPunct="1">
              <a:lnSpc>
                <a:spcPct val="80000"/>
              </a:lnSpc>
            </a:pPr>
            <a:r>
              <a:rPr lang="en-US" altLang="en-US" dirty="0" smtClean="0"/>
              <a:t>• 12 to 18 times the odds of being unable to identify their own medications and distinguish one from the other </a:t>
            </a:r>
          </a:p>
          <a:p>
            <a:pPr eaLnBrk="1" hangingPunct="1">
              <a:lnSpc>
                <a:spcPct val="80000"/>
              </a:lnSpc>
            </a:pPr>
            <a:r>
              <a:rPr lang="en-US" altLang="en-US" dirty="0" smtClean="0"/>
              <a:t>• Common difficulty understanding simple instructions such as taking a medication every 6 hours or on an empty stomach </a:t>
            </a:r>
          </a:p>
          <a:p>
            <a:pPr eaLnBrk="1" hangingPunct="1">
              <a:lnSpc>
                <a:spcPct val="80000"/>
              </a:lnSpc>
            </a:pPr>
            <a:r>
              <a:rPr lang="en-US" altLang="en-US" dirty="0" smtClean="0"/>
              <a:t>• Worse understanding of common drug mechanisms and side effects, such as how warfarin works (despite being on warfarin and having attended educational classes on its use) </a:t>
            </a:r>
          </a:p>
          <a:p>
            <a:pPr eaLnBrk="1" hangingPunct="1">
              <a:lnSpc>
                <a:spcPct val="80000"/>
              </a:lnSpc>
            </a:pPr>
            <a:r>
              <a:rPr lang="en-US" altLang="en-US" dirty="0" smtClean="0"/>
              <a:t>• Greater misinterpretation of drug warning labels </a:t>
            </a:r>
          </a:p>
          <a:p>
            <a:pPr eaLnBrk="1" hangingPunct="1">
              <a:lnSpc>
                <a:spcPct val="80000"/>
              </a:lnSpc>
            </a:pPr>
            <a:endParaRPr lang="en-US" altLang="en-US" dirty="0" smtClean="0"/>
          </a:p>
          <a:p>
            <a:pPr eaLnBrk="1" hangingPunct="1">
              <a:lnSpc>
                <a:spcPct val="80000"/>
              </a:lnSpc>
            </a:pPr>
            <a:r>
              <a:rPr lang="en-US" altLang="en-US" dirty="0" err="1" smtClean="0"/>
              <a:t>Kripalani</a:t>
            </a:r>
            <a:r>
              <a:rPr lang="en-US" altLang="en-US" dirty="0" smtClean="0"/>
              <a:t> et al 2006. </a:t>
            </a:r>
          </a:p>
          <a:p>
            <a:pPr eaLnBrk="1" hangingPunct="1">
              <a:lnSpc>
                <a:spcPct val="80000"/>
              </a:lnSpc>
            </a:pPr>
            <a:r>
              <a:rPr lang="en-US" altLang="en-US" dirty="0" err="1" smtClean="0"/>
              <a:t>Gazmararian</a:t>
            </a:r>
            <a:r>
              <a:rPr lang="en-US" altLang="en-US" dirty="0" smtClean="0"/>
              <a:t> et al 1999. </a:t>
            </a:r>
          </a:p>
          <a:p>
            <a:pPr eaLnBrk="1" hangingPunct="1">
              <a:lnSpc>
                <a:spcPct val="80000"/>
              </a:lnSpc>
            </a:pPr>
            <a:r>
              <a:rPr lang="en-US" altLang="en-US" dirty="0" smtClean="0"/>
              <a:t>Fang et al 2006. </a:t>
            </a:r>
          </a:p>
          <a:p>
            <a:pPr eaLnBrk="1" hangingPunct="1">
              <a:lnSpc>
                <a:spcPct val="80000"/>
              </a:lnSpc>
            </a:pPr>
            <a:r>
              <a:rPr lang="en-US" altLang="en-US" dirty="0" smtClean="0"/>
              <a:t>Davis et al 2006. </a:t>
            </a:r>
          </a:p>
          <a:p>
            <a:pPr eaLnBrk="1" hangingPunct="1">
              <a:lnSpc>
                <a:spcPct val="80000"/>
              </a:lnSpc>
            </a:pPr>
            <a:endParaRPr lang="en-US" altLang="en-US" dirty="0" smtClean="0"/>
          </a:p>
          <a:p>
            <a:pPr eaLnBrk="1" hangingPunct="1">
              <a:lnSpc>
                <a:spcPct val="80000"/>
              </a:lnSpc>
            </a:pPr>
            <a:endParaRPr lang="en-US" altLang="en-US" dirty="0" smtClean="0"/>
          </a:p>
          <a:p>
            <a:pPr eaLnBrk="1" hangingPunct="1">
              <a:lnSpc>
                <a:spcPct val="80000"/>
              </a:lnSpc>
            </a:pPr>
            <a:r>
              <a:rPr lang="en-US" altLang="en-US" dirty="0" smtClean="0"/>
              <a:t>Other research studies have found that patients with low health literacy had… 	</a:t>
            </a:r>
          </a:p>
          <a:p>
            <a:pPr eaLnBrk="1" hangingPunct="1">
              <a:lnSpc>
                <a:spcPct val="80000"/>
              </a:lnSpc>
            </a:pPr>
            <a:r>
              <a:rPr lang="en-US" altLang="en-US" dirty="0" smtClean="0"/>
              <a:t>• Greater difficulty understanding numerical information, such as INR levels for monitoring warfarin use. </a:t>
            </a:r>
          </a:p>
          <a:p>
            <a:pPr eaLnBrk="1" hangingPunct="1">
              <a:lnSpc>
                <a:spcPct val="80000"/>
              </a:lnSpc>
            </a:pPr>
            <a:r>
              <a:rPr lang="en-US" altLang="en-US" dirty="0" smtClean="0"/>
              <a:t>• Lower medication adherence, though not all studies have shown this. One study showed that the majority of patients were non-adherent because they didn’t understand their medication regimens. </a:t>
            </a:r>
          </a:p>
          <a:p>
            <a:pPr eaLnBrk="1" hangingPunct="1">
              <a:lnSpc>
                <a:spcPct val="80000"/>
              </a:lnSpc>
            </a:pPr>
            <a:r>
              <a:rPr lang="en-US" altLang="en-US" dirty="0" smtClean="0"/>
              <a:t>• Anecdotal evidence of making mistakes with their medications and experiencing more adverse drug events (though this, too, is not consistently supported in research). </a:t>
            </a:r>
          </a:p>
          <a:p>
            <a:pPr eaLnBrk="1" hangingPunct="1">
              <a:lnSpc>
                <a:spcPct val="80000"/>
              </a:lnSpc>
            </a:pPr>
            <a:r>
              <a:rPr lang="en-US" altLang="en-US" dirty="0" smtClean="0"/>
              <a:t>• Higher health care costs, due in part to greater use of Emergency Departments and higher hospitalization rates. </a:t>
            </a:r>
          </a:p>
          <a:p>
            <a:pPr eaLnBrk="1" hangingPunct="1">
              <a:lnSpc>
                <a:spcPct val="80000"/>
              </a:lnSpc>
            </a:pPr>
            <a:r>
              <a:rPr lang="en-US" altLang="en-US" dirty="0" smtClean="0"/>
              <a:t>	</a:t>
            </a:r>
          </a:p>
          <a:p>
            <a:pPr eaLnBrk="1" hangingPunct="1">
              <a:lnSpc>
                <a:spcPct val="80000"/>
              </a:lnSpc>
            </a:pPr>
            <a:r>
              <a:rPr lang="en-US" altLang="en-US" dirty="0" smtClean="0"/>
              <a:t>Fang et al 2006. </a:t>
            </a:r>
          </a:p>
          <a:p>
            <a:pPr eaLnBrk="1" hangingPunct="1">
              <a:lnSpc>
                <a:spcPct val="80000"/>
              </a:lnSpc>
            </a:pPr>
            <a:r>
              <a:rPr lang="en-US" altLang="en-US" dirty="0" err="1" smtClean="0"/>
              <a:t>Gazmararian</a:t>
            </a:r>
            <a:r>
              <a:rPr lang="en-US" altLang="en-US" dirty="0" smtClean="0"/>
              <a:t> et al 2006. </a:t>
            </a:r>
          </a:p>
          <a:p>
            <a:pPr eaLnBrk="1" hangingPunct="1">
              <a:lnSpc>
                <a:spcPct val="80000"/>
              </a:lnSpc>
            </a:pPr>
            <a:r>
              <a:rPr lang="en-US" altLang="en-US" dirty="0" smtClean="0"/>
              <a:t>Howard et al 2005. 	</a:t>
            </a:r>
          </a:p>
          <a:p>
            <a:pPr eaLnBrk="1" hangingPunct="1">
              <a:lnSpc>
                <a:spcPct val="80000"/>
              </a:lnSpc>
            </a:pPr>
            <a:endParaRPr lang="en-US" altLang="en-US" dirty="0" smtClean="0"/>
          </a:p>
          <a:p>
            <a:pPr eaLnBrk="1" hangingPunct="1"/>
            <a:endParaRPr lang="en-US" altLang="en-US" b="1" dirty="0" smtClean="0"/>
          </a:p>
          <a:p>
            <a:pPr eaLnBrk="1" hangingPunct="1"/>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altLang="en-US" sz="2000" dirty="0" smtClean="0"/>
              <a:t>25 outpatient and 93 inpatient</a:t>
            </a:r>
          </a:p>
          <a:p>
            <a:pPr marL="0" lvl="1"/>
            <a:endParaRPr lang="en-US" altLang="en-US"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39A8835-216A-4127-880B-574380564644}" type="slidenum">
              <a:rPr lang="en-US" altLang="en-US" smtClean="0">
                <a:latin typeface="Arial" pitchFamily="34" charset="0"/>
                <a:ea typeface="ＭＳ Ｐゴシック" pitchFamily="34" charset="-128"/>
              </a:rPr>
              <a:pPr eaLnBrk="1" hangingPunct="1">
                <a:spcBef>
                  <a:spcPct val="0"/>
                </a:spcBef>
              </a:pPr>
              <a:t>28</a:t>
            </a:fld>
            <a:endParaRPr lang="en-US" altLang="en-US" smtClean="0">
              <a:latin typeface="Arial" pitchFamily="34"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sz="1200" kern="1200" dirty="0" smtClean="0">
                <a:solidFill>
                  <a:schemeClr val="tx1"/>
                </a:solidFill>
                <a:effectLst/>
                <a:latin typeface="+mn-lt"/>
                <a:ea typeface="+mn-ea"/>
                <a:cs typeface="+mn-cs"/>
              </a:rPr>
              <a:t>Cronbach alpha estimate of internal consistency of 0.88, and the confidence scale exhibited an alpha of 0.78</a:t>
            </a:r>
            <a:endParaRPr lang="en-US" altLang="en-US"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5BF24A6-1EC2-4371-AEE3-EE7C99EFCAB9}" type="slidenum">
              <a:rPr lang="en-US" altLang="en-US" smtClean="0">
                <a:latin typeface="Arial" pitchFamily="34" charset="0"/>
                <a:ea typeface="ＭＳ Ｐゴシック" pitchFamily="34" charset="-128"/>
              </a:rPr>
              <a:pPr eaLnBrk="1" hangingPunct="1">
                <a:spcBef>
                  <a:spcPct val="0"/>
                </a:spcBef>
              </a:pPr>
              <a:t>29</a:t>
            </a:fld>
            <a:endParaRPr lang="en-US" altLang="en-US" smtClean="0">
              <a:latin typeface="Arial" pitchFamily="34"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altLang="en-US" dirty="0" smtClean="0"/>
              <a:t>Did not keep any patient or pharmacist identifiers</a:t>
            </a:r>
          </a:p>
          <a:p>
            <a:pPr marL="0" lvl="1"/>
            <a:r>
              <a:rPr lang="en-US" altLang="en-US" dirty="0" smtClean="0"/>
              <a:t>0=not done, 1=</a:t>
            </a:r>
            <a:r>
              <a:rPr lang="en-US" altLang="en-US" baseline="0" dirty="0" smtClean="0"/>
              <a:t> done some and 2 = done completely</a:t>
            </a:r>
            <a:endParaRPr lang="en-US" altLang="en-US"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C49B98A-2690-41C7-88AA-4CD01696CFC4}" type="slidenum">
              <a:rPr lang="en-US" altLang="en-US" smtClean="0">
                <a:latin typeface="Arial" pitchFamily="34" charset="0"/>
                <a:ea typeface="ＭＳ Ｐゴシック" pitchFamily="34" charset="-128"/>
              </a:rPr>
              <a:pPr eaLnBrk="1" hangingPunct="1">
                <a:spcBef>
                  <a:spcPct val="0"/>
                </a:spcBef>
              </a:pPr>
              <a:t>30</a:t>
            </a:fld>
            <a:endParaRPr lang="en-US" altLang="en-US" smtClean="0">
              <a:latin typeface="Arial" pitchFamily="34"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altLang="en-US" sz="2000" smtClean="0"/>
              <a:t>Change in confidence</a:t>
            </a:r>
            <a:endParaRPr lang="en-US" alt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D230B68-8A0F-4DE6-97B6-2288BE7B9D16}" type="slidenum">
              <a:rPr lang="en-US" altLang="en-US" smtClean="0">
                <a:latin typeface="Arial" pitchFamily="34" charset="0"/>
                <a:ea typeface="ＭＳ Ｐゴシック" pitchFamily="34" charset="-128"/>
              </a:rPr>
              <a:pPr eaLnBrk="1" hangingPunct="1">
                <a:spcBef>
                  <a:spcPct val="0"/>
                </a:spcBef>
              </a:pPr>
              <a:t>31</a:t>
            </a:fld>
            <a:endParaRPr lang="en-US" altLang="en-US" smtClean="0">
              <a:latin typeface="Arial" pitchFamily="34"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r>
              <a:rPr lang="en-US" altLang="en-US" sz="2400" dirty="0" smtClean="0"/>
              <a:t>Tracking all pharmacists progress, providing multiple modalities to complete training, analysis shows impact was the same from webinar as a live session,</a:t>
            </a:r>
            <a:r>
              <a:rPr lang="en-US" altLang="en-US" sz="2400" baseline="0" dirty="0" smtClean="0"/>
              <a:t> using front line staff to lead the change.</a:t>
            </a:r>
            <a:endParaRPr lang="en-US" altLang="en-US" sz="2400" dirty="0" smtClean="0"/>
          </a:p>
          <a:p>
            <a:pPr lvl="1"/>
            <a:endParaRPr lang="en-US" altLang="en-US" sz="2400" dirty="0" smtClean="0"/>
          </a:p>
          <a:p>
            <a:pPr lvl="1"/>
            <a:r>
              <a:rPr lang="en-US" altLang="en-US" sz="2400" dirty="0" smtClean="0"/>
              <a:t>Moving relationships from friend to provider</a:t>
            </a:r>
          </a:p>
          <a:p>
            <a:pPr lvl="1"/>
            <a:r>
              <a:rPr lang="en-US" altLang="en-US" sz="2400" dirty="0" smtClean="0"/>
              <a:t>Set the stage</a:t>
            </a:r>
          </a:p>
          <a:p>
            <a:pPr lvl="1"/>
            <a:r>
              <a:rPr lang="en-US" altLang="en-US" sz="2400" dirty="0" smtClean="0"/>
              <a:t>Acknowledge awkwardness</a:t>
            </a:r>
          </a:p>
          <a:p>
            <a:pPr lvl="1"/>
            <a:r>
              <a:rPr lang="en-US" altLang="en-US" sz="2400" dirty="0" smtClean="0"/>
              <a:t>Accept responsibility</a:t>
            </a:r>
          </a:p>
          <a:p>
            <a:pPr lvl="1"/>
            <a:endParaRPr lang="en-US" altLang="en-US" sz="2400" dirty="0" smtClean="0"/>
          </a:p>
          <a:p>
            <a:pPr lvl="1"/>
            <a:r>
              <a:rPr lang="en-US" altLang="en-US" sz="2400" dirty="0" smtClean="0"/>
              <a:t>Who does it, how do you reduce duplication in the process</a:t>
            </a:r>
          </a:p>
          <a:p>
            <a:pPr lvl="1"/>
            <a:endParaRPr lang="en-US" altLang="en-US" sz="2400" dirty="0" smtClean="0"/>
          </a:p>
          <a:p>
            <a:pPr lvl="1"/>
            <a:r>
              <a:rPr lang="en-US" altLang="en-US" sz="2400" dirty="0" smtClean="0"/>
              <a:t>6.84 min</a:t>
            </a:r>
            <a:r>
              <a:rPr lang="en-US" altLang="en-US" sz="2400" baseline="0" dirty="0" smtClean="0"/>
              <a:t> pre and 8.79 min post (p=0.087) not </a:t>
            </a:r>
            <a:r>
              <a:rPr lang="en-US" altLang="en-US" sz="2400" baseline="0" dirty="0" err="1" smtClean="0"/>
              <a:t>significatnt</a:t>
            </a:r>
            <a:endParaRPr lang="en-US" altLang="en-US" sz="2400" dirty="0" smtClean="0"/>
          </a:p>
          <a:p>
            <a:endParaRPr lang="en-US" altLang="en-US" dirty="0"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971C25F-9AD1-42EB-991F-2531F04F41BB}" type="slidenum">
              <a:rPr lang="en-US" altLang="en-US" smtClean="0">
                <a:latin typeface="Arial" pitchFamily="34" charset="0"/>
                <a:ea typeface="ＭＳ Ｐゴシック" pitchFamily="34" charset="-128"/>
              </a:rPr>
              <a:pPr eaLnBrk="1" hangingPunct="1">
                <a:spcBef>
                  <a:spcPct val="0"/>
                </a:spcBef>
              </a:pPr>
              <a:t>33</a:t>
            </a:fld>
            <a:endParaRPr lang="en-US" altLang="en-US" smtClean="0">
              <a:latin typeface="Arial" pitchFamily="34"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365CC5C-DA29-4FA7-80C7-5CB901375691}" type="slidenum">
              <a:rPr lang="en-US" altLang="en-US" smtClean="0">
                <a:latin typeface="Arial" pitchFamily="34" charset="0"/>
                <a:ea typeface="ＭＳ Ｐゴシック" pitchFamily="34" charset="-128"/>
              </a:rPr>
              <a:pPr eaLnBrk="1" hangingPunct="1">
                <a:spcBef>
                  <a:spcPct val="0"/>
                </a:spcBef>
              </a:pPr>
              <a:t>34</a:t>
            </a:fld>
            <a:endParaRPr lang="en-US" altLang="en-US" smtClean="0">
              <a:latin typeface="Arial" pitchFamily="34" charset="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E6FDBBE-9976-4D43-B001-86A4DE540CA8}" type="slidenum">
              <a:rPr lang="en-US" altLang="en-US" smtClean="0">
                <a:latin typeface="Arial" pitchFamily="34" charset="0"/>
                <a:ea typeface="ＭＳ Ｐゴシック" pitchFamily="34" charset="-128"/>
              </a:rPr>
              <a:pPr eaLnBrk="1" hangingPunct="1">
                <a:spcBef>
                  <a:spcPct val="0"/>
                </a:spcBef>
              </a:pPr>
              <a:t>35</a:t>
            </a:fld>
            <a:endParaRPr lang="en-US" altLang="en-US" smtClean="0">
              <a:latin typeface="Arial" pitchFamily="34" charset="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BD53675-FDD7-4165-836E-0D60920FF3F0}" type="slidenum">
              <a:rPr lang="en-US" altLang="en-US" smtClean="0">
                <a:latin typeface="Arial" pitchFamily="34" charset="0"/>
                <a:ea typeface="ＭＳ Ｐゴシック" pitchFamily="34" charset="-128"/>
              </a:rPr>
              <a:pPr eaLnBrk="1" hangingPunct="1">
                <a:spcBef>
                  <a:spcPct val="0"/>
                </a:spcBef>
              </a:pPr>
              <a:t>36</a:t>
            </a:fld>
            <a:endParaRPr lang="en-US" altLang="en-US" smtClean="0">
              <a:latin typeface="Arial" pitchFamily="34" charset="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9192FFD-6705-4E6A-BC73-8BCBD7073D1C}" type="slidenum">
              <a:rPr lang="en-US" smtClean="0"/>
              <a:pPr>
                <a:defRPr/>
              </a:pPr>
              <a:t>37</a:t>
            </a:fld>
            <a:endParaRPr lang="en-US"/>
          </a:p>
        </p:txBody>
      </p:sp>
    </p:spTree>
    <p:extLst>
      <p:ext uri="{BB962C8B-B14F-4D97-AF65-F5344CB8AC3E}">
        <p14:creationId xmlns:p14="http://schemas.microsoft.com/office/powerpoint/2010/main" val="1789614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r>
              <a:rPr lang="en-US" altLang="en-US" sz="900" dirty="0" smtClean="0"/>
              <a:t>Because we can’t tell by looking who is affected by low health literacy, we advocate using a Universal Precautions approach - that is, simplify information for </a:t>
            </a:r>
            <a:r>
              <a:rPr lang="en-US" altLang="en-US" sz="900" i="1" dirty="0" smtClean="0"/>
              <a:t>everyone</a:t>
            </a:r>
            <a:r>
              <a:rPr lang="en-US" altLang="en-US" sz="900" dirty="0" smtClean="0"/>
              <a:t>, independent of their perceived health literacy abilities. By simplifying information for all and assuming that most patients may have difficulty in understanding the information, we are paving the way for improved communications and, hopefully, improved adherence and health outcomes. </a:t>
            </a:r>
          </a:p>
          <a:p>
            <a:pPr eaLnBrk="1" hangingPunct="1">
              <a:lnSpc>
                <a:spcPct val="80000"/>
              </a:lnSpc>
            </a:pPr>
            <a:endParaRPr lang="en-US" altLang="en-US" sz="900" dirty="0" smtClean="0"/>
          </a:p>
          <a:p>
            <a:pPr eaLnBrk="1" hangingPunct="1">
              <a:lnSpc>
                <a:spcPct val="80000"/>
              </a:lnSpc>
            </a:pPr>
            <a:r>
              <a:rPr lang="en-US" altLang="en-US" sz="900" dirty="0" smtClean="0"/>
              <a:t>• Keep it short and simple. Only tell patients what they need to know, not what is nice to know. </a:t>
            </a:r>
          </a:p>
          <a:p>
            <a:pPr eaLnBrk="1" hangingPunct="1">
              <a:lnSpc>
                <a:spcPct val="80000"/>
              </a:lnSpc>
              <a:buFontTx/>
              <a:buChar char="•"/>
            </a:pPr>
            <a:r>
              <a:rPr lang="en-US" altLang="en-US" sz="900" dirty="0" smtClean="0"/>
              <a:t>Using plain language is not easy for us as clinicians. Make a conscious effort to avoid medical jargon and vague instructions. 	</a:t>
            </a:r>
          </a:p>
          <a:p>
            <a:pPr eaLnBrk="1" hangingPunct="1">
              <a:lnSpc>
                <a:spcPct val="80000"/>
              </a:lnSpc>
            </a:pPr>
            <a:r>
              <a:rPr lang="en-US" altLang="en-US" sz="900" dirty="0" smtClean="0"/>
              <a:t>• Most pharmacists probably feel that they give patients a chance to ask questions, but some simple techniques can enhance patients’ comfort level in asking questions. </a:t>
            </a:r>
          </a:p>
          <a:p>
            <a:pPr eaLnBrk="1" hangingPunct="1">
              <a:lnSpc>
                <a:spcPct val="80000"/>
              </a:lnSpc>
            </a:pPr>
            <a:r>
              <a:rPr lang="en-US" altLang="en-US" sz="900" dirty="0" smtClean="0"/>
              <a:t>• Because everyone has different learning styles, verbal messages should be reinforced with written information and pictures whenever possible. Everyone learns better if information is reinforced in multiple ways. Provide easy-to-understand information for ALL patients. </a:t>
            </a:r>
          </a:p>
          <a:p>
            <a:pPr eaLnBrk="1" hangingPunct="1">
              <a:lnSpc>
                <a:spcPct val="80000"/>
              </a:lnSpc>
            </a:pPr>
            <a:r>
              <a:rPr lang="en-US" altLang="en-US" sz="900" dirty="0" smtClean="0"/>
              <a:t>• There is a growing body of research suggesting that asking patients to “teach back” what they have learned improves medical outcomes. This was listed as one of the top 11 patient safety practices for reducing medical errors (National Quality Forum 2003, </a:t>
            </a:r>
            <a:r>
              <a:rPr lang="en-US" altLang="en-US" sz="900" dirty="0" err="1" smtClean="0"/>
              <a:t>Shojania</a:t>
            </a:r>
            <a:r>
              <a:rPr lang="en-US" altLang="en-US" sz="900" dirty="0" smtClean="0"/>
              <a:t> et al 2001). </a:t>
            </a:r>
          </a:p>
          <a:p>
            <a:pPr eaLnBrk="1" hangingPunct="1">
              <a:lnSpc>
                <a:spcPct val="80000"/>
              </a:lnSpc>
            </a:pPr>
            <a:endParaRPr lang="en-US" altLang="en-US" sz="900" dirty="0" smtClean="0"/>
          </a:p>
          <a:p>
            <a:pPr eaLnBrk="1" hangingPunct="1">
              <a:lnSpc>
                <a:spcPct val="80000"/>
              </a:lnSpc>
            </a:pPr>
            <a:r>
              <a:rPr lang="en-US" altLang="en-US" sz="900" dirty="0" smtClean="0"/>
              <a:t>Together, these strategies and others will help ensure the environment is patient-friendly and shame-free for ALL patients. 	</a:t>
            </a:r>
          </a:p>
          <a:p>
            <a:pPr eaLnBrk="1" hangingPunct="1">
              <a:lnSpc>
                <a:spcPct val="80000"/>
              </a:lnSpc>
            </a:pPr>
            <a:endParaRPr lang="en-US" altLang="en-US" sz="900" dirty="0" smtClean="0"/>
          </a:p>
          <a:p>
            <a:pPr eaLnBrk="1" hangingPunct="1">
              <a:lnSpc>
                <a:spcPct val="80000"/>
              </a:lnSpc>
            </a:pPr>
            <a:endParaRPr lang="en-US" altLang="en-US" sz="900" dirty="0" smtClean="0"/>
          </a:p>
          <a:p>
            <a:pPr eaLnBrk="1" hangingPunct="1">
              <a:lnSpc>
                <a:spcPct val="80000"/>
              </a:lnSpc>
            </a:pPr>
            <a:endParaRPr lang="en-US" altLang="en-US" sz="900" dirty="0" smtClean="0"/>
          </a:p>
          <a:p>
            <a:pPr eaLnBrk="1" hangingPunct="1">
              <a:lnSpc>
                <a:spcPct val="80000"/>
              </a:lnSpc>
            </a:pPr>
            <a:endParaRPr lang="en-US" altLang="en-US" sz="900" dirty="0" smtClean="0"/>
          </a:p>
          <a:p>
            <a:pPr eaLnBrk="1" hangingPunct="1">
              <a:lnSpc>
                <a:spcPct val="80000"/>
              </a:lnSpc>
            </a:pPr>
            <a:r>
              <a:rPr lang="en-US" altLang="en-US" sz="900" dirty="0" smtClean="0"/>
              <a:t>	</a:t>
            </a:r>
          </a:p>
          <a:p>
            <a:pPr eaLnBrk="1" hangingPunct="1">
              <a:lnSpc>
                <a:spcPct val="80000"/>
              </a:lnSpc>
            </a:pPr>
            <a:endParaRPr lang="en-US" altLang="en-US" sz="9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endParaRPr lang="en-US" altLang="en-US" sz="9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endParaRPr lang="en-US" altLang="en-US" sz="9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endParaRPr lang="en-US" altLang="en-US" sz="9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Daytime</a:t>
            </a:r>
            <a:r>
              <a:rPr lang="en-US" altLang="en-US" baseline="0" dirty="0" smtClean="0"/>
              <a:t>: 28 inpatient pharmacists broken into teams by services and 2 ambulatory </a:t>
            </a:r>
            <a:r>
              <a:rPr lang="en-US" altLang="en-US" baseline="0" dirty="0" err="1" smtClean="0"/>
              <a:t>pharmcists</a:t>
            </a:r>
            <a:r>
              <a:rPr lang="en-US" altLang="en-US" baseline="0" dirty="0" smtClean="0"/>
              <a:t> in main hospital; ambulatory pharmacy fills 270 </a:t>
            </a:r>
            <a:r>
              <a:rPr lang="en-US" altLang="en-US" baseline="0" dirty="0" err="1" smtClean="0"/>
              <a:t>rx</a:t>
            </a:r>
            <a:r>
              <a:rPr lang="en-US" altLang="en-US" baseline="0" dirty="0" smtClean="0"/>
              <a:t>/day and captures 53% of discharge orders</a:t>
            </a:r>
            <a:endParaRPr lang="en-US" altLang="en-US"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9A1814A-EEFA-4FF3-8DAE-DA6AA1BD8DDB}" type="slidenum">
              <a:rPr lang="en-US" altLang="en-US" smtClean="0">
                <a:latin typeface="Arial" pitchFamily="34" charset="0"/>
                <a:ea typeface="ＭＳ Ｐゴシック" pitchFamily="34" charset="-128"/>
              </a:rPr>
              <a:pPr eaLnBrk="1" hangingPunct="1">
                <a:spcBef>
                  <a:spcPct val="0"/>
                </a:spcBef>
              </a:pPr>
              <a:t>14</a:t>
            </a:fld>
            <a:endParaRPr lang="en-US" altLang="en-US" smtClean="0">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Project Re-Engineered Discharge or Project RED, implemented at Boston Medical Center and last revised in 2013.</a:t>
            </a:r>
          </a:p>
          <a:p>
            <a:r>
              <a:rPr lang="en-US" altLang="en-US" dirty="0" smtClean="0"/>
              <a:t>Ask Me 3  sponsored by the National Patient Safety Foundation</a:t>
            </a:r>
          </a:p>
          <a:p>
            <a:endParaRPr lang="en-US" altLang="en-US" dirty="0" smtClean="0"/>
          </a:p>
          <a:p>
            <a:r>
              <a:rPr lang="en-US" altLang="en-US" dirty="0" smtClean="0"/>
              <a:t>Ascertain need for and obtain language assistance.</a:t>
            </a:r>
          </a:p>
          <a:p>
            <a:r>
              <a:rPr lang="en-US" altLang="en-US" dirty="0" smtClean="0"/>
              <a:t>Make appointments for followup care (e.g., medical appointments, postdischarge tests/labs).</a:t>
            </a:r>
          </a:p>
          <a:p>
            <a:r>
              <a:rPr lang="en-US" altLang="en-US" dirty="0" smtClean="0"/>
              <a:t>Plan for the followup of results from tests or labs that are pending at discharge.</a:t>
            </a:r>
          </a:p>
          <a:p>
            <a:r>
              <a:rPr lang="en-US" altLang="en-US" dirty="0" smtClean="0"/>
              <a:t>Organize postdischarge outpatient services and medical equipment.</a:t>
            </a:r>
          </a:p>
          <a:p>
            <a:r>
              <a:rPr lang="en-US" altLang="en-US" dirty="0" smtClean="0"/>
              <a:t>Identify the correct medicines and a plan for the patient to obtain them.</a:t>
            </a:r>
          </a:p>
          <a:p>
            <a:r>
              <a:rPr lang="en-US" altLang="en-US" dirty="0" smtClean="0"/>
              <a:t>Reconcile the discharge plan with national guidelines.</a:t>
            </a:r>
          </a:p>
          <a:p>
            <a:r>
              <a:rPr lang="en-US" altLang="en-US" dirty="0" smtClean="0"/>
              <a:t>Teach a written discharge plan the patient can understand.</a:t>
            </a:r>
          </a:p>
          <a:p>
            <a:r>
              <a:rPr lang="en-US" altLang="en-US" dirty="0" smtClean="0"/>
              <a:t>Educate the patient about his or her diagnosis and medicines.</a:t>
            </a:r>
          </a:p>
          <a:p>
            <a:r>
              <a:rPr lang="en-US" altLang="en-US" dirty="0" smtClean="0"/>
              <a:t>Review with the patient what to do if a problem arises.</a:t>
            </a:r>
          </a:p>
          <a:p>
            <a:r>
              <a:rPr lang="en-US" altLang="en-US" dirty="0" smtClean="0"/>
              <a:t>Assess the degree of the patient's understanding of the discharge plan.</a:t>
            </a:r>
          </a:p>
          <a:p>
            <a:r>
              <a:rPr lang="en-US" altLang="en-US" dirty="0" smtClean="0"/>
              <a:t>Expedite transmission of the discharge summary to clinicians accepting care of the patient.</a:t>
            </a:r>
          </a:p>
          <a:p>
            <a:r>
              <a:rPr lang="en-US" altLang="en-US" dirty="0" smtClean="0"/>
              <a:t>Provide telephone reinforcement of the discharge plan.</a:t>
            </a:r>
          </a:p>
          <a:p>
            <a:endParaRPr lang="en-US" altLang="en-US" dirty="0"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A539EB5-7394-42E1-ACB9-F0CE82B7E0AC}" type="slidenum">
              <a:rPr lang="en-US" altLang="en-US" smtClean="0">
                <a:latin typeface="Arial" pitchFamily="34" charset="0"/>
                <a:ea typeface="ＭＳ Ｐゴシック" pitchFamily="34" charset="-128"/>
              </a:rPr>
              <a:pPr eaLnBrk="1" hangingPunct="1">
                <a:spcBef>
                  <a:spcPct val="0"/>
                </a:spcBef>
              </a:pPr>
              <a:t>15</a:t>
            </a:fld>
            <a:endParaRPr lang="en-US" altLang="en-US" smtClean="0">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Expectation from the transition team was for a CBT and discipline specific hands</a:t>
            </a:r>
            <a:r>
              <a:rPr lang="en-US" altLang="en-US" baseline="0" dirty="0" smtClean="0"/>
              <a:t> on training; </a:t>
            </a:r>
            <a:r>
              <a:rPr lang="en-US" altLang="en-US" sz="1200" dirty="0" smtClean="0">
                <a:latin typeface="Helvetica Neue Light" charset="0"/>
                <a:ea typeface="ＭＳ Ｐゴシック" pitchFamily="34" charset="-128"/>
                <a:cs typeface="Helvetica Neue Light" charset="0"/>
              </a:rPr>
              <a:t>Department of Pharmacy had an existing Patient Education Committee that needed repurposing; relationship with faculty</a:t>
            </a:r>
            <a:r>
              <a:rPr lang="en-US" altLang="en-US" sz="1200" baseline="0" dirty="0" smtClean="0">
                <a:latin typeface="Helvetica Neue Light" charset="0"/>
                <a:ea typeface="ＭＳ Ｐゴシック" pitchFamily="34" charset="-128"/>
                <a:cs typeface="Helvetica Neue Light" charset="0"/>
              </a:rPr>
              <a:t> at SOP -= brought two valuable components.</a:t>
            </a:r>
            <a:r>
              <a:rPr lang="en-US" altLang="en-US" sz="1200" baseline="0" dirty="0" smtClean="0">
                <a:latin typeface="+mn-lt"/>
                <a:ea typeface="+mn-ea"/>
                <a:cs typeface="+mn-cs"/>
              </a:rPr>
              <a:t> – first an understanding of adult education theory and qualitative research experience.  Continuing Ed has been criticized for not impacting practice or changing patient outcomes as they often don’t include role-play, case discussion or hands on opportunities that change the confidence level of the practitioner and </a:t>
            </a:r>
            <a:r>
              <a:rPr lang="en-US" altLang="en-US" sz="1200" baseline="0" dirty="0" err="1" smtClean="0">
                <a:latin typeface="+mn-lt"/>
                <a:ea typeface="+mn-ea"/>
                <a:cs typeface="+mn-cs"/>
              </a:rPr>
              <a:t>percieved</a:t>
            </a:r>
            <a:r>
              <a:rPr lang="en-US" altLang="en-US" sz="1200" baseline="0" dirty="0" smtClean="0">
                <a:latin typeface="+mn-lt"/>
                <a:ea typeface="+mn-ea"/>
                <a:cs typeface="+mn-cs"/>
              </a:rPr>
              <a:t> self efficacy.  When you are talking about changing the way pharmacists structure their discharge education after years of practicing with the current model – we realized quickly that a different approach was needed.  Also wanted to demonstrate change so needed direct observation of behaviors.</a:t>
            </a:r>
            <a:endParaRPr lang="en-US" altLang="en-US" sz="1200" dirty="0" smtClean="0">
              <a:latin typeface="Helvetica Neue Light" charset="0"/>
              <a:ea typeface="ＭＳ Ｐゴシック" pitchFamily="34" charset="-128"/>
              <a:cs typeface="Helvetica Neue Light" charset="0"/>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711638C-2714-49F0-AFF2-C6EDB1D5B2EB}" type="slidenum">
              <a:rPr lang="en-US" altLang="en-US" smtClean="0">
                <a:latin typeface="Arial" pitchFamily="34" charset="0"/>
                <a:ea typeface="ＭＳ Ｐゴシック" pitchFamily="34" charset="-128"/>
              </a:rPr>
              <a:pPr eaLnBrk="1" hangingPunct="1">
                <a:spcBef>
                  <a:spcPct val="0"/>
                </a:spcBef>
              </a:pPr>
              <a:t>16</a:t>
            </a:fld>
            <a:endParaRPr lang="en-US" altLang="en-US"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images">
    <p:spTree>
      <p:nvGrpSpPr>
        <p:cNvPr id="1" name=""/>
        <p:cNvGrpSpPr/>
        <p:nvPr/>
      </p:nvGrpSpPr>
      <p:grpSpPr>
        <a:xfrm>
          <a:off x="0" y="0"/>
          <a:ext cx="0" cy="0"/>
          <a:chOff x="0" y="0"/>
          <a:chExt cx="0" cy="0"/>
        </a:xfrm>
      </p:grpSpPr>
      <p:pic>
        <p:nvPicPr>
          <p:cNvPr id="4" name="Picture 9" descr="Logo_UWHealth_2c.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100763"/>
            <a:ext cx="2278063"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E3D0B8E9-03B7-44C2-9479-F5B31FC3E5A5}" type="datetimeFigureOut">
              <a:rPr lang="en-US" altLang="en-US"/>
              <a:pPr>
                <a:defRPr/>
              </a:pPr>
              <a:t>3/25/15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FE870EE-40B3-4BC1-A8A0-27FF1911BF49}" type="slidenum">
              <a:rPr lang="en-US" altLang="en-US"/>
              <a:pPr>
                <a:defRPr/>
              </a:pPr>
              <a:t>‹#›</a:t>
            </a:fld>
            <a:endParaRPr lang="en-US" altLang="en-US"/>
          </a:p>
        </p:txBody>
      </p:sp>
    </p:spTree>
    <p:extLst>
      <p:ext uri="{BB962C8B-B14F-4D97-AF65-F5344CB8AC3E}">
        <p14:creationId xmlns:p14="http://schemas.microsoft.com/office/powerpoint/2010/main" val="3379375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Logo">
    <p:spTree>
      <p:nvGrpSpPr>
        <p:cNvPr id="1" name=""/>
        <p:cNvGrpSpPr/>
        <p:nvPr/>
      </p:nvGrpSpPr>
      <p:grpSpPr>
        <a:xfrm>
          <a:off x="0" y="0"/>
          <a:ext cx="0" cy="0"/>
          <a:chOff x="0" y="0"/>
          <a:chExt cx="0" cy="0"/>
        </a:xfrm>
      </p:grpSpPr>
      <p:pic>
        <p:nvPicPr>
          <p:cNvPr id="4" name="Picture 10" descr="Logo_UWHealth_2c.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100763"/>
            <a:ext cx="2278063"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
          <p:cNvSpPr>
            <a:spLocks noGrp="1"/>
          </p:cNvSpPr>
          <p:nvPr>
            <p:ph type="title"/>
          </p:nvPr>
        </p:nvSpPr>
        <p:spPr>
          <a:xfrm>
            <a:off x="0" y="0"/>
            <a:ext cx="9144000" cy="1326197"/>
          </a:xfrm>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fld id="{EA738369-9BF8-4C39-84BF-9A03D1D7A756}" type="datetimeFigureOut">
              <a:rPr lang="en-US" altLang="en-US"/>
              <a:pPr>
                <a:defRPr/>
              </a:pPr>
              <a:t>3/25/15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4074505-AE15-4DF1-8563-3BB1DB8B8420}" type="slidenum">
              <a:rPr lang="en-US" altLang="en-US"/>
              <a:pPr>
                <a:defRPr/>
              </a:pPr>
              <a:t>‹#›</a:t>
            </a:fld>
            <a:endParaRPr lang="en-US" altLang="en-US"/>
          </a:p>
        </p:txBody>
      </p:sp>
    </p:spTree>
    <p:extLst>
      <p:ext uri="{BB962C8B-B14F-4D97-AF65-F5344CB8AC3E}">
        <p14:creationId xmlns:p14="http://schemas.microsoft.com/office/powerpoint/2010/main" val="3738939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userDrawn="1"/>
        </p:nvSpPr>
        <p:spPr>
          <a:xfrm>
            <a:off x="-1588" y="0"/>
            <a:ext cx="9144001" cy="1325563"/>
          </a:xfrm>
          <a:prstGeom prst="rect">
            <a:avLst/>
          </a:prstGeom>
          <a:gradFill flip="none" rotWithShape="1">
            <a:gsLst>
              <a:gs pos="0">
                <a:srgbClr val="005288">
                  <a:alpha val="79000"/>
                </a:srgbClr>
              </a:gs>
              <a:gs pos="100000">
                <a:srgbClr val="002968"/>
              </a:gs>
            </a:gsLst>
            <a:lin ang="4980000" scaled="0"/>
            <a:tileRect/>
          </a:gradFill>
        </p:spPr>
        <p:txBody>
          <a:bodyPr anchor="ctr">
            <a:normAutofit/>
          </a:bodyPr>
          <a:lstStyle>
            <a:lvl1pPr algn="ctr" defTabSz="457200" rtl="0" eaLnBrk="1" latinLnBrk="0" hangingPunct="1">
              <a:spcBef>
                <a:spcPct val="0"/>
              </a:spcBef>
              <a:buNone/>
              <a:defRPr sz="4000" b="0" i="0" kern="1200">
                <a:solidFill>
                  <a:schemeClr val="bg1"/>
                </a:solidFill>
                <a:latin typeface="Helvetica Neue"/>
                <a:ea typeface="+mj-ea"/>
                <a:cs typeface="Helvetica Neue"/>
              </a:defRPr>
            </a:lvl1pPr>
          </a:lstStyle>
          <a:p>
            <a:pPr fontAlgn="auto">
              <a:spcAft>
                <a:spcPts val="0"/>
              </a:spcAft>
              <a:defRPr/>
            </a:pPr>
            <a:r>
              <a:rPr lang="en-US" smtClean="0"/>
              <a:t>Click to edit Master title style</a:t>
            </a:r>
            <a:endParaRPr lang="en-US"/>
          </a:p>
        </p:txBody>
      </p:sp>
      <p:pic>
        <p:nvPicPr>
          <p:cNvPr id="5" name="Picture 8" descr="Logo_UWHealth_2c.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288" y="6107113"/>
            <a:ext cx="2278062"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CB08DB82-AA05-4096-96CD-45FBDC5D7691}" type="datetimeFigureOut">
              <a:rPr lang="en-US" altLang="en-US"/>
              <a:pPr>
                <a:defRPr/>
              </a:pPr>
              <a:t>3/25/15</a:t>
            </a:fld>
            <a:endParaRPr lang="en-US" alt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4929FD9D-B4A6-4830-9817-003CA592C5AE}" type="slidenum">
              <a:rPr lang="en-US" altLang="en-US"/>
              <a:pPr>
                <a:defRPr/>
              </a:pPr>
              <a:t>‹#›</a:t>
            </a:fld>
            <a:endParaRPr lang="en-US" altLang="en-US"/>
          </a:p>
        </p:txBody>
      </p:sp>
    </p:spTree>
    <p:extLst>
      <p:ext uri="{BB962C8B-B14F-4D97-AF65-F5344CB8AC3E}">
        <p14:creationId xmlns:p14="http://schemas.microsoft.com/office/powerpoint/2010/main" val="2317045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CEF83C-6817-4B92-8EF8-503F00CF176B}" type="datetimeFigureOut">
              <a:rPr lang="en-US" altLang="en-US"/>
              <a:pPr>
                <a:defRPr/>
              </a:pPr>
              <a:t>3/25/15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774F0D-6E85-4F9A-82F9-27DFEAE141A6}" type="slidenum">
              <a:rPr lang="en-US" altLang="en-US"/>
              <a:pPr>
                <a:defRPr/>
              </a:pPr>
              <a:t>‹#›</a:t>
            </a:fld>
            <a:endParaRPr lang="en-US" altLang="en-US"/>
          </a:p>
        </p:txBody>
      </p:sp>
    </p:spTree>
    <p:extLst>
      <p:ext uri="{BB962C8B-B14F-4D97-AF65-F5344CB8AC3E}">
        <p14:creationId xmlns:p14="http://schemas.microsoft.com/office/powerpoint/2010/main" val="2343060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4B05237-072C-4443-87F1-DAD2D52B006E}" type="datetimeFigureOut">
              <a:rPr lang="en-US" altLang="en-US"/>
              <a:pPr>
                <a:defRPr/>
              </a:pPr>
              <a:t>3/25/15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0C0E34-9360-4B03-BC67-85FB06314938}" type="slidenum">
              <a:rPr lang="en-US" altLang="en-US"/>
              <a:pPr>
                <a:defRPr/>
              </a:pPr>
              <a:t>‹#›</a:t>
            </a:fld>
            <a:endParaRPr lang="en-US" altLang="en-US"/>
          </a:p>
        </p:txBody>
      </p:sp>
    </p:spTree>
    <p:extLst>
      <p:ext uri="{BB962C8B-B14F-4D97-AF65-F5344CB8AC3E}">
        <p14:creationId xmlns:p14="http://schemas.microsoft.com/office/powerpoint/2010/main" val="2629153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4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7AC7A9-0E7D-4F27-A6AF-37C7995C4401}" type="datetimeFigureOut">
              <a:rPr lang="en-US" altLang="en-US"/>
              <a:pPr>
                <a:defRPr/>
              </a:pPr>
              <a:t>3/25/15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3020B6-B321-4DAD-AE09-77A47F2D04A9}" type="slidenum">
              <a:rPr lang="en-US" altLang="en-US"/>
              <a:pPr>
                <a:defRPr/>
              </a:pPr>
              <a:t>‹#›</a:t>
            </a:fld>
            <a:endParaRPr lang="en-US" altLang="en-US"/>
          </a:p>
        </p:txBody>
      </p:sp>
    </p:spTree>
    <p:extLst>
      <p:ext uri="{BB962C8B-B14F-4D97-AF65-F5344CB8AC3E}">
        <p14:creationId xmlns:p14="http://schemas.microsoft.com/office/powerpoint/2010/main" val="264501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5260252-B693-4D85-ADA4-563B269F4BF3}" type="slidenum">
              <a:rPr lang="en-US"/>
              <a:pPr>
                <a:defRPr/>
              </a:pPr>
              <a:t>‹#›</a:t>
            </a:fld>
            <a:endParaRPr lang="en-US"/>
          </a:p>
        </p:txBody>
      </p:sp>
    </p:spTree>
    <p:extLst>
      <p:ext uri="{BB962C8B-B14F-4D97-AF65-F5344CB8AC3E}">
        <p14:creationId xmlns:p14="http://schemas.microsoft.com/office/powerpoint/2010/main" val="1287991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1A940F23-DB05-4BC4-8F8D-B133544179FC}" type="slidenum">
              <a:rPr lang="en-US"/>
              <a:pPr>
                <a:defRPr/>
              </a:pPr>
              <a:t>‹#›</a:t>
            </a:fld>
            <a:endParaRPr lang="en-US"/>
          </a:p>
        </p:txBody>
      </p:sp>
    </p:spTree>
    <p:extLst>
      <p:ext uri="{BB962C8B-B14F-4D97-AF65-F5344CB8AC3E}">
        <p14:creationId xmlns:p14="http://schemas.microsoft.com/office/powerpoint/2010/main" val="37589198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A6A6A6"/>
            </a:gs>
            <a:gs pos="62000">
              <a:srgbClr val="FFFFFF"/>
            </a:gs>
            <a:gs pos="100000">
              <a:srgbClr val="FFFFFF"/>
            </a:gs>
          </a:gsLst>
          <a:lin ang="42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9144000" cy="1325563"/>
          </a:xfrm>
          <a:prstGeom prst="rect">
            <a:avLst/>
          </a:prstGeom>
          <a:gradFill rotWithShape="1">
            <a:gsLst>
              <a:gs pos="0">
                <a:srgbClr val="D72D2D"/>
              </a:gs>
              <a:gs pos="100000">
                <a:srgbClr val="5E0B00"/>
              </a:gs>
            </a:gsLst>
            <a:lin ang="498000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charset="-128"/>
              </a:defRPr>
            </a:lvl1pPr>
          </a:lstStyle>
          <a:p>
            <a:pPr>
              <a:defRPr/>
            </a:pPr>
            <a:fld id="{E3CAA64D-76D2-4846-A94C-D8E97B11C85B}" type="datetimeFigureOut">
              <a:rPr lang="en-US" altLang="en-US"/>
              <a:pPr>
                <a:defRPr/>
              </a:pPr>
              <a:t>3/25/15</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ＭＳ Ｐゴシック" charset="-128"/>
              </a:defRPr>
            </a:lvl1pPr>
          </a:lstStyle>
          <a:p>
            <a:pPr>
              <a:defRPr/>
            </a:pPr>
            <a:fld id="{B08B60E1-43A2-4E18-B6EF-94A1F7474446}" type="slidenum">
              <a:rPr lang="en-US" altLang="en-US"/>
              <a:pPr>
                <a:defRPr/>
              </a:pPr>
              <a:t>‹#›</a:t>
            </a:fld>
            <a:endParaRPr lang="en-US" altLang="en-US"/>
          </a:p>
        </p:txBody>
      </p:sp>
      <p:sp>
        <p:nvSpPr>
          <p:cNvPr id="8" name="Rectangle 7"/>
          <p:cNvSpPr/>
          <p:nvPr userDrawn="1"/>
        </p:nvSpPr>
        <p:spPr>
          <a:xfrm>
            <a:off x="0" y="6788150"/>
            <a:ext cx="9144000" cy="90488"/>
          </a:xfrm>
          <a:prstGeom prst="rect">
            <a:avLst/>
          </a:prstGeom>
          <a:solidFill>
            <a:srgbClr val="9511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3" r:id="rId4"/>
    <p:sldLayoutId id="2147483724" r:id="rId5"/>
    <p:sldLayoutId id="2147483725" r:id="rId6"/>
    <p:sldLayoutId id="2147483729" r:id="rId7"/>
    <p:sldLayoutId id="2147483730" r:id="rId8"/>
  </p:sldLayoutIdLst>
  <p:txStyles>
    <p:titleStyle>
      <a:lvl1pPr algn="ctr" defTabSz="457200" rtl="0" eaLnBrk="0" fontAlgn="base" hangingPunct="0">
        <a:spcBef>
          <a:spcPct val="0"/>
        </a:spcBef>
        <a:spcAft>
          <a:spcPct val="0"/>
        </a:spcAft>
        <a:defRPr sz="4000" kern="1200">
          <a:solidFill>
            <a:schemeClr val="bg1"/>
          </a:solidFill>
          <a:latin typeface="Helvetica Neue"/>
          <a:ea typeface="ＭＳ Ｐゴシック" charset="0"/>
          <a:cs typeface="Helvetica Neue"/>
        </a:defRPr>
      </a:lvl1pPr>
      <a:lvl2pPr algn="ctr" defTabSz="457200" rtl="0" eaLnBrk="0" fontAlgn="base" hangingPunct="0">
        <a:spcBef>
          <a:spcPct val="0"/>
        </a:spcBef>
        <a:spcAft>
          <a:spcPct val="0"/>
        </a:spcAft>
        <a:defRPr sz="4000">
          <a:solidFill>
            <a:schemeClr val="bg1"/>
          </a:solidFill>
          <a:latin typeface="Helvetica Neue" charset="0"/>
          <a:ea typeface="ＭＳ Ｐゴシック" charset="0"/>
          <a:cs typeface="Helvetica Neue" charset="0"/>
        </a:defRPr>
      </a:lvl2pPr>
      <a:lvl3pPr algn="ctr" defTabSz="457200" rtl="0" eaLnBrk="0" fontAlgn="base" hangingPunct="0">
        <a:spcBef>
          <a:spcPct val="0"/>
        </a:spcBef>
        <a:spcAft>
          <a:spcPct val="0"/>
        </a:spcAft>
        <a:defRPr sz="4000">
          <a:solidFill>
            <a:schemeClr val="bg1"/>
          </a:solidFill>
          <a:latin typeface="Helvetica Neue" charset="0"/>
          <a:ea typeface="ＭＳ Ｐゴシック" charset="0"/>
          <a:cs typeface="Helvetica Neue" charset="0"/>
        </a:defRPr>
      </a:lvl3pPr>
      <a:lvl4pPr algn="ctr" defTabSz="457200" rtl="0" eaLnBrk="0" fontAlgn="base" hangingPunct="0">
        <a:spcBef>
          <a:spcPct val="0"/>
        </a:spcBef>
        <a:spcAft>
          <a:spcPct val="0"/>
        </a:spcAft>
        <a:defRPr sz="4000">
          <a:solidFill>
            <a:schemeClr val="bg1"/>
          </a:solidFill>
          <a:latin typeface="Helvetica Neue" charset="0"/>
          <a:ea typeface="ＭＳ Ｐゴシック" charset="0"/>
          <a:cs typeface="Helvetica Neue" charset="0"/>
        </a:defRPr>
      </a:lvl4pPr>
      <a:lvl5pPr algn="ctr" defTabSz="457200" rtl="0" eaLnBrk="0" fontAlgn="base" hangingPunct="0">
        <a:spcBef>
          <a:spcPct val="0"/>
        </a:spcBef>
        <a:spcAft>
          <a:spcPct val="0"/>
        </a:spcAft>
        <a:defRPr sz="4000">
          <a:solidFill>
            <a:schemeClr val="bg1"/>
          </a:solidFill>
          <a:latin typeface="Helvetica Neue" charset="0"/>
          <a:ea typeface="ＭＳ Ｐゴシック" charset="0"/>
          <a:cs typeface="Helvetica Neue" charset="0"/>
        </a:defRPr>
      </a:lvl5pPr>
      <a:lvl6pPr marL="457200" algn="ctr" defTabSz="457200" rtl="0" fontAlgn="base">
        <a:spcBef>
          <a:spcPct val="0"/>
        </a:spcBef>
        <a:spcAft>
          <a:spcPct val="0"/>
        </a:spcAft>
        <a:defRPr sz="4000">
          <a:solidFill>
            <a:schemeClr val="bg1"/>
          </a:solidFill>
          <a:latin typeface="Helvetica Neue" charset="0"/>
          <a:ea typeface="ＭＳ Ｐゴシック" charset="0"/>
          <a:cs typeface="Helvetica Neue" charset="0"/>
        </a:defRPr>
      </a:lvl6pPr>
      <a:lvl7pPr marL="914400" algn="ctr" defTabSz="457200" rtl="0" fontAlgn="base">
        <a:spcBef>
          <a:spcPct val="0"/>
        </a:spcBef>
        <a:spcAft>
          <a:spcPct val="0"/>
        </a:spcAft>
        <a:defRPr sz="4000">
          <a:solidFill>
            <a:schemeClr val="bg1"/>
          </a:solidFill>
          <a:latin typeface="Helvetica Neue" charset="0"/>
          <a:ea typeface="ＭＳ Ｐゴシック" charset="0"/>
          <a:cs typeface="Helvetica Neue" charset="0"/>
        </a:defRPr>
      </a:lvl7pPr>
      <a:lvl8pPr marL="1371600" algn="ctr" defTabSz="457200" rtl="0" fontAlgn="base">
        <a:spcBef>
          <a:spcPct val="0"/>
        </a:spcBef>
        <a:spcAft>
          <a:spcPct val="0"/>
        </a:spcAft>
        <a:defRPr sz="4000">
          <a:solidFill>
            <a:schemeClr val="bg1"/>
          </a:solidFill>
          <a:latin typeface="Helvetica Neue" charset="0"/>
          <a:ea typeface="ＭＳ Ｐゴシック" charset="0"/>
          <a:cs typeface="Helvetica Neue" charset="0"/>
        </a:defRPr>
      </a:lvl8pPr>
      <a:lvl9pPr marL="1828800" algn="ctr" defTabSz="457200" rtl="0" fontAlgn="base">
        <a:spcBef>
          <a:spcPct val="0"/>
        </a:spcBef>
        <a:spcAft>
          <a:spcPct val="0"/>
        </a:spcAft>
        <a:defRPr sz="4000">
          <a:solidFill>
            <a:schemeClr val="bg1"/>
          </a:solidFill>
          <a:latin typeface="Helvetica Neue" charset="0"/>
          <a:ea typeface="ＭＳ Ｐゴシック" charset="0"/>
          <a:cs typeface="Helvetica Neue"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Helvetica Neue Light"/>
          <a:ea typeface="ＭＳ Ｐゴシック" charset="0"/>
          <a:cs typeface="Helvetica Neue Light"/>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Helvetica Neue Light"/>
          <a:ea typeface="ＭＳ Ｐゴシック" charset="-128"/>
          <a:cs typeface="Helvetica Neue Light"/>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Helvetica Neue Light"/>
          <a:ea typeface="ＭＳ Ｐゴシック" charset="-128"/>
          <a:cs typeface="Helvetica Neue Light"/>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Helvetica Neue Light"/>
          <a:ea typeface="ＭＳ Ｐゴシック" charset="-128"/>
          <a:cs typeface="Helvetica Neue Light"/>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Helvetica Neue Light"/>
          <a:ea typeface="ＭＳ Ｐゴシック" charset="-128"/>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4.xml"/><Relationship Id="rId3" Type="http://schemas.openxmlformats.org/officeDocument/2006/relationships/hyperlink" Target="http://youtu.be/c1Ze4RCTQbE" TargetMode="External"/></Relationships>
</file>

<file path=ppt/slides/_rels/slide13.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4.png"/><Relationship Id="rId1" Type="http://schemas.openxmlformats.org/officeDocument/2006/relationships/tags" Target="../tags/tag15.x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5.png"/><Relationship Id="rId1" Type="http://schemas.openxmlformats.org/officeDocument/2006/relationships/tags" Target="../tags/tag16.xml"/><Relationship Id="rId2"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tags" Target="../tags/tag17.xml"/><Relationship Id="rId2"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4.xml"/><Relationship Id="rId3"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4.xml"/><Relationship Id="rId3"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tags" Target="../tags/tag20.xml"/><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6.emf"/><Relationship Id="rId1" Type="http://schemas.openxmlformats.org/officeDocument/2006/relationships/tags" Target="../tags/tag21.xml"/><Relationship Id="rId2"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4.xml"/><Relationship Id="rId3"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7.emf"/><Relationship Id="rId1" Type="http://schemas.openxmlformats.org/officeDocument/2006/relationships/tags" Target="../tags/tag23.xml"/><Relationship Id="rId2"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slideLayout" Target="../slideLayouts/slideLayout4.xml"/><Relationship Id="rId3"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tags" Target="../tags/tag25.xml"/><Relationship Id="rId2" Type="http://schemas.openxmlformats.org/officeDocument/2006/relationships/slideLayout" Target="../slideLayouts/slideLayout4.xml"/><Relationship Id="rId3"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tags" Target="../tags/tag26.xml"/><Relationship Id="rId2" Type="http://schemas.openxmlformats.org/officeDocument/2006/relationships/slideLayout" Target="../slideLayouts/slideLayout2.xml"/><Relationship Id="rId3"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tags" Target="../tags/tag27.xml"/><Relationship Id="rId2" Type="http://schemas.openxmlformats.org/officeDocument/2006/relationships/slideLayout" Target="../slideLayouts/slideLayout4.xml"/><Relationship Id="rId3"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1" Type="http://schemas.openxmlformats.org/officeDocument/2006/relationships/tags" Target="../tags/tag28.xml"/><Relationship Id="rId2" Type="http://schemas.openxmlformats.org/officeDocument/2006/relationships/slideLayout" Target="../slideLayouts/slideLayout4.xml"/><Relationship Id="rId3"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tags" Target="../tags/tag29.xml"/><Relationship Id="rId2" Type="http://schemas.openxmlformats.org/officeDocument/2006/relationships/slideLayout" Target="../slideLayouts/slideLayout4.xml"/><Relationship Id="rId3"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image" Target="../media/image8.emf"/><Relationship Id="rId1" Type="http://schemas.openxmlformats.org/officeDocument/2006/relationships/tags" Target="../tags/tag30.xml"/><Relationship Id="rId2"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chart" Target="../charts/chart2.xml"/><Relationship Id="rId1" Type="http://schemas.openxmlformats.org/officeDocument/2006/relationships/tags" Target="../tags/tag31.xml"/><Relationship Id="rId2"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tags" Target="../tags/tag32.xml"/><Relationship Id="rId2" Type="http://schemas.openxmlformats.org/officeDocument/2006/relationships/slideLayout" Target="../slideLayouts/slideLayout4.xml"/><Relationship Id="rId3" Type="http://schemas.openxmlformats.org/officeDocument/2006/relationships/notesSlide" Target="../notesSlides/notesSlide23.xml"/></Relationships>
</file>

<file path=ppt/slides/_rels/slide32.xml.rels><?xml version="1.0" encoding="UTF-8" standalone="yes"?>
<Relationships xmlns="http://schemas.openxmlformats.org/package/2006/relationships"><Relationship Id="rId1" Type="http://schemas.openxmlformats.org/officeDocument/2006/relationships/tags" Target="../tags/tag33.xml"/><Relationship Id="rId2"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tags" Target="../tags/tag34.xml"/><Relationship Id="rId2" Type="http://schemas.openxmlformats.org/officeDocument/2006/relationships/slideLayout" Target="../slideLayouts/slideLayout4.xml"/><Relationship Id="rId3" Type="http://schemas.openxmlformats.org/officeDocument/2006/relationships/notesSlide" Target="../notesSlides/notesSlide2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9.png"/><Relationship Id="rId1" Type="http://schemas.openxmlformats.org/officeDocument/2006/relationships/tags" Target="../tags/tag35.xml"/><Relationship Id="rId2"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tags" Target="../tags/tag36.xml"/><Relationship Id="rId2" Type="http://schemas.openxmlformats.org/officeDocument/2006/relationships/slideLayout" Target="../slideLayouts/slideLayout4.xml"/><Relationship Id="rId3" Type="http://schemas.openxmlformats.org/officeDocument/2006/relationships/notesSlide" Target="../notesSlides/notesSlide26.xml"/></Relationships>
</file>

<file path=ppt/slides/_rels/slide36.xml.rels><?xml version="1.0" encoding="UTF-8" standalone="yes"?>
<Relationships xmlns="http://schemas.openxmlformats.org/package/2006/relationships"><Relationship Id="rId1" Type="http://schemas.openxmlformats.org/officeDocument/2006/relationships/tags" Target="../tags/tag37.xml"/><Relationship Id="rId2" Type="http://schemas.openxmlformats.org/officeDocument/2006/relationships/slideLayout" Target="../slideLayouts/slideLayout4.xml"/><Relationship Id="rId3" Type="http://schemas.openxmlformats.org/officeDocument/2006/relationships/notesSlide" Target="../notesSlides/notesSlide27.xml"/></Relationships>
</file>

<file path=ppt/slides/_rels/slide37.xml.rels><?xml version="1.0" encoding="UTF-8" standalone="yes"?>
<Relationships xmlns="http://schemas.openxmlformats.org/package/2006/relationships"><Relationship Id="rId1" Type="http://schemas.openxmlformats.org/officeDocument/2006/relationships/tags" Target="../tags/tag38.xml"/><Relationship Id="rId2" Type="http://schemas.openxmlformats.org/officeDocument/2006/relationships/slideLayout" Target="../slideLayouts/slideLayout1.xml"/><Relationship Id="rId3"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chart" Target="../charts/chart1.xml"/><Relationship Id="rId1" Type="http://schemas.openxmlformats.org/officeDocument/2006/relationships/tags" Target="../tags/tag5.x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2.wmf"/><Relationship Id="rId1" Type="http://schemas.openxmlformats.org/officeDocument/2006/relationships/tags" Target="../tags/tag6.xml"/><Relationship Id="rId2"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3.jpeg"/><Relationship Id="rId1" Type="http://schemas.openxmlformats.org/officeDocument/2006/relationships/tags" Target="../tags/tag7.xml"/><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3.jpeg"/><Relationship Id="rId1" Type="http://schemas.openxmlformats.org/officeDocument/2006/relationships/tags" Target="../tags/tag8.xml"/><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3.jpeg"/><Relationship Id="rId1" Type="http://schemas.openxmlformats.org/officeDocument/2006/relationships/tags" Target="../tags/tag9.xml"/><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3.jpeg"/><Relationship Id="rId1" Type="http://schemas.openxmlformats.org/officeDocument/2006/relationships/tags" Target="../tags/tag10.x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685800" y="1800225"/>
            <a:ext cx="7772400" cy="1800225"/>
          </a:xfrm>
        </p:spPr>
        <p:txBody>
          <a:bodyPr>
            <a:normAutofit fontScale="90000"/>
          </a:bodyPr>
          <a:lstStyle/>
          <a:p>
            <a:pPr eaLnBrk="1" hangingPunct="1">
              <a:defRPr/>
            </a:pPr>
            <a:r>
              <a:rPr lang="en-US" altLang="en-US" dirty="0" smtClean="0">
                <a:latin typeface="Helvetica Neue" charset="0"/>
                <a:ea typeface="ＭＳ Ｐゴシック" pitchFamily="34" charset="-128"/>
                <a:cs typeface="Helvetica Neue" charset="0"/>
              </a:rPr>
              <a:t>Implementation and Evaluation of a “Teach-back and Plain Language” Method </a:t>
            </a:r>
            <a:r>
              <a:rPr lang="en-US" altLang="en-US" dirty="0">
                <a:latin typeface="Helvetica Neue" charset="0"/>
                <a:ea typeface="ＭＳ Ｐゴシック" pitchFamily="34" charset="-128"/>
                <a:cs typeface="Helvetica Neue" charset="0"/>
              </a:rPr>
              <a:t>C</a:t>
            </a:r>
            <a:r>
              <a:rPr lang="en-US" altLang="en-US" dirty="0" smtClean="0">
                <a:latin typeface="Helvetica Neue" charset="0"/>
                <a:ea typeface="ＭＳ Ｐゴシック" pitchFamily="34" charset="-128"/>
                <a:cs typeface="Helvetica Neue" charset="0"/>
              </a:rPr>
              <a:t>ompetency Program</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r>
              <a:rPr lang="en-US" dirty="0" smtClean="0">
                <a:ea typeface="+mn-ea"/>
              </a:rPr>
              <a:t>David Hager, PharmD, BCPS </a:t>
            </a:r>
          </a:p>
          <a:p>
            <a:pPr eaLnBrk="1" fontAlgn="auto" hangingPunct="1">
              <a:spcAft>
                <a:spcPts val="0"/>
              </a:spcAft>
              <a:defRPr/>
            </a:pPr>
            <a:r>
              <a:rPr lang="en-US" altLang="en-US" dirty="0"/>
              <a:t>Kate Hartkopf, </a:t>
            </a:r>
            <a:r>
              <a:rPr lang="en-US" altLang="en-US" dirty="0" smtClean="0"/>
              <a:t>PharmD, BCACP</a:t>
            </a:r>
            <a:endParaRPr lang="en-US" altLang="en-US" dirty="0"/>
          </a:p>
          <a:p>
            <a:pPr eaLnBrk="1" fontAlgn="auto" hangingPunct="1">
              <a:spcAft>
                <a:spcPts val="0"/>
              </a:spcAft>
              <a:buFont typeface="Arial"/>
              <a:buNone/>
              <a:defRPr/>
            </a:pPr>
            <a:endParaRPr lang="en-US" dirty="0" smtClean="0">
              <a:ea typeface="+mn-ea"/>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z="3000" smtClean="0">
                <a:latin typeface="Helvetica Neue" charset="0"/>
                <a:ea typeface="ＭＳ Ｐゴシック" pitchFamily="34" charset="-128"/>
                <a:cs typeface="Helvetica Neue" charset="0"/>
              </a:rPr>
              <a:t>Let’s Put it to Practice!</a:t>
            </a:r>
          </a:p>
        </p:txBody>
      </p:sp>
      <p:sp>
        <p:nvSpPr>
          <p:cNvPr id="14339" name="Rectangle 3"/>
          <p:cNvSpPr>
            <a:spLocks noGrp="1" noChangeArrowheads="1"/>
          </p:cNvSpPr>
          <p:nvPr>
            <p:ph type="body" idx="1"/>
          </p:nvPr>
        </p:nvSpPr>
        <p:spPr/>
        <p:txBody>
          <a:bodyPr/>
          <a:lstStyle/>
          <a:p>
            <a:pPr>
              <a:lnSpc>
                <a:spcPct val="80000"/>
              </a:lnSpc>
            </a:pPr>
            <a:r>
              <a:rPr lang="en-US" altLang="en-US" sz="2600" dirty="0" smtClean="0">
                <a:latin typeface="Helvetica Neue Light" charset="0"/>
                <a:ea typeface="ＭＳ Ｐゴシック" pitchFamily="34" charset="-128"/>
                <a:cs typeface="Helvetica Neue Light" charset="0"/>
              </a:rPr>
              <a:t>In this section, we will </a:t>
            </a:r>
            <a:r>
              <a:rPr lang="en-US" altLang="en-US" sz="2600" b="1" dirty="0" smtClean="0">
                <a:latin typeface="Helvetica Neue Light" charset="0"/>
                <a:ea typeface="ＭＳ Ｐゴシック" pitchFamily="34" charset="-128"/>
                <a:cs typeface="Helvetica Neue Light" charset="0"/>
              </a:rPr>
              <a:t>observe</a:t>
            </a:r>
            <a:r>
              <a:rPr lang="en-US" altLang="en-US" sz="2600" dirty="0" smtClean="0">
                <a:latin typeface="Helvetica Neue Light" charset="0"/>
                <a:ea typeface="ＭＳ Ｐゴシック" pitchFamily="34" charset="-128"/>
                <a:cs typeface="Helvetica Neue Light" charset="0"/>
              </a:rPr>
              <a:t> a pharmacy consultation</a:t>
            </a:r>
          </a:p>
          <a:p>
            <a:pPr>
              <a:lnSpc>
                <a:spcPct val="80000"/>
              </a:lnSpc>
              <a:buFontTx/>
              <a:buNone/>
            </a:pPr>
            <a:endParaRPr lang="en-US" altLang="en-US" sz="1200" dirty="0" smtClean="0">
              <a:latin typeface="Helvetica Neue Light" charset="0"/>
              <a:ea typeface="ＭＳ Ｐゴシック" pitchFamily="34" charset="-128"/>
              <a:cs typeface="Helvetica Neue Light" charset="0"/>
            </a:endParaRPr>
          </a:p>
          <a:p>
            <a:pPr>
              <a:lnSpc>
                <a:spcPct val="80000"/>
              </a:lnSpc>
            </a:pPr>
            <a:r>
              <a:rPr lang="en-US" altLang="en-US" sz="2600" dirty="0" smtClean="0">
                <a:latin typeface="Helvetica Neue Light" charset="0"/>
                <a:ea typeface="ＭＳ Ｐゴシック" pitchFamily="34" charset="-128"/>
                <a:cs typeface="Helvetica Neue Light" charset="0"/>
              </a:rPr>
              <a:t>In your role as the </a:t>
            </a:r>
            <a:r>
              <a:rPr lang="en-US" altLang="en-US" sz="2600" b="1" dirty="0" smtClean="0">
                <a:latin typeface="Helvetica Neue Light" charset="0"/>
                <a:ea typeface="ＭＳ Ｐゴシック" pitchFamily="34" charset="-128"/>
                <a:cs typeface="Helvetica Neue Light" charset="0"/>
              </a:rPr>
              <a:t>observer</a:t>
            </a:r>
            <a:r>
              <a:rPr lang="en-US" altLang="en-US" sz="2600" dirty="0" smtClean="0">
                <a:latin typeface="Helvetica Neue Light" charset="0"/>
                <a:ea typeface="ＭＳ Ｐゴシック" pitchFamily="34" charset="-128"/>
                <a:cs typeface="Helvetica Neue Light" charset="0"/>
              </a:rPr>
              <a:t>, we want you to pay close attention for universal communication principles</a:t>
            </a:r>
          </a:p>
          <a:p>
            <a:pPr lvl="1">
              <a:lnSpc>
                <a:spcPct val="80000"/>
              </a:lnSpc>
            </a:pPr>
            <a:r>
              <a:rPr lang="en-US" altLang="en-US" sz="2200" dirty="0" smtClean="0">
                <a:latin typeface="Helvetica Neue Light" charset="0"/>
                <a:ea typeface="ＭＳ Ｐゴシック" pitchFamily="34" charset="-128"/>
                <a:cs typeface="Helvetica Neue Light" charset="0"/>
              </a:rPr>
              <a:t>What behaviors are used during the consultation?</a:t>
            </a:r>
          </a:p>
          <a:p>
            <a:pPr lvl="1">
              <a:lnSpc>
                <a:spcPct val="80000"/>
              </a:lnSpc>
            </a:pPr>
            <a:r>
              <a:rPr lang="en-US" altLang="en-US" sz="2200" dirty="0" smtClean="0">
                <a:latin typeface="Helvetica Neue Light" charset="0"/>
                <a:ea typeface="ＭＳ Ｐゴシック" pitchFamily="34" charset="-128"/>
                <a:cs typeface="Helvetica Neue Light" charset="0"/>
              </a:rPr>
              <a:t>What behaviors were missed?</a:t>
            </a:r>
          </a:p>
          <a:p>
            <a:pPr marL="0" indent="0">
              <a:lnSpc>
                <a:spcPct val="80000"/>
              </a:lnSpc>
              <a:buNone/>
            </a:pPr>
            <a:endParaRPr lang="en-US" altLang="en-US" sz="1200" dirty="0" smtClean="0">
              <a:latin typeface="Helvetica Neue Light" charset="0"/>
              <a:ea typeface="ＭＳ Ｐゴシック" pitchFamily="34" charset="-128"/>
              <a:cs typeface="Helvetica Neue Light" charset="0"/>
            </a:endParaRPr>
          </a:p>
          <a:p>
            <a:pPr>
              <a:lnSpc>
                <a:spcPct val="80000"/>
              </a:lnSpc>
            </a:pPr>
            <a:r>
              <a:rPr lang="en-US" altLang="en-US" sz="2600" dirty="0" smtClean="0">
                <a:latin typeface="Helvetica Neue Light" charset="0"/>
                <a:ea typeface="ＭＳ Ｐゴシック" pitchFamily="34" charset="-128"/>
                <a:cs typeface="Helvetica Neue Light" charset="0"/>
              </a:rPr>
              <a:t>Keep notes on your observation form</a:t>
            </a:r>
          </a:p>
          <a:p>
            <a:pPr marL="0" indent="0">
              <a:lnSpc>
                <a:spcPct val="80000"/>
              </a:lnSpc>
              <a:buNone/>
            </a:pPr>
            <a:r>
              <a:rPr lang="en-US" altLang="en-US" sz="2600" dirty="0" smtClean="0">
                <a:latin typeface="Helvetica Neue Light" charset="0"/>
                <a:ea typeface="ＭＳ Ｐゴシック" pitchFamily="34" charset="-128"/>
                <a:cs typeface="Helvetica Neue Light" charset="0"/>
              </a:rPr>
              <a:t/>
            </a:r>
            <a:br>
              <a:rPr lang="en-US" altLang="en-US" sz="2600" dirty="0" smtClean="0">
                <a:latin typeface="Helvetica Neue Light" charset="0"/>
                <a:ea typeface="ＭＳ Ｐゴシック" pitchFamily="34" charset="-128"/>
                <a:cs typeface="Helvetica Neue Light" charset="0"/>
              </a:rPr>
            </a:br>
            <a:endParaRPr lang="en-US" altLang="en-US" sz="2600" dirty="0" smtClean="0">
              <a:latin typeface="Helvetica Neue Light" charset="0"/>
              <a:ea typeface="ＭＳ Ｐゴシック" pitchFamily="34" charset="-128"/>
              <a:cs typeface="Helvetica Neue Light" charset="0"/>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z="3000" smtClean="0">
                <a:latin typeface="Helvetica Neue" charset="0"/>
                <a:ea typeface="ＭＳ Ｐゴシック" pitchFamily="34" charset="-128"/>
                <a:cs typeface="Helvetica Neue" charset="0"/>
              </a:rPr>
              <a:t>Let’s Meet Our Patient</a:t>
            </a:r>
          </a:p>
        </p:txBody>
      </p:sp>
      <p:sp>
        <p:nvSpPr>
          <p:cNvPr id="15363" name="Rectangle 3"/>
          <p:cNvSpPr>
            <a:spLocks noGrp="1" noChangeArrowheads="1"/>
          </p:cNvSpPr>
          <p:nvPr>
            <p:ph type="body" idx="1"/>
          </p:nvPr>
        </p:nvSpPr>
        <p:spPr>
          <a:xfrm>
            <a:off x="457200" y="1524000"/>
            <a:ext cx="8229600" cy="4602163"/>
          </a:xfrm>
        </p:spPr>
        <p:txBody>
          <a:bodyPr/>
          <a:lstStyle/>
          <a:p>
            <a:pPr>
              <a:lnSpc>
                <a:spcPct val="85000"/>
              </a:lnSpc>
            </a:pPr>
            <a:r>
              <a:rPr lang="en-US" altLang="en-US" sz="2100" dirty="0" smtClean="0">
                <a:latin typeface="Helvetica Neue Light" charset="0"/>
                <a:ea typeface="ＭＳ Ｐゴシック" pitchFamily="34" charset="-128"/>
                <a:cs typeface="Helvetica Neue Light" charset="0"/>
              </a:rPr>
              <a:t>ME is a 26 year old male</a:t>
            </a:r>
          </a:p>
          <a:p>
            <a:pPr>
              <a:lnSpc>
                <a:spcPct val="85000"/>
              </a:lnSpc>
              <a:buFontTx/>
              <a:buNone/>
            </a:pPr>
            <a:endParaRPr lang="en-US" altLang="en-US" sz="1400" dirty="0" smtClean="0">
              <a:latin typeface="Helvetica Neue Light" charset="0"/>
              <a:ea typeface="ＭＳ Ｐゴシック" pitchFamily="34" charset="-128"/>
              <a:cs typeface="Helvetica Neue Light" charset="0"/>
            </a:endParaRPr>
          </a:p>
          <a:p>
            <a:pPr>
              <a:lnSpc>
                <a:spcPct val="80000"/>
              </a:lnSpc>
            </a:pPr>
            <a:r>
              <a:rPr lang="en-US" altLang="en-US" sz="2100" dirty="0" smtClean="0">
                <a:latin typeface="Helvetica Neue Light" charset="0"/>
                <a:ea typeface="ＭＳ Ｐゴシック" pitchFamily="34" charset="-128"/>
                <a:cs typeface="Helvetica Neue Light" charset="0"/>
              </a:rPr>
              <a:t>Patient has had persistent sinus symptoms for the past 2 weeks</a:t>
            </a:r>
          </a:p>
          <a:p>
            <a:pPr lvl="1">
              <a:lnSpc>
                <a:spcPct val="80000"/>
              </a:lnSpc>
            </a:pPr>
            <a:r>
              <a:rPr lang="en-US" altLang="en-US" sz="1800" dirty="0" smtClean="0">
                <a:latin typeface="Helvetica Neue Light" charset="0"/>
                <a:ea typeface="ＭＳ Ｐゴシック" pitchFamily="34" charset="-128"/>
                <a:cs typeface="Helvetica Neue Light" charset="0"/>
              </a:rPr>
              <a:t>Symptoms include:</a:t>
            </a:r>
          </a:p>
          <a:p>
            <a:pPr lvl="2">
              <a:lnSpc>
                <a:spcPct val="80000"/>
              </a:lnSpc>
            </a:pPr>
            <a:r>
              <a:rPr lang="en-US" altLang="en-US" sz="1600" dirty="0" smtClean="0">
                <a:latin typeface="Helvetica Neue Light" charset="0"/>
                <a:ea typeface="ＭＳ Ｐゴシック" pitchFamily="34" charset="-128"/>
                <a:cs typeface="Helvetica Neue Light" charset="0"/>
              </a:rPr>
              <a:t>Colored,  purulent drainage from the nose</a:t>
            </a:r>
          </a:p>
          <a:p>
            <a:pPr lvl="2">
              <a:lnSpc>
                <a:spcPct val="80000"/>
              </a:lnSpc>
            </a:pPr>
            <a:r>
              <a:rPr lang="en-US" altLang="en-US" sz="1600" dirty="0" smtClean="0">
                <a:latin typeface="Helvetica Neue Light" charset="0"/>
                <a:ea typeface="ＭＳ Ｐゴシック" pitchFamily="34" charset="-128"/>
                <a:cs typeface="Helvetica Neue Light" charset="0"/>
              </a:rPr>
              <a:t>Swelling, warmth, and tenderness over the sinus areas</a:t>
            </a:r>
          </a:p>
          <a:p>
            <a:pPr lvl="2">
              <a:lnSpc>
                <a:spcPct val="80000"/>
              </a:lnSpc>
            </a:pPr>
            <a:r>
              <a:rPr lang="en-US" altLang="en-US" sz="1600" dirty="0" smtClean="0">
                <a:latin typeface="Helvetica Neue Light" charset="0"/>
                <a:ea typeface="ＭＳ Ｐゴシック" pitchFamily="34" charset="-128"/>
                <a:cs typeface="Helvetica Neue Light" charset="0"/>
              </a:rPr>
              <a:t>Toothaches</a:t>
            </a:r>
          </a:p>
          <a:p>
            <a:pPr lvl="1">
              <a:lnSpc>
                <a:spcPct val="80000"/>
              </a:lnSpc>
            </a:pPr>
            <a:r>
              <a:rPr lang="en-US" altLang="en-US" sz="1800" dirty="0" smtClean="0">
                <a:latin typeface="Helvetica Neue Light" charset="0"/>
                <a:ea typeface="ＭＳ Ｐゴシック" pitchFamily="34" charset="-128"/>
                <a:cs typeface="Helvetica Neue Light" charset="0"/>
              </a:rPr>
              <a:t>He has been using saline nasal spray, OTC pain relievers and pseudoephedrine at home without much relief</a:t>
            </a:r>
          </a:p>
          <a:p>
            <a:pPr lvl="1">
              <a:lnSpc>
                <a:spcPct val="80000"/>
              </a:lnSpc>
            </a:pPr>
            <a:endParaRPr lang="en-US" altLang="en-US" sz="1400" dirty="0" smtClean="0">
              <a:latin typeface="Helvetica Neue Light" charset="0"/>
              <a:ea typeface="ＭＳ Ｐゴシック" pitchFamily="34" charset="-128"/>
              <a:cs typeface="Helvetica Neue Light" charset="0"/>
            </a:endParaRPr>
          </a:p>
          <a:p>
            <a:pPr>
              <a:lnSpc>
                <a:spcPct val="80000"/>
              </a:lnSpc>
            </a:pPr>
            <a:r>
              <a:rPr lang="en-US" altLang="en-US" sz="2100" dirty="0" smtClean="0">
                <a:latin typeface="Helvetica Neue Light" charset="0"/>
                <a:ea typeface="ＭＳ Ｐゴシック" pitchFamily="34" charset="-128"/>
                <a:cs typeface="Helvetica Neue Light" charset="0"/>
              </a:rPr>
              <a:t>He saw his provider today; diagnosis:  sinus infection</a:t>
            </a:r>
          </a:p>
          <a:p>
            <a:pPr>
              <a:lnSpc>
                <a:spcPct val="80000"/>
              </a:lnSpc>
            </a:pPr>
            <a:endParaRPr lang="en-US" altLang="en-US" sz="1400" dirty="0" smtClean="0">
              <a:latin typeface="Helvetica Neue Light" charset="0"/>
              <a:ea typeface="ＭＳ Ｐゴシック" pitchFamily="34" charset="-128"/>
              <a:cs typeface="Helvetica Neue Light" charset="0"/>
            </a:endParaRPr>
          </a:p>
          <a:p>
            <a:pPr>
              <a:lnSpc>
                <a:spcPct val="80000"/>
              </a:lnSpc>
            </a:pPr>
            <a:r>
              <a:rPr lang="en-US" altLang="en-US" sz="2100" dirty="0" smtClean="0">
                <a:latin typeface="Helvetica Neue Light" charset="0"/>
                <a:ea typeface="ＭＳ Ｐゴシック" pitchFamily="34" charset="-128"/>
                <a:cs typeface="Helvetica Neue Light" charset="0"/>
              </a:rPr>
              <a:t>Two medicines have been prescribed and sent to the pharmacy</a:t>
            </a:r>
          </a:p>
          <a:p>
            <a:pPr lvl="1">
              <a:lnSpc>
                <a:spcPct val="80000"/>
              </a:lnSpc>
            </a:pPr>
            <a:r>
              <a:rPr lang="en-US" altLang="en-US" sz="1800" dirty="0" smtClean="0">
                <a:latin typeface="Helvetica Neue Light" charset="0"/>
                <a:ea typeface="ＭＳ Ｐゴシック" pitchFamily="34" charset="-128"/>
                <a:cs typeface="Helvetica Neue Light" charset="0"/>
              </a:rPr>
              <a:t>Amoxicillin-clavulanate 875-125mg tablets.  </a:t>
            </a:r>
            <a:r>
              <a:rPr lang="en-US" altLang="en-US" sz="1800" dirty="0">
                <a:latin typeface="Helvetica Neue Light" charset="0"/>
                <a:ea typeface="ＭＳ Ｐゴシック" pitchFamily="34" charset="-128"/>
                <a:cs typeface="Helvetica Neue Light" charset="0"/>
              </a:rPr>
              <a:t>O</a:t>
            </a:r>
            <a:r>
              <a:rPr lang="en-US" altLang="en-US" sz="1800" dirty="0" smtClean="0">
                <a:latin typeface="Helvetica Neue Light" charset="0"/>
                <a:ea typeface="ＭＳ Ｐゴシック" pitchFamily="34" charset="-128"/>
                <a:cs typeface="Helvetica Neue Light" charset="0"/>
              </a:rPr>
              <a:t>ne tab 2x/day x 10 days.</a:t>
            </a:r>
          </a:p>
          <a:p>
            <a:pPr lvl="1">
              <a:lnSpc>
                <a:spcPct val="80000"/>
              </a:lnSpc>
            </a:pPr>
            <a:r>
              <a:rPr lang="en-US" altLang="en-US" sz="1800" dirty="0" smtClean="0">
                <a:latin typeface="Helvetica Neue Light" charset="0"/>
                <a:ea typeface="ＭＳ Ｐゴシック" pitchFamily="34" charset="-128"/>
                <a:cs typeface="Helvetica Neue Light" charset="0"/>
              </a:rPr>
              <a:t>Fluticasone Nasal Spray.  Two sprays in each nostril once daily.</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z="3000" smtClean="0">
                <a:latin typeface="Helvetica Neue" charset="0"/>
                <a:ea typeface="ＭＳ Ｐゴシック" pitchFamily="34" charset="-128"/>
                <a:cs typeface="Helvetica Neue" charset="0"/>
              </a:rPr>
              <a:t>Patient Case</a:t>
            </a:r>
          </a:p>
        </p:txBody>
      </p:sp>
      <p:sp>
        <p:nvSpPr>
          <p:cNvPr id="16387" name="Rectangle 3"/>
          <p:cNvSpPr>
            <a:spLocks noGrp="1" noChangeArrowheads="1"/>
          </p:cNvSpPr>
          <p:nvPr>
            <p:ph type="body" idx="1"/>
          </p:nvPr>
        </p:nvSpPr>
        <p:spPr/>
        <p:txBody>
          <a:bodyPr/>
          <a:lstStyle/>
          <a:p>
            <a:r>
              <a:rPr lang="en-US" altLang="en-US" smtClean="0">
                <a:latin typeface="Helvetica Neue Light" charset="0"/>
                <a:ea typeface="ＭＳ Ｐゴシック" pitchFamily="34" charset="-128"/>
                <a:cs typeface="Helvetica Neue Light" charset="0"/>
                <a:hlinkClick r:id="rId3"/>
              </a:rPr>
              <a:t>http://youtu.be/c1Ze4RCTQbE</a:t>
            </a:r>
            <a:r>
              <a:rPr lang="en-US" altLang="en-US" smtClean="0">
                <a:latin typeface="Helvetica Neue Light" charset="0"/>
                <a:ea typeface="ＭＳ Ｐゴシック" pitchFamily="34" charset="-128"/>
                <a:cs typeface="Helvetica Neue Light" charset="0"/>
              </a:rPr>
              <a:t> </a:t>
            </a:r>
          </a:p>
          <a:p>
            <a:pPr>
              <a:buFontTx/>
              <a:buNone/>
            </a:pPr>
            <a:endParaRPr lang="en-US" altLang="en-US" smtClean="0">
              <a:latin typeface="Helvetica Neue Light" charset="0"/>
              <a:ea typeface="ＭＳ Ｐゴシック" pitchFamily="34" charset="-128"/>
              <a:cs typeface="Helvetica Neue Light" charset="0"/>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z="3000" smtClean="0">
                <a:latin typeface="Helvetica Neue" charset="0"/>
                <a:ea typeface="ＭＳ Ｐゴシック" pitchFamily="34" charset="-128"/>
                <a:cs typeface="Helvetica Neue" charset="0"/>
              </a:rPr>
              <a:t>Video Discussion</a:t>
            </a:r>
          </a:p>
        </p:txBody>
      </p:sp>
      <p:sp>
        <p:nvSpPr>
          <p:cNvPr id="17411" name="Rectangle 3"/>
          <p:cNvSpPr>
            <a:spLocks noGrp="1" noChangeArrowheads="1"/>
          </p:cNvSpPr>
          <p:nvPr>
            <p:ph type="body" idx="1"/>
          </p:nvPr>
        </p:nvSpPr>
        <p:spPr/>
        <p:txBody>
          <a:bodyPr/>
          <a:lstStyle/>
          <a:p>
            <a:pPr>
              <a:lnSpc>
                <a:spcPct val="80000"/>
              </a:lnSpc>
            </a:pPr>
            <a:r>
              <a:rPr lang="en-US" altLang="en-US" sz="2800" dirty="0" smtClean="0">
                <a:latin typeface="Helvetica Neue Light" charset="0"/>
                <a:ea typeface="ＭＳ Ｐゴシック" pitchFamily="34" charset="-128"/>
                <a:cs typeface="Helvetica Neue Light" charset="0"/>
              </a:rPr>
              <a:t>Overall, what was your impression?</a:t>
            </a:r>
          </a:p>
          <a:p>
            <a:pPr>
              <a:lnSpc>
                <a:spcPct val="80000"/>
              </a:lnSpc>
            </a:pPr>
            <a:endParaRPr lang="en-US" altLang="en-US" sz="2800" dirty="0" smtClean="0">
              <a:latin typeface="Helvetica Neue Light" charset="0"/>
              <a:ea typeface="ＭＳ Ｐゴシック" pitchFamily="34" charset="-128"/>
              <a:cs typeface="Helvetica Neue Light" charset="0"/>
            </a:endParaRPr>
          </a:p>
          <a:p>
            <a:pPr>
              <a:lnSpc>
                <a:spcPct val="80000"/>
              </a:lnSpc>
            </a:pPr>
            <a:r>
              <a:rPr lang="en-US" altLang="en-US" sz="2800" dirty="0" smtClean="0">
                <a:latin typeface="Helvetica Neue Light" charset="0"/>
                <a:ea typeface="ＭＳ Ｐゴシック" pitchFamily="34" charset="-128"/>
                <a:cs typeface="Helvetica Neue Light" charset="0"/>
              </a:rPr>
              <a:t>Which behaviors did you see applied?</a:t>
            </a:r>
          </a:p>
          <a:p>
            <a:pPr>
              <a:lnSpc>
                <a:spcPct val="80000"/>
              </a:lnSpc>
            </a:pPr>
            <a:endParaRPr lang="en-US" altLang="en-US" sz="2800" dirty="0" smtClean="0">
              <a:latin typeface="Helvetica Neue Light" charset="0"/>
              <a:ea typeface="ＭＳ Ｐゴシック" pitchFamily="34" charset="-128"/>
              <a:cs typeface="Helvetica Neue Light" charset="0"/>
            </a:endParaRPr>
          </a:p>
          <a:p>
            <a:pPr>
              <a:lnSpc>
                <a:spcPct val="80000"/>
              </a:lnSpc>
            </a:pPr>
            <a:r>
              <a:rPr lang="en-US" altLang="en-US" sz="2800" dirty="0" smtClean="0">
                <a:latin typeface="Helvetica Neue Light" charset="0"/>
                <a:ea typeface="ＭＳ Ｐゴシック" pitchFamily="34" charset="-128"/>
                <a:cs typeface="Helvetica Neue Light" charset="0"/>
              </a:rPr>
              <a:t>Which behaviors were missed?</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1"/>
          <p:cNvSpPr>
            <a:spLocks noGrp="1"/>
          </p:cNvSpPr>
          <p:nvPr>
            <p:ph idx="1"/>
          </p:nvPr>
        </p:nvSpPr>
        <p:spPr>
          <a:xfrm>
            <a:off x="63500" y="1454150"/>
            <a:ext cx="8932863" cy="5006975"/>
          </a:xfrm>
        </p:spPr>
        <p:txBody>
          <a:bodyPr/>
          <a:lstStyle/>
          <a:p>
            <a:pPr>
              <a:lnSpc>
                <a:spcPct val="80000"/>
              </a:lnSpc>
              <a:defRPr/>
            </a:pPr>
            <a:r>
              <a:rPr lang="en-US" sz="2400" dirty="0" smtClean="0"/>
              <a:t>UW Hospital and Clinics (UWHC)</a:t>
            </a:r>
            <a:endParaRPr lang="en-US" sz="2400" dirty="0"/>
          </a:p>
          <a:p>
            <a:pPr lvl="1" eaLnBrk="1" hangingPunct="1">
              <a:spcBef>
                <a:spcPct val="0"/>
              </a:spcBef>
              <a:defRPr/>
            </a:pPr>
            <a:r>
              <a:rPr lang="en-US" sz="2200" dirty="0" smtClean="0">
                <a:ea typeface="ＭＳ Ｐゴシック" charset="0"/>
              </a:rPr>
              <a:t>592-bed </a:t>
            </a:r>
            <a:r>
              <a:rPr lang="en-US" sz="2200" dirty="0">
                <a:ea typeface="ＭＳ Ｐゴシック" charset="0"/>
              </a:rPr>
              <a:t>academic, level 1 trauma center</a:t>
            </a:r>
          </a:p>
          <a:p>
            <a:pPr lvl="1" eaLnBrk="1" hangingPunct="1">
              <a:spcBef>
                <a:spcPct val="0"/>
              </a:spcBef>
              <a:defRPr/>
            </a:pPr>
            <a:r>
              <a:rPr lang="en-US" sz="2200" dirty="0">
                <a:ea typeface="ＭＳ Ｐゴシック" charset="0"/>
              </a:rPr>
              <a:t>Organization-wide electronic medical </a:t>
            </a:r>
            <a:r>
              <a:rPr lang="en-US" sz="2200" dirty="0" smtClean="0">
                <a:ea typeface="ＭＳ Ｐゴシック" charset="0"/>
              </a:rPr>
              <a:t>record</a:t>
            </a:r>
          </a:p>
          <a:p>
            <a:pPr marL="457200" lvl="1" indent="0" eaLnBrk="1" hangingPunct="1">
              <a:spcBef>
                <a:spcPct val="0"/>
              </a:spcBef>
              <a:buFont typeface="Arial" pitchFamily="34" charset="0"/>
              <a:buNone/>
              <a:defRPr/>
            </a:pPr>
            <a:endParaRPr lang="en-US" sz="2200" dirty="0">
              <a:ea typeface="ＭＳ Ｐゴシック" charset="0"/>
            </a:endParaRPr>
          </a:p>
          <a:p>
            <a:pPr>
              <a:lnSpc>
                <a:spcPct val="80000"/>
              </a:lnSpc>
              <a:defRPr/>
            </a:pPr>
            <a:r>
              <a:rPr lang="en-US" sz="2400" dirty="0" smtClean="0"/>
              <a:t>Inpatient Pharmacist Roles at UWHC</a:t>
            </a:r>
            <a:endParaRPr lang="en-US" sz="2200" dirty="0" smtClean="0"/>
          </a:p>
          <a:p>
            <a:pPr lvl="1" eaLnBrk="1" hangingPunct="1">
              <a:spcBef>
                <a:spcPct val="0"/>
              </a:spcBef>
              <a:defRPr/>
            </a:pPr>
            <a:r>
              <a:rPr lang="en-US" sz="2200" dirty="0" smtClean="0">
                <a:ea typeface="ＭＳ Ｐゴシック" charset="0"/>
              </a:rPr>
              <a:t>Medication </a:t>
            </a:r>
            <a:r>
              <a:rPr lang="en-US" sz="2200" dirty="0">
                <a:ea typeface="ＭＳ Ｐゴシック" charset="0"/>
              </a:rPr>
              <a:t>admission histories</a:t>
            </a:r>
          </a:p>
          <a:p>
            <a:pPr lvl="1" eaLnBrk="1" hangingPunct="1">
              <a:spcBef>
                <a:spcPct val="0"/>
              </a:spcBef>
              <a:defRPr/>
            </a:pPr>
            <a:r>
              <a:rPr lang="en-US" sz="2200" dirty="0">
                <a:ea typeface="ＭＳ Ｐゴシック" charset="0"/>
              </a:rPr>
              <a:t>Drug therapy management </a:t>
            </a:r>
            <a:endParaRPr lang="en-US" sz="2200" dirty="0" smtClean="0">
              <a:ea typeface="ＭＳ Ｐゴシック" charset="0"/>
            </a:endParaRPr>
          </a:p>
          <a:p>
            <a:pPr lvl="1" eaLnBrk="1" hangingPunct="1">
              <a:spcBef>
                <a:spcPct val="0"/>
              </a:spcBef>
              <a:defRPr/>
            </a:pPr>
            <a:r>
              <a:rPr lang="en-US" sz="2200" dirty="0" smtClean="0">
                <a:ea typeface="ＭＳ Ｐゴシック" charset="0"/>
              </a:rPr>
              <a:t>Medication </a:t>
            </a:r>
            <a:r>
              <a:rPr lang="en-US" sz="2200" dirty="0">
                <a:ea typeface="ＭＳ Ｐゴシック" charset="0"/>
              </a:rPr>
              <a:t>reconciliation through transitions of </a:t>
            </a:r>
            <a:r>
              <a:rPr lang="en-US" sz="2200" dirty="0" smtClean="0">
                <a:ea typeface="ＭＳ Ｐゴシック" charset="0"/>
              </a:rPr>
              <a:t>care</a:t>
            </a:r>
          </a:p>
          <a:p>
            <a:pPr lvl="1" eaLnBrk="1" hangingPunct="1">
              <a:spcBef>
                <a:spcPct val="0"/>
              </a:spcBef>
              <a:defRPr/>
            </a:pPr>
            <a:r>
              <a:rPr lang="en-US" sz="2200" dirty="0" smtClean="0">
                <a:ea typeface="ＭＳ Ｐゴシック" charset="0"/>
              </a:rPr>
              <a:t>Medication discharge teaching</a:t>
            </a:r>
          </a:p>
          <a:p>
            <a:pPr marL="457200" lvl="1" indent="0" eaLnBrk="1" hangingPunct="1">
              <a:spcBef>
                <a:spcPct val="0"/>
              </a:spcBef>
              <a:buFont typeface="Arial" pitchFamily="34" charset="0"/>
              <a:buNone/>
              <a:defRPr/>
            </a:pPr>
            <a:endParaRPr lang="en-US" sz="2200" dirty="0" smtClean="0">
              <a:ea typeface="ＭＳ Ｐゴシック" charset="0"/>
            </a:endParaRPr>
          </a:p>
          <a:p>
            <a:pPr eaLnBrk="1" hangingPunct="1">
              <a:spcBef>
                <a:spcPct val="0"/>
              </a:spcBef>
              <a:defRPr/>
            </a:pPr>
            <a:r>
              <a:rPr lang="en-US" sz="2400" dirty="0" smtClean="0"/>
              <a:t>“Discharge Express” medication </a:t>
            </a:r>
          </a:p>
          <a:p>
            <a:pPr marL="0" indent="0" eaLnBrk="1" hangingPunct="1">
              <a:spcBef>
                <a:spcPct val="0"/>
              </a:spcBef>
              <a:buNone/>
              <a:defRPr/>
            </a:pPr>
            <a:r>
              <a:rPr lang="en-US" sz="2400" dirty="0" smtClean="0"/>
              <a:t>	delivery to patient rooms </a:t>
            </a:r>
            <a:endParaRPr lang="en-US" sz="2400" dirty="0"/>
          </a:p>
        </p:txBody>
      </p:sp>
      <p:sp>
        <p:nvSpPr>
          <p:cNvPr id="6147" name="Title 2"/>
          <p:cNvSpPr>
            <a:spLocks noGrp="1"/>
          </p:cNvSpPr>
          <p:nvPr>
            <p:ph type="title"/>
          </p:nvPr>
        </p:nvSpPr>
        <p:spPr>
          <a:xfrm>
            <a:off x="0" y="0"/>
            <a:ext cx="9144000" cy="1325563"/>
          </a:xfrm>
        </p:spPr>
        <p:txBody>
          <a:bodyPr/>
          <a:lstStyle/>
          <a:p>
            <a:pPr eaLnBrk="1" hangingPunct="1">
              <a:defRPr/>
            </a:pPr>
            <a:r>
              <a:rPr lang="en-US" sz="3000" dirty="0" smtClean="0"/>
              <a:t>Organization</a:t>
            </a:r>
            <a:r>
              <a:rPr lang="en-US" sz="5500" dirty="0" smtClean="0">
                <a:latin typeface="+mn-lt"/>
                <a:ea typeface="ＭＳ Ｐゴシック" charset="-128"/>
                <a:cs typeface="Helvetica Neue" charset="0"/>
              </a:rPr>
              <a:t> </a:t>
            </a:r>
            <a:r>
              <a:rPr lang="en-US" sz="3000" dirty="0"/>
              <a:t>Background</a:t>
            </a:r>
          </a:p>
        </p:txBody>
      </p:sp>
      <p:sp>
        <p:nvSpPr>
          <p:cNvPr id="18436" name="AutoShape 2" descr="https://webmail.uwhealth.org/owa/attachment.ashx?id=RgAAAAC83Pz%2fayWaSbk%2ffGD5Yp9iBwDJcjl67ypsRZH4DpPT8TKRAAACSr8iAABPcD%2fGrfQFRZG%2fWUdz%2bVEZAAAAAsPKAAAJ&amp;attcnt=1&amp;attid0=BAAAAAAA"/>
          <p:cNvSpPr>
            <a:spLocks noChangeAspect="1" noChangeArrowheads="1"/>
          </p:cNvSpPr>
          <p:nvPr/>
        </p:nvSpPr>
        <p:spPr bwMode="auto">
          <a:xfrm>
            <a:off x="63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Helvetica Neue Light" charset="0"/>
                <a:ea typeface="ＭＳ Ｐゴシック" pitchFamily="34" charset="-128"/>
                <a:cs typeface="Helvetica Neue Light" charset="0"/>
              </a:defRPr>
            </a:lvl1pPr>
            <a:lvl2pPr marL="742950" indent="-285750" eaLnBrk="0" hangingPunct="0">
              <a:spcBef>
                <a:spcPct val="20000"/>
              </a:spcBef>
              <a:buFont typeface="Arial" pitchFamily="34" charset="0"/>
              <a:buChar char="–"/>
              <a:defRPr sz="2800">
                <a:solidFill>
                  <a:schemeClr val="tx1"/>
                </a:solidFill>
                <a:latin typeface="Helvetica Neue Light" charset="0"/>
                <a:ea typeface="ＭＳ Ｐゴシック" pitchFamily="34" charset="-128"/>
                <a:cs typeface="Helvetica Neue Light" charset="0"/>
              </a:defRPr>
            </a:lvl2pPr>
            <a:lvl3pPr marL="1143000" indent="-228600" eaLnBrk="0" hangingPunct="0">
              <a:spcBef>
                <a:spcPct val="20000"/>
              </a:spcBef>
              <a:buFont typeface="Arial" pitchFamily="34" charset="0"/>
              <a:buChar char="•"/>
              <a:defRPr sz="2400">
                <a:solidFill>
                  <a:schemeClr val="tx1"/>
                </a:solidFill>
                <a:latin typeface="Helvetica Neue Light" charset="0"/>
                <a:ea typeface="ＭＳ Ｐゴシック" pitchFamily="34" charset="-128"/>
                <a:cs typeface="Helvetica Neue Light" charset="0"/>
              </a:defRPr>
            </a:lvl3pPr>
            <a:lvl4pPr marL="1600200" indent="-228600" eaLnBrk="0" hangingPunct="0">
              <a:spcBef>
                <a:spcPct val="20000"/>
              </a:spcBef>
              <a:buFont typeface="Arial" pitchFamily="34" charset="0"/>
              <a:buChar char="–"/>
              <a:defRPr sz="2000">
                <a:solidFill>
                  <a:schemeClr val="tx1"/>
                </a:solidFill>
                <a:latin typeface="Helvetica Neue Light" charset="0"/>
                <a:ea typeface="ＭＳ Ｐゴシック" pitchFamily="34" charset="-128"/>
                <a:cs typeface="Helvetica Neue Light" charset="0"/>
              </a:defRPr>
            </a:lvl4pPr>
            <a:lvl5pPr marL="2057400" indent="-228600" eaLnBrk="0" hangingPunct="0">
              <a:spcBef>
                <a:spcPct val="20000"/>
              </a:spcBef>
              <a:buFont typeface="Arial" pitchFamily="34" charset="0"/>
              <a:buChar char="»"/>
              <a:defRPr sz="2000">
                <a:solidFill>
                  <a:schemeClr val="tx1"/>
                </a:solidFill>
                <a:latin typeface="Helvetica Neue Light" charset="0"/>
                <a:ea typeface="ＭＳ Ｐゴシック" pitchFamily="34" charset="-128"/>
                <a:cs typeface="Helvetica Neue Light"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Neue Light" charset="0"/>
                <a:ea typeface="ＭＳ Ｐゴシック" pitchFamily="34" charset="-128"/>
                <a:cs typeface="Helvetica Neue Light"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Neue Light" charset="0"/>
                <a:ea typeface="ＭＳ Ｐゴシック" pitchFamily="34" charset="-128"/>
                <a:cs typeface="Helvetica Neue Light"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Neue Light" charset="0"/>
                <a:ea typeface="ＭＳ Ｐゴシック" pitchFamily="34" charset="-128"/>
                <a:cs typeface="Helvetica Neue Light"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Neue Light" charset="0"/>
                <a:ea typeface="ＭＳ Ｐゴシック" pitchFamily="34" charset="-128"/>
                <a:cs typeface="Helvetica Neue Light" charset="0"/>
              </a:defRPr>
            </a:lvl9pPr>
          </a:lstStyle>
          <a:p>
            <a:pPr eaLnBrk="1" hangingPunct="1">
              <a:spcBef>
                <a:spcPct val="0"/>
              </a:spcBef>
              <a:buFontTx/>
              <a:buNone/>
            </a:pPr>
            <a:endParaRPr lang="en-US" altLang="en-US" sz="1800">
              <a:latin typeface="Arial" pitchFamily="34" charset="0"/>
            </a:endParaRPr>
          </a:p>
        </p:txBody>
      </p:sp>
      <p:pic>
        <p:nvPicPr>
          <p:cNvPr id="18437" name="Picture 5" descr="UWHC Pic.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22875" y="4219575"/>
            <a:ext cx="3773488"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z="3000" smtClean="0">
                <a:latin typeface="Helvetica Neue" charset="0"/>
                <a:ea typeface="ＭＳ Ｐゴシック" pitchFamily="34" charset="-128"/>
                <a:cs typeface="Helvetica Neue" charset="0"/>
              </a:rPr>
              <a:t>Project Impetus</a:t>
            </a:r>
          </a:p>
        </p:txBody>
      </p:sp>
      <p:sp>
        <p:nvSpPr>
          <p:cNvPr id="15363" name="Rectangle 3"/>
          <p:cNvSpPr>
            <a:spLocks noGrp="1" noChangeArrowheads="1"/>
          </p:cNvSpPr>
          <p:nvPr>
            <p:ph type="body" idx="1"/>
          </p:nvPr>
        </p:nvSpPr>
        <p:spPr/>
        <p:txBody>
          <a:bodyPr/>
          <a:lstStyle/>
          <a:p>
            <a:pPr>
              <a:lnSpc>
                <a:spcPct val="80000"/>
              </a:lnSpc>
              <a:defRPr/>
            </a:pPr>
            <a:r>
              <a:rPr lang="en-US" altLang="en-US" sz="2400" dirty="0" smtClean="0"/>
              <a:t>Enhancing transitions in care became a focus for UW Health in 2012</a:t>
            </a:r>
          </a:p>
          <a:p>
            <a:pPr>
              <a:lnSpc>
                <a:spcPct val="80000"/>
              </a:lnSpc>
              <a:defRPr/>
            </a:pPr>
            <a:endParaRPr lang="en-US" altLang="en-US" sz="2000" dirty="0" smtClean="0"/>
          </a:p>
          <a:p>
            <a:pPr>
              <a:lnSpc>
                <a:spcPct val="80000"/>
              </a:lnSpc>
              <a:defRPr/>
            </a:pPr>
            <a:r>
              <a:rPr lang="en-US" altLang="en-US" sz="2400" dirty="0" smtClean="0"/>
              <a:t>UW Health Transitions of Care Team identified teach-back and plain language as a key strategy to reduce readmissions</a:t>
            </a:r>
          </a:p>
          <a:p>
            <a:pPr>
              <a:lnSpc>
                <a:spcPct val="80000"/>
              </a:lnSpc>
              <a:defRPr/>
            </a:pPr>
            <a:endParaRPr lang="en-US" altLang="en-US" sz="2000" dirty="0" smtClean="0"/>
          </a:p>
          <a:p>
            <a:pPr>
              <a:lnSpc>
                <a:spcPct val="80000"/>
              </a:lnSpc>
              <a:defRPr/>
            </a:pPr>
            <a:r>
              <a:rPr lang="en-US" altLang="en-US" sz="2400" dirty="0" smtClean="0"/>
              <a:t>Based on Project RED and Ask Me 3: </a:t>
            </a:r>
          </a:p>
          <a:p>
            <a:pPr lvl="1">
              <a:lnSpc>
                <a:spcPct val="80000"/>
              </a:lnSpc>
              <a:defRPr/>
            </a:pPr>
            <a:r>
              <a:rPr lang="en-US" altLang="en-US" sz="2000" dirty="0" smtClean="0"/>
              <a:t>12 components including patient centered </a:t>
            </a:r>
          </a:p>
          <a:p>
            <a:pPr marL="457200" lvl="1" indent="0">
              <a:lnSpc>
                <a:spcPct val="80000"/>
              </a:lnSpc>
              <a:buFont typeface="Arial" pitchFamily="34" charset="0"/>
              <a:buNone/>
              <a:defRPr/>
            </a:pPr>
            <a:r>
              <a:rPr lang="en-US" altLang="en-US" sz="2000" dirty="0" smtClean="0"/>
              <a:t>teaching and assessing the patient’s </a:t>
            </a:r>
          </a:p>
          <a:p>
            <a:pPr marL="457200" lvl="1" indent="0">
              <a:lnSpc>
                <a:spcPct val="80000"/>
              </a:lnSpc>
              <a:buFont typeface="Arial" pitchFamily="34" charset="0"/>
              <a:buNone/>
              <a:defRPr/>
            </a:pPr>
            <a:r>
              <a:rPr lang="en-US" altLang="en-US" sz="2000" dirty="0" smtClean="0"/>
              <a:t>understanding of the discharge plan</a:t>
            </a:r>
          </a:p>
          <a:p>
            <a:pPr lvl="1">
              <a:lnSpc>
                <a:spcPct val="80000"/>
              </a:lnSpc>
              <a:defRPr/>
            </a:pPr>
            <a:r>
              <a:rPr lang="en-US" altLang="en-US" sz="2000" dirty="0" smtClean="0"/>
              <a:t>“Plain-Language” and “Teach Back Method”</a:t>
            </a:r>
          </a:p>
          <a:p>
            <a:pPr marL="457200" lvl="1" indent="0">
              <a:lnSpc>
                <a:spcPct val="80000"/>
              </a:lnSpc>
              <a:buFont typeface="Arial" pitchFamily="34" charset="0"/>
              <a:buNone/>
              <a:defRPr/>
            </a:pPr>
            <a:endParaRPr lang="en-US" altLang="en-US" sz="2000" dirty="0"/>
          </a:p>
        </p:txBody>
      </p:sp>
      <p:pic>
        <p:nvPicPr>
          <p:cNvPr id="1946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6675" y="3200400"/>
            <a:ext cx="2727325" cy="355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61" name="TextBox 1"/>
          <p:cNvSpPr txBox="1">
            <a:spLocks noChangeArrowheads="1"/>
          </p:cNvSpPr>
          <p:nvPr/>
        </p:nvSpPr>
        <p:spPr bwMode="auto">
          <a:xfrm>
            <a:off x="87313" y="6326188"/>
            <a:ext cx="75453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Helvetica Neue Light" charset="0"/>
                <a:ea typeface="ＭＳ Ｐゴシック" pitchFamily="34" charset="-128"/>
                <a:cs typeface="Helvetica Neue Light" charset="0"/>
              </a:defRPr>
            </a:lvl1pPr>
            <a:lvl2pPr marL="742950" indent="-285750" eaLnBrk="0" hangingPunct="0">
              <a:spcBef>
                <a:spcPct val="20000"/>
              </a:spcBef>
              <a:buFont typeface="Arial" pitchFamily="34" charset="0"/>
              <a:buChar char="–"/>
              <a:defRPr sz="2800">
                <a:solidFill>
                  <a:schemeClr val="tx1"/>
                </a:solidFill>
                <a:latin typeface="Helvetica Neue Light" charset="0"/>
                <a:ea typeface="ＭＳ Ｐゴシック" pitchFamily="34" charset="-128"/>
                <a:cs typeface="Helvetica Neue Light" charset="0"/>
              </a:defRPr>
            </a:lvl2pPr>
            <a:lvl3pPr marL="1143000" indent="-228600" eaLnBrk="0" hangingPunct="0">
              <a:spcBef>
                <a:spcPct val="20000"/>
              </a:spcBef>
              <a:buFont typeface="Arial" pitchFamily="34" charset="0"/>
              <a:buChar char="•"/>
              <a:defRPr sz="2400">
                <a:solidFill>
                  <a:schemeClr val="tx1"/>
                </a:solidFill>
                <a:latin typeface="Helvetica Neue Light" charset="0"/>
                <a:ea typeface="ＭＳ Ｐゴシック" pitchFamily="34" charset="-128"/>
                <a:cs typeface="Helvetica Neue Light" charset="0"/>
              </a:defRPr>
            </a:lvl3pPr>
            <a:lvl4pPr marL="1600200" indent="-228600" eaLnBrk="0" hangingPunct="0">
              <a:spcBef>
                <a:spcPct val="20000"/>
              </a:spcBef>
              <a:buFont typeface="Arial" pitchFamily="34" charset="0"/>
              <a:buChar char="–"/>
              <a:defRPr sz="2000">
                <a:solidFill>
                  <a:schemeClr val="tx1"/>
                </a:solidFill>
                <a:latin typeface="Helvetica Neue Light" charset="0"/>
                <a:ea typeface="ＭＳ Ｐゴシック" pitchFamily="34" charset="-128"/>
                <a:cs typeface="Helvetica Neue Light" charset="0"/>
              </a:defRPr>
            </a:lvl4pPr>
            <a:lvl5pPr marL="2057400" indent="-228600" eaLnBrk="0" hangingPunct="0">
              <a:spcBef>
                <a:spcPct val="20000"/>
              </a:spcBef>
              <a:buFont typeface="Arial" pitchFamily="34" charset="0"/>
              <a:buChar char="»"/>
              <a:defRPr sz="2000">
                <a:solidFill>
                  <a:schemeClr val="tx1"/>
                </a:solidFill>
                <a:latin typeface="Helvetica Neue Light" charset="0"/>
                <a:ea typeface="ＭＳ Ｐゴシック" pitchFamily="34" charset="-128"/>
                <a:cs typeface="Helvetica Neue Light"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Neue Light" charset="0"/>
                <a:ea typeface="ＭＳ Ｐゴシック" pitchFamily="34" charset="-128"/>
                <a:cs typeface="Helvetica Neue Light"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Neue Light" charset="0"/>
                <a:ea typeface="ＭＳ Ｐゴシック" pitchFamily="34" charset="-128"/>
                <a:cs typeface="Helvetica Neue Light"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Neue Light" charset="0"/>
                <a:ea typeface="ＭＳ Ｐゴシック" pitchFamily="34" charset="-128"/>
                <a:cs typeface="Helvetica Neue Light"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Neue Light" charset="0"/>
                <a:ea typeface="ＭＳ Ｐゴシック" pitchFamily="34" charset="-128"/>
                <a:cs typeface="Helvetica Neue Light" charset="0"/>
              </a:defRPr>
            </a:lvl9pPr>
          </a:lstStyle>
          <a:p>
            <a:pPr eaLnBrk="1" hangingPunct="1">
              <a:spcBef>
                <a:spcPct val="0"/>
              </a:spcBef>
              <a:buFontTx/>
              <a:buNone/>
            </a:pPr>
            <a:r>
              <a:rPr lang="en-US" altLang="en-US" sz="1200">
                <a:latin typeface="Arial" pitchFamily="34" charset="0"/>
              </a:rPr>
              <a:t>http://www.ahrq.gov/professionals/systems/hospital/red/index.html</a:t>
            </a:r>
          </a:p>
          <a:p>
            <a:pPr eaLnBrk="1" hangingPunct="1">
              <a:spcBef>
                <a:spcPct val="0"/>
              </a:spcBef>
              <a:buFontTx/>
              <a:buNone/>
            </a:pPr>
            <a:r>
              <a:rPr lang="en-US" altLang="en-US" sz="1200">
                <a:latin typeface="Arial" pitchFamily="34" charset="0"/>
              </a:rPr>
              <a:t>http://www.npsf.org/for-healthcare-professionals/programs/ask-me-3/ask-me-3-resources/</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z="3000" dirty="0" smtClean="0">
                <a:latin typeface="Helvetica Neue" charset="0"/>
                <a:ea typeface="ＭＳ Ｐゴシック" pitchFamily="34" charset="-128"/>
                <a:cs typeface="Helvetica Neue" charset="0"/>
              </a:rPr>
              <a:t>Project Partnership</a:t>
            </a:r>
          </a:p>
        </p:txBody>
      </p:sp>
      <p:graphicFrame>
        <p:nvGraphicFramePr>
          <p:cNvPr id="2" name="Diagram 1"/>
          <p:cNvGraphicFramePr/>
          <p:nvPr>
            <p:extLst>
              <p:ext uri="{D42A27DB-BD31-4B8C-83A1-F6EECF244321}">
                <p14:modId xmlns:p14="http://schemas.microsoft.com/office/powerpoint/2010/main" val="993585604"/>
              </p:ext>
            </p:extLst>
          </p:nvPr>
        </p:nvGraphicFramePr>
        <p:xfrm>
          <a:off x="966354" y="1392958"/>
          <a:ext cx="7128164" cy="50869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z="3000" dirty="0" smtClean="0">
                <a:latin typeface="Helvetica Neue" charset="0"/>
                <a:ea typeface="ＭＳ Ｐゴシック" pitchFamily="34" charset="-128"/>
                <a:cs typeface="Helvetica Neue" charset="0"/>
              </a:rPr>
              <a:t>Purpose</a:t>
            </a:r>
          </a:p>
        </p:txBody>
      </p:sp>
      <p:sp>
        <p:nvSpPr>
          <p:cNvPr id="3" name="Content Placeholder 2"/>
          <p:cNvSpPr>
            <a:spLocks noGrp="1"/>
          </p:cNvSpPr>
          <p:nvPr>
            <p:ph idx="1"/>
          </p:nvPr>
        </p:nvSpPr>
        <p:spPr/>
        <p:txBody>
          <a:bodyPr/>
          <a:lstStyle/>
          <a:p>
            <a:r>
              <a:rPr lang="en-US" altLang="en-US" dirty="0">
                <a:latin typeface="Helvetica Neue Light" charset="0"/>
                <a:ea typeface="ＭＳ Ｐゴシック" pitchFamily="34" charset="-128"/>
                <a:cs typeface="Helvetica Neue Light" charset="0"/>
              </a:rPr>
              <a:t>To evaluate whether active learning-based training in teach-back and plain language (TBPL) techniques can lead to observable changes to patient-centered practices in pharmacist-patient </a:t>
            </a:r>
            <a:r>
              <a:rPr lang="en-US" altLang="en-US" dirty="0" smtClean="0">
                <a:latin typeface="Helvetica Neue Light" charset="0"/>
                <a:ea typeface="ＭＳ Ｐゴシック" pitchFamily="34" charset="-128"/>
                <a:cs typeface="Helvetica Neue Light" charset="0"/>
              </a:rPr>
              <a:t>education</a:t>
            </a:r>
            <a:endParaRPr lang="en-US" dirty="0"/>
          </a:p>
        </p:txBody>
      </p:sp>
    </p:spTree>
    <p:custDataLst>
      <p:tags r:id="rId1"/>
    </p:custDataLst>
    <p:extLst>
      <p:ext uri="{BB962C8B-B14F-4D97-AF65-F5344CB8AC3E}">
        <p14:creationId xmlns:p14="http://schemas.microsoft.com/office/powerpoint/2010/main" val="2304916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z="3000" dirty="0" smtClean="0">
                <a:latin typeface="Helvetica Neue" charset="0"/>
                <a:ea typeface="ＭＳ Ｐゴシック" pitchFamily="34" charset="-128"/>
                <a:cs typeface="Helvetica Neue" charset="0"/>
              </a:rPr>
              <a:t>Methods: Population</a:t>
            </a:r>
          </a:p>
        </p:txBody>
      </p:sp>
      <p:sp>
        <p:nvSpPr>
          <p:cNvPr id="22531" name="Rectangle 3"/>
          <p:cNvSpPr>
            <a:spLocks noGrp="1" noChangeArrowheads="1"/>
          </p:cNvSpPr>
          <p:nvPr>
            <p:ph type="body" idx="1"/>
          </p:nvPr>
        </p:nvSpPr>
        <p:spPr>
          <a:xfrm>
            <a:off x="457200" y="1325563"/>
            <a:ext cx="8229600" cy="4525962"/>
          </a:xfrm>
        </p:spPr>
        <p:txBody>
          <a:bodyPr/>
          <a:lstStyle/>
          <a:p>
            <a:r>
              <a:rPr lang="en-US" altLang="en-US" sz="2400" dirty="0" smtClean="0">
                <a:latin typeface="Helvetica Neue Light" charset="0"/>
                <a:ea typeface="ＭＳ Ｐゴシック" pitchFamily="34" charset="-128"/>
                <a:cs typeface="Helvetica Neue Light" charset="0"/>
              </a:rPr>
              <a:t>Adult patients (&gt;18 yo) with two or more new medications being seen at UWHC were included in the study (inpatient and ambulatory)</a:t>
            </a:r>
          </a:p>
          <a:p>
            <a:r>
              <a:rPr lang="en-US" altLang="en-US" sz="2400" dirty="0" smtClean="0">
                <a:latin typeface="Helvetica Neue Light" charset="0"/>
                <a:ea typeface="ＭＳ Ｐゴシック" pitchFamily="34" charset="-128"/>
                <a:cs typeface="Helvetica Neue Light" charset="0"/>
              </a:rPr>
              <a:t>IRB exemption was obtained</a:t>
            </a:r>
            <a:endParaRPr lang="en-US" altLang="en-US" sz="2000" dirty="0" smtClean="0">
              <a:latin typeface="Helvetica Neue Light" charset="0"/>
              <a:ea typeface="ＭＳ Ｐゴシック" pitchFamily="34" charset="-128"/>
              <a:cs typeface="Helvetica Neue Light" charset="0"/>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idx="4294967295"/>
          </p:nvPr>
        </p:nvSpPr>
        <p:spPr/>
        <p:txBody>
          <a:bodyPr/>
          <a:lstStyle/>
          <a:p>
            <a:pPr eaLnBrk="1" hangingPunct="1"/>
            <a:r>
              <a:rPr lang="en-US" altLang="en-US" sz="3000" smtClean="0">
                <a:latin typeface="Helvetica Neue" charset="0"/>
                <a:ea typeface="ＭＳ Ｐゴシック" pitchFamily="34" charset="-128"/>
                <a:cs typeface="Helvetica Neue" charset="0"/>
              </a:rPr>
              <a:t>Methods</a:t>
            </a:r>
          </a:p>
        </p:txBody>
      </p:sp>
      <p:graphicFrame>
        <p:nvGraphicFramePr>
          <p:cNvPr id="4" name="Diagram 3"/>
          <p:cNvGraphicFramePr/>
          <p:nvPr>
            <p:extLst>
              <p:ext uri="{D42A27DB-BD31-4B8C-83A1-F6EECF244321}">
                <p14:modId xmlns:p14="http://schemas.microsoft.com/office/powerpoint/2010/main" val="3465301032"/>
              </p:ext>
            </p:extLst>
          </p:nvPr>
        </p:nvGraphicFramePr>
        <p:xfrm>
          <a:off x="487389" y="1782713"/>
          <a:ext cx="8345103" cy="4445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089073" y="3683718"/>
            <a:ext cx="1974273"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defRPr/>
            </a:pPr>
            <a:r>
              <a:rPr lang="en-US" b="1" dirty="0" smtClean="0">
                <a:solidFill>
                  <a:srgbClr val="002060"/>
                </a:solidFill>
                <a:latin typeface="Helvetica Neue Light" charset="0"/>
                <a:ea typeface="ＭＳ Ｐゴシック" charset="-128"/>
              </a:rPr>
              <a:t>8/14: Workshop</a:t>
            </a:r>
            <a:endParaRPr lang="en-US" b="1" dirty="0">
              <a:solidFill>
                <a:srgbClr val="002060"/>
              </a:solidFill>
              <a:latin typeface="Helvetica Neue Light" charset="0"/>
              <a:ea typeface="ＭＳ Ｐゴシック" charset="-128"/>
            </a:endParaRPr>
          </a:p>
          <a:p>
            <a:pPr>
              <a:defRPr/>
            </a:pPr>
            <a:r>
              <a:rPr lang="en-US" b="1" dirty="0" smtClean="0">
                <a:solidFill>
                  <a:srgbClr val="002060"/>
                </a:solidFill>
                <a:latin typeface="Helvetica Neue Light" charset="0"/>
                <a:ea typeface="ＭＳ Ｐゴシック" charset="-128"/>
              </a:rPr>
              <a:t>9/20: Webinar</a:t>
            </a:r>
            <a:endParaRPr lang="en-US" b="1" dirty="0">
              <a:solidFill>
                <a:srgbClr val="002060"/>
              </a:solidFill>
              <a:latin typeface="Helvetica Neue Light" charset="0"/>
              <a:ea typeface="ＭＳ Ｐゴシック" charset="-128"/>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Placeholder 2"/>
          <p:cNvSpPr>
            <a:spLocks noGrp="1"/>
          </p:cNvSpPr>
          <p:nvPr>
            <p:ph type="body" idx="4294967295"/>
          </p:nvPr>
        </p:nvSpPr>
        <p:spPr>
          <a:xfrm>
            <a:off x="722313" y="1252538"/>
            <a:ext cx="7772400" cy="1500187"/>
          </a:xfrm>
        </p:spPr>
        <p:txBody>
          <a:bodyPr anchor="b"/>
          <a:lstStyle/>
          <a:p>
            <a:pPr marL="0" indent="0" algn="ctr">
              <a:buFontTx/>
              <a:buNone/>
            </a:pPr>
            <a:r>
              <a:rPr lang="en-US" altLang="en-US" sz="2800" smtClean="0">
                <a:latin typeface="Helvetica Neue Light" charset="0"/>
                <a:ea typeface="ＭＳ Ｐゴシック" pitchFamily="34" charset="-128"/>
                <a:cs typeface="Helvetica Neue Light" charset="0"/>
              </a:rPr>
              <a:t>Dave Hager and Kate Hartkopf have no relevant financial disclosures to report</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z="3000" smtClean="0">
                <a:latin typeface="Helvetica Neue" charset="0"/>
                <a:ea typeface="ＭＳ Ｐゴシック" pitchFamily="34" charset="-128"/>
                <a:cs typeface="Helvetica Neue" charset="0"/>
              </a:rPr>
              <a:t>Methods: Communication Assessment</a:t>
            </a:r>
          </a:p>
        </p:txBody>
      </p:sp>
      <p:sp>
        <p:nvSpPr>
          <p:cNvPr id="22531" name="Rectangle 3"/>
          <p:cNvSpPr>
            <a:spLocks noGrp="1" noChangeArrowheads="1"/>
          </p:cNvSpPr>
          <p:nvPr>
            <p:ph type="body" idx="1"/>
          </p:nvPr>
        </p:nvSpPr>
        <p:spPr>
          <a:xfrm>
            <a:off x="457200" y="1325563"/>
            <a:ext cx="8229600" cy="4525962"/>
          </a:xfrm>
        </p:spPr>
        <p:txBody>
          <a:bodyPr/>
          <a:lstStyle/>
          <a:p>
            <a:r>
              <a:rPr lang="en-US" altLang="en-US" sz="2400" dirty="0" smtClean="0">
                <a:latin typeface="Helvetica Neue Light" charset="0"/>
                <a:ea typeface="ＭＳ Ｐゴシック" pitchFamily="34" charset="-128"/>
                <a:cs typeface="Helvetica Neue Light" charset="0"/>
              </a:rPr>
              <a:t>100 patient surveys pre- and post- implementation</a:t>
            </a:r>
            <a:endParaRPr lang="en-US" altLang="en-US" sz="2000" dirty="0" smtClean="0">
              <a:latin typeface="Helvetica Neue Light" charset="0"/>
              <a:ea typeface="ＭＳ Ｐゴシック" pitchFamily="34" charset="-128"/>
              <a:cs typeface="Helvetica Neue Light" charset="0"/>
            </a:endParaRPr>
          </a:p>
        </p:txBody>
      </p:sp>
      <p:pic>
        <p:nvPicPr>
          <p:cNvPr id="2253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0431" y="1810936"/>
            <a:ext cx="6675148" cy="46693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2533" name="TextBox 4"/>
          <p:cNvSpPr txBox="1">
            <a:spLocks noChangeArrowheads="1"/>
          </p:cNvSpPr>
          <p:nvPr/>
        </p:nvSpPr>
        <p:spPr bwMode="auto">
          <a:xfrm>
            <a:off x="6197167" y="6553049"/>
            <a:ext cx="75453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Helvetica Neue Light" charset="0"/>
                <a:ea typeface="ＭＳ Ｐゴシック" pitchFamily="34" charset="-128"/>
                <a:cs typeface="Helvetica Neue Light" charset="0"/>
              </a:defRPr>
            </a:lvl1pPr>
            <a:lvl2pPr marL="742950" indent="-285750" eaLnBrk="0" hangingPunct="0">
              <a:spcBef>
                <a:spcPct val="20000"/>
              </a:spcBef>
              <a:buFont typeface="Arial" pitchFamily="34" charset="0"/>
              <a:buChar char="–"/>
              <a:defRPr sz="2800">
                <a:solidFill>
                  <a:schemeClr val="tx1"/>
                </a:solidFill>
                <a:latin typeface="Helvetica Neue Light" charset="0"/>
                <a:ea typeface="ＭＳ Ｐゴシック" pitchFamily="34" charset="-128"/>
                <a:cs typeface="Helvetica Neue Light" charset="0"/>
              </a:defRPr>
            </a:lvl2pPr>
            <a:lvl3pPr marL="1143000" indent="-228600" eaLnBrk="0" hangingPunct="0">
              <a:spcBef>
                <a:spcPct val="20000"/>
              </a:spcBef>
              <a:buFont typeface="Arial" pitchFamily="34" charset="0"/>
              <a:buChar char="•"/>
              <a:defRPr sz="2400">
                <a:solidFill>
                  <a:schemeClr val="tx1"/>
                </a:solidFill>
                <a:latin typeface="Helvetica Neue Light" charset="0"/>
                <a:ea typeface="ＭＳ Ｐゴシック" pitchFamily="34" charset="-128"/>
                <a:cs typeface="Helvetica Neue Light" charset="0"/>
              </a:defRPr>
            </a:lvl3pPr>
            <a:lvl4pPr marL="1600200" indent="-228600" eaLnBrk="0" hangingPunct="0">
              <a:spcBef>
                <a:spcPct val="20000"/>
              </a:spcBef>
              <a:buFont typeface="Arial" pitchFamily="34" charset="0"/>
              <a:buChar char="–"/>
              <a:defRPr sz="2000">
                <a:solidFill>
                  <a:schemeClr val="tx1"/>
                </a:solidFill>
                <a:latin typeface="Helvetica Neue Light" charset="0"/>
                <a:ea typeface="ＭＳ Ｐゴシック" pitchFamily="34" charset="-128"/>
                <a:cs typeface="Helvetica Neue Light" charset="0"/>
              </a:defRPr>
            </a:lvl4pPr>
            <a:lvl5pPr marL="2057400" indent="-228600" eaLnBrk="0" hangingPunct="0">
              <a:spcBef>
                <a:spcPct val="20000"/>
              </a:spcBef>
              <a:buFont typeface="Arial" pitchFamily="34" charset="0"/>
              <a:buChar char="»"/>
              <a:defRPr sz="2000">
                <a:solidFill>
                  <a:schemeClr val="tx1"/>
                </a:solidFill>
                <a:latin typeface="Helvetica Neue Light" charset="0"/>
                <a:ea typeface="ＭＳ Ｐゴシック" pitchFamily="34" charset="-128"/>
                <a:cs typeface="Helvetica Neue Light"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Neue Light" charset="0"/>
                <a:ea typeface="ＭＳ Ｐゴシック" pitchFamily="34" charset="-128"/>
                <a:cs typeface="Helvetica Neue Light"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Neue Light" charset="0"/>
                <a:ea typeface="ＭＳ Ｐゴシック" pitchFamily="34" charset="-128"/>
                <a:cs typeface="Helvetica Neue Light"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Neue Light" charset="0"/>
                <a:ea typeface="ＭＳ Ｐゴシック" pitchFamily="34" charset="-128"/>
                <a:cs typeface="Helvetica Neue Light"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Neue Light" charset="0"/>
                <a:ea typeface="ＭＳ Ｐゴシック" pitchFamily="34" charset="-128"/>
                <a:cs typeface="Helvetica Neue Light" charset="0"/>
              </a:defRPr>
            </a:lvl9pPr>
          </a:lstStyle>
          <a:p>
            <a:pPr eaLnBrk="1" hangingPunct="1">
              <a:spcBef>
                <a:spcPct val="0"/>
              </a:spcBef>
              <a:buFontTx/>
              <a:buNone/>
            </a:pPr>
            <a:r>
              <a:rPr lang="en-US" altLang="en-US" sz="1200" dirty="0" err="1">
                <a:latin typeface="Arial" pitchFamily="34" charset="0"/>
              </a:rPr>
              <a:t>Makoul</a:t>
            </a:r>
            <a:r>
              <a:rPr lang="en-US" altLang="en-US" sz="1200" dirty="0">
                <a:latin typeface="Arial" pitchFamily="34" charset="0"/>
              </a:rPr>
              <a:t> G et al</a:t>
            </a:r>
            <a:r>
              <a:rPr lang="en-US" altLang="en-US" sz="1200" dirty="0" smtClean="0">
                <a:latin typeface="Arial" pitchFamily="34" charset="0"/>
              </a:rPr>
              <a:t>. </a:t>
            </a:r>
            <a:r>
              <a:rPr lang="en-US" sz="1200" i="1" dirty="0"/>
              <a:t>Patient </a:t>
            </a:r>
            <a:r>
              <a:rPr lang="en-US" sz="1200" i="1" dirty="0" err="1"/>
              <a:t>Educ</a:t>
            </a:r>
            <a:r>
              <a:rPr lang="en-US" sz="1200" i="1" dirty="0"/>
              <a:t> </a:t>
            </a:r>
            <a:r>
              <a:rPr lang="en-US" sz="1200" i="1" dirty="0" err="1"/>
              <a:t>Couns</a:t>
            </a:r>
            <a:r>
              <a:rPr lang="en-US" sz="1200" dirty="0"/>
              <a:t>. 2007</a:t>
            </a:r>
            <a:endParaRPr lang="en-US" altLang="en-US" sz="1200" dirty="0">
              <a:latin typeface="Arial" pitchFamily="34" charset="0"/>
            </a:endParaRPr>
          </a:p>
        </p:txBody>
      </p:sp>
    </p:spTree>
    <p:custDataLst>
      <p:tags r:id="rId1"/>
    </p:custDataLst>
    <p:extLst>
      <p:ext uri="{BB962C8B-B14F-4D97-AF65-F5344CB8AC3E}">
        <p14:creationId xmlns:p14="http://schemas.microsoft.com/office/powerpoint/2010/main" val="651956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sz="3000" smtClean="0">
                <a:latin typeface="Helvetica Neue" charset="0"/>
                <a:ea typeface="ＭＳ Ｐゴシック" pitchFamily="34" charset="-128"/>
                <a:cs typeface="Helvetica Neue" charset="0"/>
              </a:rPr>
              <a:t>Methods: Training</a:t>
            </a:r>
          </a:p>
        </p:txBody>
      </p:sp>
      <p:sp>
        <p:nvSpPr>
          <p:cNvPr id="25603" name="Rectangle 3"/>
          <p:cNvSpPr>
            <a:spLocks noGrp="1" noChangeArrowheads="1"/>
          </p:cNvSpPr>
          <p:nvPr>
            <p:ph type="body" idx="1"/>
          </p:nvPr>
        </p:nvSpPr>
        <p:spPr/>
        <p:txBody>
          <a:bodyPr/>
          <a:lstStyle/>
          <a:p>
            <a:r>
              <a:rPr lang="en-US" altLang="en-US" sz="2400" dirty="0" smtClean="0">
                <a:latin typeface="Helvetica Neue Light" charset="0"/>
                <a:ea typeface="ＭＳ Ｐゴシック" pitchFamily="34" charset="-128"/>
                <a:cs typeface="Helvetica Neue Light" charset="0"/>
              </a:rPr>
              <a:t>Institution provided Computer Based Training was required for all pharmacists</a:t>
            </a:r>
          </a:p>
          <a:p>
            <a:pPr lvl="1"/>
            <a:r>
              <a:rPr lang="en-US" altLang="en-US" sz="2000" dirty="0" smtClean="0">
                <a:latin typeface="Helvetica Neue Light" charset="0"/>
                <a:ea typeface="ＭＳ Ｐゴシック" pitchFamily="34" charset="-128"/>
                <a:cs typeface="Helvetica Neue Light" charset="0"/>
              </a:rPr>
              <a:t>Basic information about health literacy, universal communication strategy, plain language and teach-back method</a:t>
            </a:r>
          </a:p>
          <a:p>
            <a:r>
              <a:rPr lang="en-US" altLang="en-US" sz="2400" dirty="0" smtClean="0">
                <a:latin typeface="Helvetica Neue Light" charset="0"/>
                <a:ea typeface="ＭＳ Ｐゴシック" pitchFamily="34" charset="-128"/>
                <a:cs typeface="Helvetica Neue Light" charset="0"/>
              </a:rPr>
              <a:t>Train-the-trainer approach used for application based competency assessment</a:t>
            </a:r>
          </a:p>
          <a:p>
            <a:pPr lvl="1"/>
            <a:r>
              <a:rPr lang="en-US" altLang="en-US" sz="2000" dirty="0" smtClean="0">
                <a:latin typeface="Helvetica Neue Light" charset="0"/>
                <a:ea typeface="ＭＳ Ｐゴシック" pitchFamily="34" charset="-128"/>
                <a:cs typeface="Helvetica Neue Light" charset="0"/>
              </a:rPr>
              <a:t>Concepts included:</a:t>
            </a:r>
          </a:p>
          <a:p>
            <a:pPr lvl="2"/>
            <a:r>
              <a:rPr lang="en-US" altLang="en-US" sz="1600" dirty="0" smtClean="0">
                <a:latin typeface="Helvetica Neue Light" charset="0"/>
                <a:ea typeface="ＭＳ Ｐゴシック" pitchFamily="34" charset="-128"/>
                <a:cs typeface="Helvetica Neue Light" charset="0"/>
              </a:rPr>
              <a:t>Identifying the primary learner</a:t>
            </a:r>
          </a:p>
          <a:p>
            <a:pPr lvl="2"/>
            <a:r>
              <a:rPr lang="en-US" altLang="en-US" sz="1600" dirty="0" smtClean="0">
                <a:latin typeface="Helvetica Neue Light" charset="0"/>
                <a:ea typeface="ＭＳ Ｐゴシック" pitchFamily="34" charset="-128"/>
                <a:cs typeface="Helvetica Neue Light" charset="0"/>
              </a:rPr>
              <a:t>Physical positioning</a:t>
            </a:r>
          </a:p>
          <a:p>
            <a:pPr lvl="2"/>
            <a:r>
              <a:rPr lang="en-US" altLang="en-US" sz="1600" dirty="0" smtClean="0">
                <a:latin typeface="Helvetica Neue Light" charset="0"/>
                <a:ea typeface="ＭＳ Ｐゴシック" pitchFamily="34" charset="-128"/>
                <a:cs typeface="Helvetica Neue Light" charset="0"/>
              </a:rPr>
              <a:t>Agenda setting</a:t>
            </a:r>
          </a:p>
          <a:p>
            <a:pPr lvl="2"/>
            <a:r>
              <a:rPr lang="en-US" altLang="en-US" sz="1600" dirty="0" smtClean="0">
                <a:latin typeface="Helvetica Neue Light" charset="0"/>
                <a:ea typeface="ＭＳ Ｐゴシック" pitchFamily="34" charset="-128"/>
                <a:cs typeface="Helvetica Neue Light" charset="0"/>
              </a:rPr>
              <a:t>Assessing baseline knowledge</a:t>
            </a:r>
          </a:p>
          <a:p>
            <a:pPr lvl="2"/>
            <a:r>
              <a:rPr lang="en-US" altLang="en-US" sz="1600" dirty="0" smtClean="0">
                <a:latin typeface="Helvetica Neue Light" charset="0"/>
                <a:ea typeface="ＭＳ Ｐゴシック" pitchFamily="34" charset="-128"/>
                <a:cs typeface="Helvetica Neue Light" charset="0"/>
              </a:rPr>
              <a:t>Adapting to misunderstandings</a:t>
            </a:r>
          </a:p>
          <a:p>
            <a:pPr lvl="2"/>
            <a:r>
              <a:rPr lang="en-US" altLang="en-US" sz="1600" dirty="0" smtClean="0">
                <a:latin typeface="Helvetica Neue Light" charset="0"/>
                <a:ea typeface="ＭＳ Ｐゴシック" pitchFamily="34" charset="-128"/>
                <a:cs typeface="Helvetica Neue Light" charset="0"/>
              </a:rPr>
              <a:t>Four categories of “Words to Watch” from Ask Me 3</a:t>
            </a:r>
          </a:p>
          <a:p>
            <a:pPr lvl="2"/>
            <a:r>
              <a:rPr lang="en-US" altLang="en-US" sz="1600" dirty="0" smtClean="0">
                <a:latin typeface="Helvetica Neue Light" charset="0"/>
                <a:ea typeface="ＭＳ Ｐゴシック" pitchFamily="34" charset="-128"/>
                <a:cs typeface="Helvetica Neue Light" charset="0"/>
              </a:rPr>
              <a:t>Chunk and check</a:t>
            </a:r>
          </a:p>
          <a:p>
            <a:pPr lvl="2"/>
            <a:r>
              <a:rPr lang="en-US" altLang="en-US" sz="1600" dirty="0" smtClean="0">
                <a:latin typeface="Helvetica Neue Light" charset="0"/>
                <a:ea typeface="ＭＳ Ｐゴシック" pitchFamily="34" charset="-128"/>
                <a:cs typeface="Helvetica Neue Light" charset="0"/>
              </a:rPr>
              <a:t>Teach-back method of checking for understanding</a:t>
            </a:r>
          </a:p>
          <a:p>
            <a:endParaRPr lang="en-US" altLang="en-US" sz="2000" dirty="0" smtClean="0">
              <a:latin typeface="Helvetica Neue Light" charset="0"/>
              <a:ea typeface="ＭＳ Ｐゴシック" pitchFamily="34" charset="-128"/>
              <a:cs typeface="Helvetica Neue Light" charset="0"/>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sz="3000" smtClean="0">
                <a:latin typeface="Helvetica Neue" charset="0"/>
                <a:ea typeface="ＭＳ Ｐゴシック" pitchFamily="34" charset="-128"/>
                <a:cs typeface="Helvetica Neue" charset="0"/>
              </a:rPr>
              <a:t>Methods: Training</a:t>
            </a:r>
          </a:p>
        </p:txBody>
      </p:sp>
      <p:sp>
        <p:nvSpPr>
          <p:cNvPr id="2" name="Content Placeholder 1"/>
          <p:cNvSpPr>
            <a:spLocks noGrp="1"/>
          </p:cNvSpPr>
          <p:nvPr>
            <p:ph idx="1"/>
          </p:nvPr>
        </p:nvSpPr>
        <p:spPr>
          <a:xfrm>
            <a:off x="74613" y="1600200"/>
            <a:ext cx="4356100" cy="4525963"/>
          </a:xfrm>
        </p:spPr>
        <p:txBody>
          <a:bodyPr/>
          <a:lstStyle/>
          <a:p>
            <a:pPr>
              <a:defRPr/>
            </a:pPr>
            <a:r>
              <a:rPr lang="en-US" sz="2400" dirty="0" smtClean="0"/>
              <a:t>16 item session</a:t>
            </a:r>
            <a:r>
              <a:rPr lang="en-US" sz="2400" dirty="0"/>
              <a:t> </a:t>
            </a:r>
            <a:r>
              <a:rPr lang="en-US" sz="2400" dirty="0" smtClean="0"/>
              <a:t>evaluation form:</a:t>
            </a:r>
          </a:p>
          <a:p>
            <a:pPr lvl="1">
              <a:defRPr/>
            </a:pPr>
            <a:r>
              <a:rPr lang="en-US" sz="2000" dirty="0" smtClean="0"/>
              <a:t>Confidence (5)</a:t>
            </a:r>
          </a:p>
          <a:p>
            <a:pPr lvl="1">
              <a:defRPr/>
            </a:pPr>
            <a:r>
              <a:rPr lang="en-US" sz="2000" dirty="0" smtClean="0"/>
              <a:t>Plain language and teach back ability pre- and post (2)</a:t>
            </a:r>
          </a:p>
          <a:p>
            <a:pPr lvl="1">
              <a:defRPr/>
            </a:pPr>
            <a:r>
              <a:rPr lang="en-US" sz="2000" dirty="0" smtClean="0"/>
              <a:t>Skill in new methods (9)</a:t>
            </a:r>
          </a:p>
          <a:p>
            <a:pPr>
              <a:defRPr/>
            </a:pPr>
            <a:r>
              <a:rPr lang="en-US" sz="2400" dirty="0" smtClean="0"/>
              <a:t>Ability: 1-5 scale (poor to excellent)</a:t>
            </a:r>
          </a:p>
          <a:p>
            <a:pPr>
              <a:defRPr/>
            </a:pPr>
            <a:r>
              <a:rPr lang="en-US" sz="2400" dirty="0" smtClean="0"/>
              <a:t>Confidence: 1-5 scale (not at all to extremely confident)</a:t>
            </a:r>
            <a:endParaRPr lang="en-US" sz="2400" dirty="0"/>
          </a:p>
        </p:txBody>
      </p:sp>
      <p:pic>
        <p:nvPicPr>
          <p:cNvPr id="2662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0713" y="1404938"/>
            <a:ext cx="4635500" cy="52816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z="3000" smtClean="0">
                <a:latin typeface="Helvetica Neue" charset="0"/>
                <a:ea typeface="ＭＳ Ｐゴシック" pitchFamily="34" charset="-128"/>
                <a:cs typeface="Helvetica Neue" charset="0"/>
              </a:rPr>
              <a:t>Methods: Direct Observation</a:t>
            </a:r>
          </a:p>
        </p:txBody>
      </p:sp>
      <p:sp>
        <p:nvSpPr>
          <p:cNvPr id="23555" name="Rectangle 3"/>
          <p:cNvSpPr>
            <a:spLocks noGrp="1" noChangeArrowheads="1"/>
          </p:cNvSpPr>
          <p:nvPr>
            <p:ph type="body" idx="1"/>
          </p:nvPr>
        </p:nvSpPr>
        <p:spPr/>
        <p:txBody>
          <a:bodyPr/>
          <a:lstStyle/>
          <a:p>
            <a:r>
              <a:rPr lang="en-US" altLang="en-US" sz="2400" smtClean="0">
                <a:latin typeface="Helvetica Neue Light" charset="0"/>
                <a:ea typeface="ＭＳ Ｐゴシック" pitchFamily="34" charset="-128"/>
                <a:cs typeface="Helvetica Neue Light" charset="0"/>
              </a:rPr>
              <a:t>Student pharmacists were trained and validated to complete direct observation of pharmacist discharge counseling with a standardized rubric</a:t>
            </a:r>
          </a:p>
          <a:p>
            <a:pPr lvl="1"/>
            <a:r>
              <a:rPr lang="en-US" altLang="en-US" sz="2000" smtClean="0">
                <a:latin typeface="Helvetica Neue Light" charset="0"/>
                <a:ea typeface="ＭＳ Ｐゴシック" pitchFamily="34" charset="-128"/>
                <a:cs typeface="Helvetica Neue Light" charset="0"/>
              </a:rPr>
              <a:t>Two 1 hour training sessions and validation with a recorded example</a:t>
            </a:r>
          </a:p>
          <a:p>
            <a:pPr lvl="1"/>
            <a:r>
              <a:rPr lang="en-US" altLang="en-US" sz="2000" smtClean="0">
                <a:latin typeface="Helvetica Neue Light" charset="0"/>
                <a:ea typeface="ＭＳ Ｐゴシック" pitchFamily="34" charset="-128"/>
                <a:cs typeface="Helvetica Neue Light" charset="0"/>
              </a:rPr>
              <a:t>Provided rater training document</a:t>
            </a:r>
          </a:p>
          <a:p>
            <a:pPr lvl="1"/>
            <a:r>
              <a:rPr lang="en-US" altLang="en-US" sz="2000" smtClean="0">
                <a:latin typeface="Helvetica Neue Light" charset="0"/>
                <a:ea typeface="ＭＳ Ｐゴシック" pitchFamily="34" charset="-128"/>
                <a:cs typeface="Helvetica Neue Light" charset="0"/>
              </a:rPr>
              <a:t>Evaluated on 0-2 scale (0 – Not Done, 2 – Done Completely) </a:t>
            </a:r>
          </a:p>
          <a:p>
            <a:r>
              <a:rPr lang="en-US" altLang="en-US" sz="2400" smtClean="0">
                <a:latin typeface="Helvetica Neue Light" charset="0"/>
                <a:ea typeface="ＭＳ Ｐゴシック" pitchFamily="34" charset="-128"/>
                <a:cs typeface="Helvetica Neue Light" charset="0"/>
              </a:rPr>
              <a:t>Consented patient prior to entering room</a:t>
            </a:r>
          </a:p>
          <a:p>
            <a:r>
              <a:rPr lang="en-US" altLang="en-US" sz="2400" smtClean="0">
                <a:latin typeface="Helvetica Neue Light" charset="0"/>
                <a:ea typeface="ＭＳ Ｐゴシック" pitchFamily="34" charset="-128"/>
                <a:cs typeface="Helvetica Neue Light" charset="0"/>
              </a:rPr>
              <a:t>After consult provided Communication Assessment Tool, pencil and envelope</a:t>
            </a:r>
          </a:p>
          <a:p>
            <a:endParaRPr lang="en-US" altLang="en-US" sz="2000" smtClean="0">
              <a:latin typeface="Helvetica Neue Light" charset="0"/>
              <a:ea typeface="ＭＳ Ｐゴシック" pitchFamily="34" charset="-128"/>
              <a:cs typeface="Helvetica Neue Light" charset="0"/>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z="3000" smtClean="0">
                <a:latin typeface="Helvetica Neue" charset="0"/>
                <a:ea typeface="ＭＳ Ｐゴシック" pitchFamily="34" charset="-128"/>
                <a:cs typeface="Helvetica Neue" charset="0"/>
              </a:rPr>
              <a:t>Methods: Direct Observation</a:t>
            </a:r>
          </a:p>
        </p:txBody>
      </p:sp>
      <p:sp>
        <p:nvSpPr>
          <p:cNvPr id="17411" name="Rectangle 3"/>
          <p:cNvSpPr>
            <a:spLocks noGrp="1" noChangeArrowheads="1"/>
          </p:cNvSpPr>
          <p:nvPr>
            <p:ph type="body" idx="1"/>
          </p:nvPr>
        </p:nvSpPr>
        <p:spPr/>
        <p:txBody>
          <a:bodyPr/>
          <a:lstStyle/>
          <a:p>
            <a:pPr>
              <a:defRPr/>
            </a:pPr>
            <a:r>
              <a:rPr lang="en-US" altLang="en-US" sz="2400" dirty="0" smtClean="0"/>
              <a:t>Thirty elements were evaluated during each observation in 6 domains:</a:t>
            </a:r>
          </a:p>
          <a:p>
            <a:pPr lvl="1">
              <a:defRPr/>
            </a:pPr>
            <a:r>
              <a:rPr lang="en-US" altLang="en-US" sz="1600" dirty="0" smtClean="0"/>
              <a:t>Setting the stage</a:t>
            </a:r>
          </a:p>
          <a:p>
            <a:pPr lvl="1">
              <a:defRPr/>
            </a:pPr>
            <a:r>
              <a:rPr lang="en-US" altLang="en-US" sz="1600" dirty="0" smtClean="0"/>
              <a:t>Assessment of current </a:t>
            </a:r>
            <a:r>
              <a:rPr lang="en-US" altLang="en-US" sz="1600" dirty="0"/>
              <a:t>k</a:t>
            </a:r>
            <a:r>
              <a:rPr lang="en-US" altLang="en-US" sz="1600" dirty="0" smtClean="0"/>
              <a:t>nowledge</a:t>
            </a:r>
          </a:p>
          <a:p>
            <a:pPr lvl="1">
              <a:defRPr/>
            </a:pPr>
            <a:r>
              <a:rPr lang="en-US" altLang="en-US" sz="1600" dirty="0" smtClean="0"/>
              <a:t>Strategies used to overcome </a:t>
            </a:r>
            <a:r>
              <a:rPr lang="en-US" altLang="en-US" sz="1600" dirty="0"/>
              <a:t>b</a:t>
            </a:r>
            <a:r>
              <a:rPr lang="en-US" altLang="en-US" sz="1600" dirty="0" smtClean="0"/>
              <a:t>arriers</a:t>
            </a:r>
          </a:p>
          <a:p>
            <a:pPr lvl="1">
              <a:defRPr/>
            </a:pPr>
            <a:r>
              <a:rPr lang="en-US" altLang="en-US" sz="1600" dirty="0" smtClean="0"/>
              <a:t>Teaching materials </a:t>
            </a:r>
            <a:r>
              <a:rPr lang="en-US" altLang="en-US" sz="1600" dirty="0"/>
              <a:t>u</a:t>
            </a:r>
            <a:r>
              <a:rPr lang="en-US" altLang="en-US" sz="1600" dirty="0" smtClean="0"/>
              <a:t>tilized</a:t>
            </a:r>
          </a:p>
          <a:p>
            <a:pPr lvl="1">
              <a:defRPr/>
            </a:pPr>
            <a:r>
              <a:rPr lang="en-US" altLang="en-US" sz="1600" dirty="0" smtClean="0"/>
              <a:t>Teaching strategies </a:t>
            </a:r>
            <a:r>
              <a:rPr lang="en-US" altLang="en-US" sz="1600" dirty="0"/>
              <a:t>u</a:t>
            </a:r>
            <a:r>
              <a:rPr lang="en-US" altLang="en-US" sz="1600" dirty="0" smtClean="0"/>
              <a:t>sed</a:t>
            </a:r>
          </a:p>
          <a:p>
            <a:pPr lvl="1">
              <a:defRPr/>
            </a:pPr>
            <a:r>
              <a:rPr lang="en-US" altLang="en-US" sz="1600" dirty="0" smtClean="0"/>
              <a:t>Closure</a:t>
            </a:r>
          </a:p>
          <a:p>
            <a:pPr>
              <a:defRPr/>
            </a:pPr>
            <a:r>
              <a:rPr lang="en-US" altLang="en-US" sz="2400" dirty="0"/>
              <a:t>Nine process related elements were also evaluated </a:t>
            </a:r>
            <a:endParaRPr lang="en-US" altLang="en-US" sz="2400" dirty="0" smtClean="0"/>
          </a:p>
          <a:p>
            <a:pPr marL="0" indent="0">
              <a:buFont typeface="Arial" pitchFamily="34" charset="0"/>
              <a:buNone/>
              <a:defRPr/>
            </a:pPr>
            <a:endParaRPr lang="en-US" altLang="en-US" sz="2000" dirty="0" smtClean="0"/>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defRPr/>
            </a:pPr>
            <a:r>
              <a:rPr lang="en-US" sz="2400" dirty="0" smtClean="0"/>
              <a:t>Communication Assessment Tool scores were high at baseline and did not change post-intervention:</a:t>
            </a:r>
          </a:p>
          <a:p>
            <a:pPr lvl="1">
              <a:defRPr/>
            </a:pPr>
            <a:r>
              <a:rPr lang="en-US" sz="2000" dirty="0" smtClean="0"/>
              <a:t>Mean for all 14 items 4.71 ± 0.52</a:t>
            </a:r>
          </a:p>
          <a:p>
            <a:pPr lvl="1">
              <a:defRPr/>
            </a:pPr>
            <a:r>
              <a:rPr lang="en-US" sz="2000" dirty="0" smtClean="0"/>
              <a:t>Highest in “Treated me with respect”, “Gave me all the information I wanted”, and “Spent the right amount of time with me”</a:t>
            </a:r>
          </a:p>
          <a:p>
            <a:pPr marL="457200" lvl="1" indent="0">
              <a:buFont typeface="Arial" pitchFamily="34" charset="0"/>
              <a:buNone/>
              <a:defRPr/>
            </a:pPr>
            <a:endParaRPr lang="en-US" sz="2000" dirty="0"/>
          </a:p>
        </p:txBody>
      </p:sp>
      <p:sp>
        <p:nvSpPr>
          <p:cNvPr id="28675" name="Rectangle 2"/>
          <p:cNvSpPr>
            <a:spLocks noGrp="1" noChangeArrowheads="1"/>
          </p:cNvSpPr>
          <p:nvPr>
            <p:ph type="title"/>
          </p:nvPr>
        </p:nvSpPr>
        <p:spPr>
          <a:xfrm>
            <a:off x="0" y="0"/>
            <a:ext cx="9144000" cy="1325563"/>
          </a:xfrm>
        </p:spPr>
        <p:txBody>
          <a:bodyPr/>
          <a:lstStyle/>
          <a:p>
            <a:r>
              <a:rPr lang="en-US" altLang="en-US" sz="3000" smtClean="0">
                <a:latin typeface="Helvetica Neue" charset="0"/>
                <a:ea typeface="ＭＳ Ｐゴシック" pitchFamily="34" charset="-128"/>
                <a:cs typeface="Helvetica Neue" charset="0"/>
              </a:rPr>
              <a:t>Results: Communication Assessment</a:t>
            </a: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sz="3000" smtClean="0">
                <a:latin typeface="Helvetica Neue" charset="0"/>
                <a:ea typeface="ＭＳ Ｐゴシック" pitchFamily="34" charset="-128"/>
                <a:cs typeface="Helvetica Neue" charset="0"/>
              </a:rPr>
              <a:t>Results: Training</a:t>
            </a:r>
          </a:p>
        </p:txBody>
      </p:sp>
      <p:sp>
        <p:nvSpPr>
          <p:cNvPr id="29699" name="Content Placeholder 4"/>
          <p:cNvSpPr>
            <a:spLocks noGrp="1"/>
          </p:cNvSpPr>
          <p:nvPr>
            <p:ph idx="1"/>
          </p:nvPr>
        </p:nvSpPr>
        <p:spPr/>
        <p:txBody>
          <a:bodyPr/>
          <a:lstStyle/>
          <a:p>
            <a:r>
              <a:rPr lang="en-US" altLang="en-US" sz="2400" dirty="0" smtClean="0">
                <a:latin typeface="Helvetica Neue Light" charset="0"/>
                <a:ea typeface="ＭＳ Ｐゴシック" pitchFamily="34" charset="-128"/>
                <a:cs typeface="Helvetica Neue Light" charset="0"/>
              </a:rPr>
              <a:t>118 pharmacists completed the training program</a:t>
            </a:r>
          </a:p>
          <a:p>
            <a:pPr lvl="1"/>
            <a:r>
              <a:rPr lang="en-US" altLang="en-US" sz="2000" dirty="0" smtClean="0">
                <a:latin typeface="Helvetica Neue Light" charset="0"/>
                <a:ea typeface="ＭＳ Ｐゴシック" pitchFamily="34" charset="-128"/>
                <a:cs typeface="Helvetica Neue Light" charset="0"/>
              </a:rPr>
              <a:t>25 Ambulatory</a:t>
            </a:r>
          </a:p>
          <a:p>
            <a:pPr lvl="1"/>
            <a:r>
              <a:rPr lang="en-US" altLang="en-US" sz="2000" dirty="0" smtClean="0">
                <a:latin typeface="Helvetica Neue Light" charset="0"/>
                <a:ea typeface="ＭＳ Ｐゴシック" pitchFamily="34" charset="-128"/>
                <a:cs typeface="Helvetica Neue Light" charset="0"/>
              </a:rPr>
              <a:t>93 Inpatient</a:t>
            </a:r>
          </a:p>
          <a:p>
            <a:r>
              <a:rPr lang="en-US" altLang="en-US" sz="2400" dirty="0" smtClean="0">
                <a:latin typeface="Helvetica Neue Light" charset="0"/>
                <a:ea typeface="ＭＳ Ｐゴシック" pitchFamily="34" charset="-128"/>
                <a:cs typeface="Helvetica Neue Light" charset="0"/>
              </a:rPr>
              <a:t>Training was completed within 2 months</a:t>
            </a:r>
          </a:p>
          <a:p>
            <a:pPr lvl="1"/>
            <a:r>
              <a:rPr lang="en-US" altLang="en-US" sz="2000" dirty="0" smtClean="0">
                <a:latin typeface="Helvetica Neue Light" charset="0"/>
                <a:ea typeface="ＭＳ Ｐゴシック" pitchFamily="34" charset="-128"/>
                <a:cs typeface="Helvetica Neue Light" charset="0"/>
              </a:rPr>
              <a:t>37 Workshop</a:t>
            </a:r>
          </a:p>
          <a:p>
            <a:pPr lvl="1"/>
            <a:r>
              <a:rPr lang="en-US" altLang="en-US" sz="2000" dirty="0" smtClean="0">
                <a:latin typeface="Helvetica Neue Light" charset="0"/>
                <a:ea typeface="ＭＳ Ｐゴシック" pitchFamily="34" charset="-128"/>
                <a:cs typeface="Helvetica Neue Light" charset="0"/>
              </a:rPr>
              <a:t>22 Webinar</a:t>
            </a:r>
          </a:p>
          <a:p>
            <a:pPr lvl="1"/>
            <a:r>
              <a:rPr lang="en-US" altLang="en-US" sz="2000" dirty="0" smtClean="0">
                <a:latin typeface="Helvetica Neue Light" charset="0"/>
                <a:ea typeface="ＭＳ Ｐゴシック" pitchFamily="34" charset="-128"/>
                <a:cs typeface="Helvetica Neue Light" charset="0"/>
              </a:rPr>
              <a:t>59 Team-based Training</a:t>
            </a:r>
          </a:p>
          <a:p>
            <a:r>
              <a:rPr lang="en-US" altLang="en-US" sz="2400" dirty="0">
                <a:latin typeface="Helvetica Neue Light" charset="0"/>
                <a:ea typeface="ＭＳ Ｐゴシック" pitchFamily="34" charset="-128"/>
                <a:cs typeface="Helvetica Neue Light" charset="0"/>
              </a:rPr>
              <a:t>All participants recommended the program to colleagues</a:t>
            </a:r>
          </a:p>
          <a:p>
            <a:pPr marL="0" indent="0">
              <a:buNone/>
            </a:pPr>
            <a:endParaRPr lang="en-US" altLang="en-US" sz="2400" dirty="0" smtClean="0">
              <a:latin typeface="Helvetica Neue Light" charset="0"/>
              <a:ea typeface="ＭＳ Ｐゴシック" pitchFamily="34" charset="-128"/>
              <a:cs typeface="Helvetica Neue Light" charset="0"/>
            </a:endParaRP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sz="3000" dirty="0" smtClean="0">
                <a:latin typeface="Helvetica Neue" charset="0"/>
                <a:ea typeface="ＭＳ Ｐゴシック" pitchFamily="34" charset="-128"/>
                <a:cs typeface="Helvetica Neue" charset="0"/>
              </a:rPr>
              <a:t>Results: Training</a:t>
            </a:r>
            <a:br>
              <a:rPr lang="en-US" altLang="en-US" sz="3000" dirty="0" smtClean="0">
                <a:latin typeface="Helvetica Neue" charset="0"/>
                <a:ea typeface="ＭＳ Ｐゴシック" pitchFamily="34" charset="-128"/>
                <a:cs typeface="Helvetica Neue" charset="0"/>
              </a:rPr>
            </a:br>
            <a:r>
              <a:rPr lang="en-US" altLang="en-US" sz="2800" i="1" dirty="0" smtClean="0">
                <a:latin typeface="Helvetica Neue" charset="0"/>
                <a:ea typeface="ＭＳ Ｐゴシック" pitchFamily="34" charset="-128"/>
                <a:cs typeface="Helvetica Neue" charset="0"/>
              </a:rPr>
              <a:t>n=59</a:t>
            </a:r>
          </a:p>
        </p:txBody>
      </p:sp>
      <p:graphicFrame>
        <p:nvGraphicFramePr>
          <p:cNvPr id="2" name="Table 1"/>
          <p:cNvGraphicFramePr>
            <a:graphicFrameLocks noGrp="1"/>
          </p:cNvGraphicFramePr>
          <p:nvPr>
            <p:extLst>
              <p:ext uri="{D42A27DB-BD31-4B8C-83A1-F6EECF244321}">
                <p14:modId xmlns:p14="http://schemas.microsoft.com/office/powerpoint/2010/main" val="1605139664"/>
              </p:ext>
            </p:extLst>
          </p:nvPr>
        </p:nvGraphicFramePr>
        <p:xfrm>
          <a:off x="498035" y="1367126"/>
          <a:ext cx="8303065" cy="5413185"/>
        </p:xfrm>
        <a:graphic>
          <a:graphicData uri="http://schemas.openxmlformats.org/drawingml/2006/table">
            <a:tbl>
              <a:tblPr firstRow="1" firstCol="1" bandRow="1">
                <a:tableStyleId>{5C22544A-7EE6-4342-B048-85BDC9FD1C3A}</a:tableStyleId>
              </a:tblPr>
              <a:tblGrid>
                <a:gridCol w="6785993"/>
                <a:gridCol w="1517072"/>
              </a:tblGrid>
              <a:tr h="504807">
                <a:tc>
                  <a:txBody>
                    <a:bodyPr/>
                    <a:lstStyle/>
                    <a:p>
                      <a:pPr marL="0" marR="0">
                        <a:lnSpc>
                          <a:spcPct val="200000"/>
                        </a:lnSpc>
                        <a:spcBef>
                          <a:spcPts val="0"/>
                        </a:spcBef>
                        <a:spcAft>
                          <a:spcPts val="0"/>
                        </a:spcAft>
                      </a:pPr>
                      <a:r>
                        <a:rPr lang="en-US" sz="2400" dirty="0" smtClean="0">
                          <a:effectLst/>
                        </a:rPr>
                        <a:t>Self-rated level of skill</a:t>
                      </a:r>
                      <a:endParaRPr lang="en-US" sz="2400" dirty="0">
                        <a:effectLst/>
                        <a:latin typeface="Calibri"/>
                        <a:ea typeface="Calibri"/>
                        <a:cs typeface="Times New Roman"/>
                      </a:endParaRPr>
                    </a:p>
                  </a:txBody>
                  <a:tcPr marL="47145" marR="47145" marT="0" marB="0"/>
                </a:tc>
                <a:tc>
                  <a:txBody>
                    <a:bodyPr/>
                    <a:lstStyle/>
                    <a:p>
                      <a:pPr marL="0" marR="0">
                        <a:lnSpc>
                          <a:spcPct val="200000"/>
                        </a:lnSpc>
                        <a:spcBef>
                          <a:spcPts val="0"/>
                        </a:spcBef>
                        <a:spcAft>
                          <a:spcPts val="0"/>
                        </a:spcAft>
                      </a:pPr>
                      <a:r>
                        <a:rPr lang="en-US" sz="2400" dirty="0">
                          <a:effectLst/>
                        </a:rPr>
                        <a:t>Mean (</a:t>
                      </a:r>
                      <a:r>
                        <a:rPr lang="en-US" sz="2400" dirty="0" err="1">
                          <a:effectLst/>
                        </a:rPr>
                        <a:t>sd</a:t>
                      </a:r>
                      <a:r>
                        <a:rPr lang="en-US" sz="2400" dirty="0">
                          <a:effectLst/>
                        </a:rPr>
                        <a:t>)</a:t>
                      </a:r>
                      <a:endParaRPr lang="en-US" sz="2400" dirty="0">
                        <a:effectLst/>
                        <a:latin typeface="Calibri"/>
                        <a:ea typeface="Calibri"/>
                        <a:cs typeface="Times New Roman"/>
                      </a:endParaRPr>
                    </a:p>
                  </a:txBody>
                  <a:tcPr marL="47145" marR="47145" marT="0" marB="0"/>
                </a:tc>
              </a:tr>
              <a:tr h="197630">
                <a:tc>
                  <a:txBody>
                    <a:bodyPr/>
                    <a:lstStyle/>
                    <a:p>
                      <a:pPr marL="0" marR="0">
                        <a:lnSpc>
                          <a:spcPct val="200000"/>
                        </a:lnSpc>
                        <a:spcBef>
                          <a:spcPts val="0"/>
                        </a:spcBef>
                        <a:spcAft>
                          <a:spcPts val="0"/>
                        </a:spcAft>
                      </a:pPr>
                      <a:r>
                        <a:rPr lang="en-US" sz="1800" dirty="0">
                          <a:effectLst/>
                        </a:rPr>
                        <a:t>Identifying the key learner for the medication consult</a:t>
                      </a:r>
                      <a:endParaRPr lang="en-US" sz="1800" dirty="0">
                        <a:effectLst/>
                        <a:latin typeface="Calibri"/>
                        <a:ea typeface="Calibri"/>
                        <a:cs typeface="Times New Roman"/>
                      </a:endParaRPr>
                    </a:p>
                  </a:txBody>
                  <a:tcPr marL="47145" marR="47145" marT="0" marB="0"/>
                </a:tc>
                <a:tc>
                  <a:txBody>
                    <a:bodyPr/>
                    <a:lstStyle/>
                    <a:p>
                      <a:pPr marL="0" marR="0">
                        <a:lnSpc>
                          <a:spcPct val="200000"/>
                        </a:lnSpc>
                        <a:spcBef>
                          <a:spcPts val="0"/>
                        </a:spcBef>
                        <a:spcAft>
                          <a:spcPts val="0"/>
                        </a:spcAft>
                      </a:pPr>
                      <a:r>
                        <a:rPr lang="en-US" sz="1800">
                          <a:effectLst/>
                        </a:rPr>
                        <a:t>4.24 (0.59)</a:t>
                      </a:r>
                      <a:endParaRPr lang="en-US" sz="1800">
                        <a:effectLst/>
                        <a:latin typeface="Calibri"/>
                        <a:ea typeface="Calibri"/>
                        <a:cs typeface="Times New Roman"/>
                      </a:endParaRPr>
                    </a:p>
                  </a:txBody>
                  <a:tcPr marL="47145" marR="47145" marT="0" marB="0"/>
                </a:tc>
              </a:tr>
              <a:tr h="190339">
                <a:tc>
                  <a:txBody>
                    <a:bodyPr/>
                    <a:lstStyle/>
                    <a:p>
                      <a:pPr marL="0" marR="0">
                        <a:lnSpc>
                          <a:spcPct val="200000"/>
                        </a:lnSpc>
                        <a:spcBef>
                          <a:spcPts val="0"/>
                        </a:spcBef>
                        <a:spcAft>
                          <a:spcPts val="0"/>
                        </a:spcAft>
                      </a:pPr>
                      <a:r>
                        <a:rPr lang="en-US" sz="1800" dirty="0">
                          <a:effectLst/>
                        </a:rPr>
                        <a:t>Using a conversational style and engaging the learner</a:t>
                      </a:r>
                      <a:endParaRPr lang="en-US" sz="1800" dirty="0">
                        <a:effectLst/>
                        <a:latin typeface="Calibri"/>
                        <a:ea typeface="Calibri"/>
                        <a:cs typeface="Times New Roman"/>
                      </a:endParaRPr>
                    </a:p>
                  </a:txBody>
                  <a:tcPr marL="47145" marR="47145" marT="0" marB="0"/>
                </a:tc>
                <a:tc>
                  <a:txBody>
                    <a:bodyPr/>
                    <a:lstStyle/>
                    <a:p>
                      <a:pPr marL="0" marR="0">
                        <a:lnSpc>
                          <a:spcPct val="200000"/>
                        </a:lnSpc>
                        <a:spcBef>
                          <a:spcPts val="0"/>
                        </a:spcBef>
                        <a:spcAft>
                          <a:spcPts val="0"/>
                        </a:spcAft>
                      </a:pPr>
                      <a:r>
                        <a:rPr lang="en-US" sz="1800">
                          <a:effectLst/>
                        </a:rPr>
                        <a:t>4.27 (0.58)</a:t>
                      </a:r>
                      <a:endParaRPr lang="en-US" sz="1800">
                        <a:effectLst/>
                        <a:latin typeface="Calibri"/>
                        <a:ea typeface="Calibri"/>
                        <a:cs typeface="Times New Roman"/>
                      </a:endParaRPr>
                    </a:p>
                  </a:txBody>
                  <a:tcPr marL="47145" marR="47145" marT="0" marB="0"/>
                </a:tc>
              </a:tr>
              <a:tr h="0">
                <a:tc>
                  <a:txBody>
                    <a:bodyPr/>
                    <a:lstStyle/>
                    <a:p>
                      <a:pPr marL="0" marR="0">
                        <a:lnSpc>
                          <a:spcPct val="200000"/>
                        </a:lnSpc>
                        <a:spcBef>
                          <a:spcPts val="0"/>
                        </a:spcBef>
                        <a:spcAft>
                          <a:spcPts val="0"/>
                        </a:spcAft>
                      </a:pPr>
                      <a:r>
                        <a:rPr lang="en-US" sz="1800" dirty="0">
                          <a:effectLst/>
                        </a:rPr>
                        <a:t>Assessing the learner’s baseline knowledge about the medicines</a:t>
                      </a:r>
                      <a:endParaRPr lang="en-US" sz="1800" dirty="0">
                        <a:effectLst/>
                        <a:latin typeface="Calibri"/>
                        <a:ea typeface="Calibri"/>
                        <a:cs typeface="Times New Roman"/>
                      </a:endParaRPr>
                    </a:p>
                  </a:txBody>
                  <a:tcPr marL="47145" marR="47145" marT="0" marB="0"/>
                </a:tc>
                <a:tc>
                  <a:txBody>
                    <a:bodyPr/>
                    <a:lstStyle/>
                    <a:p>
                      <a:pPr marL="0" marR="0">
                        <a:lnSpc>
                          <a:spcPct val="200000"/>
                        </a:lnSpc>
                        <a:spcBef>
                          <a:spcPts val="0"/>
                        </a:spcBef>
                        <a:spcAft>
                          <a:spcPts val="0"/>
                        </a:spcAft>
                      </a:pPr>
                      <a:r>
                        <a:rPr lang="en-US" sz="1800">
                          <a:effectLst/>
                        </a:rPr>
                        <a:t>3.93 (0.69)</a:t>
                      </a:r>
                      <a:endParaRPr lang="en-US" sz="1800">
                        <a:effectLst/>
                        <a:latin typeface="Calibri"/>
                        <a:ea typeface="Calibri"/>
                        <a:cs typeface="Times New Roman"/>
                      </a:endParaRPr>
                    </a:p>
                  </a:txBody>
                  <a:tcPr marL="47145" marR="47145" marT="0" marB="0"/>
                </a:tc>
              </a:tr>
              <a:tr h="227710">
                <a:tc>
                  <a:txBody>
                    <a:bodyPr/>
                    <a:lstStyle/>
                    <a:p>
                      <a:pPr marL="0" marR="0">
                        <a:lnSpc>
                          <a:spcPct val="200000"/>
                        </a:lnSpc>
                        <a:spcBef>
                          <a:spcPts val="0"/>
                        </a:spcBef>
                        <a:spcAft>
                          <a:spcPts val="0"/>
                        </a:spcAft>
                      </a:pPr>
                      <a:r>
                        <a:rPr lang="en-US" sz="1800" dirty="0" smtClean="0">
                          <a:effectLst/>
                        </a:rPr>
                        <a:t>Using plain language </a:t>
                      </a:r>
                      <a:r>
                        <a:rPr lang="en-US" sz="1800" dirty="0">
                          <a:effectLst/>
                        </a:rPr>
                        <a:t>throughout the consult</a:t>
                      </a:r>
                      <a:endParaRPr lang="en-US" sz="1800" dirty="0">
                        <a:effectLst/>
                        <a:latin typeface="Calibri"/>
                        <a:ea typeface="Calibri"/>
                        <a:cs typeface="Times New Roman"/>
                      </a:endParaRPr>
                    </a:p>
                  </a:txBody>
                  <a:tcPr marL="47145" marR="47145" marT="0" marB="0"/>
                </a:tc>
                <a:tc>
                  <a:txBody>
                    <a:bodyPr/>
                    <a:lstStyle/>
                    <a:p>
                      <a:pPr marL="0" marR="0">
                        <a:lnSpc>
                          <a:spcPct val="200000"/>
                        </a:lnSpc>
                        <a:spcBef>
                          <a:spcPts val="0"/>
                        </a:spcBef>
                        <a:spcAft>
                          <a:spcPts val="0"/>
                        </a:spcAft>
                      </a:pPr>
                      <a:r>
                        <a:rPr lang="en-US" sz="1800">
                          <a:effectLst/>
                        </a:rPr>
                        <a:t>4.20 (0.58)</a:t>
                      </a:r>
                      <a:endParaRPr lang="en-US" sz="1800">
                        <a:effectLst/>
                        <a:latin typeface="Calibri"/>
                        <a:ea typeface="Calibri"/>
                        <a:cs typeface="Times New Roman"/>
                      </a:endParaRPr>
                    </a:p>
                  </a:txBody>
                  <a:tcPr marL="47145" marR="47145" marT="0" marB="0"/>
                </a:tc>
              </a:tr>
              <a:tr h="106118">
                <a:tc>
                  <a:txBody>
                    <a:bodyPr/>
                    <a:lstStyle/>
                    <a:p>
                      <a:pPr marL="0" marR="0">
                        <a:lnSpc>
                          <a:spcPct val="200000"/>
                        </a:lnSpc>
                        <a:spcBef>
                          <a:spcPts val="0"/>
                        </a:spcBef>
                        <a:spcAft>
                          <a:spcPts val="0"/>
                        </a:spcAft>
                      </a:pPr>
                      <a:r>
                        <a:rPr lang="en-US" sz="1800" dirty="0">
                          <a:effectLst/>
                        </a:rPr>
                        <a:t>Organizing the consult using the “chunk and check” method</a:t>
                      </a:r>
                      <a:endParaRPr lang="en-US" sz="1800" dirty="0">
                        <a:effectLst/>
                        <a:latin typeface="Calibri"/>
                        <a:ea typeface="Calibri"/>
                        <a:cs typeface="Times New Roman"/>
                      </a:endParaRPr>
                    </a:p>
                  </a:txBody>
                  <a:tcPr marL="47145" marR="47145" marT="0" marB="0"/>
                </a:tc>
                <a:tc>
                  <a:txBody>
                    <a:bodyPr/>
                    <a:lstStyle/>
                    <a:p>
                      <a:pPr marL="0" marR="0">
                        <a:lnSpc>
                          <a:spcPct val="200000"/>
                        </a:lnSpc>
                        <a:spcBef>
                          <a:spcPts val="0"/>
                        </a:spcBef>
                        <a:spcAft>
                          <a:spcPts val="0"/>
                        </a:spcAft>
                      </a:pPr>
                      <a:r>
                        <a:rPr lang="en-US" sz="1800" dirty="0">
                          <a:effectLst/>
                        </a:rPr>
                        <a:t>3.76 (0.75)</a:t>
                      </a:r>
                      <a:endParaRPr lang="en-US" sz="1800" dirty="0">
                        <a:effectLst/>
                        <a:latin typeface="Calibri"/>
                        <a:ea typeface="Calibri"/>
                        <a:cs typeface="Times New Roman"/>
                      </a:endParaRPr>
                    </a:p>
                  </a:txBody>
                  <a:tcPr marL="47145" marR="47145" marT="0" marB="0"/>
                </a:tc>
              </a:tr>
              <a:tr h="98826">
                <a:tc>
                  <a:txBody>
                    <a:bodyPr/>
                    <a:lstStyle/>
                    <a:p>
                      <a:pPr marL="0" marR="0">
                        <a:lnSpc>
                          <a:spcPct val="200000"/>
                        </a:lnSpc>
                        <a:spcBef>
                          <a:spcPts val="0"/>
                        </a:spcBef>
                        <a:spcAft>
                          <a:spcPts val="0"/>
                        </a:spcAft>
                      </a:pPr>
                      <a:r>
                        <a:rPr lang="en-US" sz="1800" dirty="0">
                          <a:effectLst/>
                        </a:rPr>
                        <a:t>Applying the teach-back method to tailor the consult</a:t>
                      </a:r>
                      <a:endParaRPr lang="en-US" sz="1800" dirty="0">
                        <a:effectLst/>
                        <a:latin typeface="Calibri"/>
                        <a:ea typeface="Calibri"/>
                        <a:cs typeface="Times New Roman"/>
                      </a:endParaRPr>
                    </a:p>
                  </a:txBody>
                  <a:tcPr marL="47145" marR="47145" marT="0" marB="0"/>
                </a:tc>
                <a:tc>
                  <a:txBody>
                    <a:bodyPr/>
                    <a:lstStyle/>
                    <a:p>
                      <a:pPr marL="0" marR="0">
                        <a:lnSpc>
                          <a:spcPct val="200000"/>
                        </a:lnSpc>
                        <a:spcBef>
                          <a:spcPts val="0"/>
                        </a:spcBef>
                        <a:spcAft>
                          <a:spcPts val="0"/>
                        </a:spcAft>
                      </a:pPr>
                      <a:r>
                        <a:rPr lang="en-US" sz="1800" dirty="0">
                          <a:effectLst/>
                        </a:rPr>
                        <a:t>3.79 (0.74)</a:t>
                      </a:r>
                      <a:endParaRPr lang="en-US" sz="1800" dirty="0">
                        <a:effectLst/>
                        <a:latin typeface="Calibri"/>
                        <a:ea typeface="Calibri"/>
                        <a:cs typeface="Times New Roman"/>
                      </a:endParaRPr>
                    </a:p>
                  </a:txBody>
                  <a:tcPr marL="47145" marR="47145" marT="0" marB="0"/>
                </a:tc>
              </a:tr>
              <a:tr h="278570">
                <a:tc>
                  <a:txBody>
                    <a:bodyPr/>
                    <a:lstStyle/>
                    <a:p>
                      <a:pPr marL="0" marR="0">
                        <a:lnSpc>
                          <a:spcPct val="200000"/>
                        </a:lnSpc>
                        <a:spcBef>
                          <a:spcPts val="0"/>
                        </a:spcBef>
                        <a:spcAft>
                          <a:spcPts val="0"/>
                        </a:spcAft>
                      </a:pPr>
                      <a:r>
                        <a:rPr lang="en-US" sz="1800" dirty="0">
                          <a:effectLst/>
                        </a:rPr>
                        <a:t>Adapting the information to </a:t>
                      </a:r>
                      <a:r>
                        <a:rPr lang="en-US" sz="1800" dirty="0" smtClean="0">
                          <a:effectLst/>
                        </a:rPr>
                        <a:t>the </a:t>
                      </a:r>
                      <a:r>
                        <a:rPr lang="en-US" sz="1800" dirty="0">
                          <a:effectLst/>
                        </a:rPr>
                        <a:t>patient’s lifestyle and daily routines</a:t>
                      </a:r>
                      <a:endParaRPr lang="en-US" sz="1800" dirty="0">
                        <a:effectLst/>
                        <a:latin typeface="Calibri"/>
                        <a:ea typeface="Calibri"/>
                        <a:cs typeface="Times New Roman"/>
                      </a:endParaRPr>
                    </a:p>
                  </a:txBody>
                  <a:tcPr marL="47145" marR="47145" marT="0" marB="0"/>
                </a:tc>
                <a:tc>
                  <a:txBody>
                    <a:bodyPr/>
                    <a:lstStyle/>
                    <a:p>
                      <a:pPr marL="0" marR="0">
                        <a:lnSpc>
                          <a:spcPct val="200000"/>
                        </a:lnSpc>
                        <a:spcBef>
                          <a:spcPts val="0"/>
                        </a:spcBef>
                        <a:spcAft>
                          <a:spcPts val="0"/>
                        </a:spcAft>
                      </a:pPr>
                      <a:r>
                        <a:rPr lang="en-US" sz="1800" dirty="0">
                          <a:effectLst/>
                        </a:rPr>
                        <a:t>4.02 (0.75)</a:t>
                      </a:r>
                      <a:endParaRPr lang="en-US" sz="1800" dirty="0">
                        <a:effectLst/>
                        <a:latin typeface="Calibri"/>
                        <a:ea typeface="Calibri"/>
                        <a:cs typeface="Times New Roman"/>
                      </a:endParaRPr>
                    </a:p>
                  </a:txBody>
                  <a:tcPr marL="47145" marR="47145" marT="0" marB="0"/>
                </a:tc>
              </a:tr>
              <a:tr h="0">
                <a:tc>
                  <a:txBody>
                    <a:bodyPr/>
                    <a:lstStyle/>
                    <a:p>
                      <a:pPr marL="0" marR="0">
                        <a:lnSpc>
                          <a:spcPct val="200000"/>
                        </a:lnSpc>
                        <a:spcBef>
                          <a:spcPts val="0"/>
                        </a:spcBef>
                        <a:spcAft>
                          <a:spcPts val="0"/>
                        </a:spcAft>
                      </a:pPr>
                      <a:r>
                        <a:rPr lang="en-US" sz="1800" dirty="0">
                          <a:effectLst/>
                        </a:rPr>
                        <a:t>Summarizing the key points for the consult</a:t>
                      </a:r>
                      <a:endParaRPr lang="en-US" sz="1800" dirty="0">
                        <a:effectLst/>
                        <a:latin typeface="Calibri"/>
                        <a:ea typeface="Calibri"/>
                        <a:cs typeface="Times New Roman"/>
                      </a:endParaRPr>
                    </a:p>
                  </a:txBody>
                  <a:tcPr marL="47145" marR="47145" marT="0" marB="0"/>
                </a:tc>
                <a:tc>
                  <a:txBody>
                    <a:bodyPr/>
                    <a:lstStyle/>
                    <a:p>
                      <a:pPr marL="0" marR="0">
                        <a:lnSpc>
                          <a:spcPct val="200000"/>
                        </a:lnSpc>
                        <a:spcBef>
                          <a:spcPts val="0"/>
                        </a:spcBef>
                        <a:spcAft>
                          <a:spcPts val="0"/>
                        </a:spcAft>
                      </a:pPr>
                      <a:r>
                        <a:rPr lang="en-US" sz="1800" dirty="0">
                          <a:effectLst/>
                        </a:rPr>
                        <a:t>4.22 (0.69)</a:t>
                      </a:r>
                      <a:endParaRPr lang="en-US" sz="1800" dirty="0">
                        <a:effectLst/>
                        <a:latin typeface="Calibri"/>
                        <a:ea typeface="Calibri"/>
                        <a:cs typeface="Times New Roman"/>
                      </a:endParaRPr>
                    </a:p>
                  </a:txBody>
                  <a:tcPr marL="47145" marR="47145" marT="0" marB="0"/>
                </a:tc>
              </a:tr>
              <a:tr h="0">
                <a:tc>
                  <a:txBody>
                    <a:bodyPr/>
                    <a:lstStyle/>
                    <a:p>
                      <a:pPr marL="0" marR="0">
                        <a:lnSpc>
                          <a:spcPct val="200000"/>
                        </a:lnSpc>
                        <a:spcBef>
                          <a:spcPts val="0"/>
                        </a:spcBef>
                        <a:spcAft>
                          <a:spcPts val="0"/>
                        </a:spcAft>
                      </a:pPr>
                      <a:r>
                        <a:rPr lang="en-US" sz="1800" dirty="0">
                          <a:effectLst/>
                        </a:rPr>
                        <a:t>Addressing the learner’s misunderstandings in a respectful way</a:t>
                      </a:r>
                      <a:endParaRPr lang="en-US" sz="1800" dirty="0">
                        <a:effectLst/>
                        <a:latin typeface="Calibri"/>
                        <a:ea typeface="Calibri"/>
                        <a:cs typeface="Times New Roman"/>
                      </a:endParaRPr>
                    </a:p>
                  </a:txBody>
                  <a:tcPr marL="47145" marR="47145" marT="0" marB="0"/>
                </a:tc>
                <a:tc>
                  <a:txBody>
                    <a:bodyPr/>
                    <a:lstStyle/>
                    <a:p>
                      <a:pPr marL="0" marR="0">
                        <a:lnSpc>
                          <a:spcPct val="200000"/>
                        </a:lnSpc>
                        <a:spcBef>
                          <a:spcPts val="0"/>
                        </a:spcBef>
                        <a:spcAft>
                          <a:spcPts val="0"/>
                        </a:spcAft>
                      </a:pPr>
                      <a:r>
                        <a:rPr lang="en-US" sz="1800" dirty="0">
                          <a:effectLst/>
                        </a:rPr>
                        <a:t>4.17 (0.62)</a:t>
                      </a:r>
                      <a:endParaRPr lang="en-US" sz="1800" dirty="0">
                        <a:effectLst/>
                        <a:latin typeface="Calibri"/>
                        <a:ea typeface="Calibri"/>
                        <a:cs typeface="Times New Roman"/>
                      </a:endParaRPr>
                    </a:p>
                  </a:txBody>
                  <a:tcPr marL="47145" marR="47145" marT="0" marB="0"/>
                </a:tc>
              </a:tr>
            </a:tbl>
          </a:graphicData>
        </a:graphic>
      </p:graphicFrame>
    </p:spTree>
    <p:custDataLst>
      <p:tags r:id="rId1"/>
    </p:custDataLst>
    <p:extLst>
      <p:ext uri="{BB962C8B-B14F-4D97-AF65-F5344CB8AC3E}">
        <p14:creationId xmlns:p14="http://schemas.microsoft.com/office/powerpoint/2010/main" val="2010818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sz="3000" dirty="0" smtClean="0">
                <a:latin typeface="Helvetica Neue" charset="0"/>
                <a:ea typeface="ＭＳ Ｐゴシック" pitchFamily="34" charset="-128"/>
                <a:cs typeface="Helvetica Neue" charset="0"/>
              </a:rPr>
              <a:t>Results: Training</a:t>
            </a:r>
            <a:br>
              <a:rPr lang="en-US" altLang="en-US" sz="3000" dirty="0" smtClean="0">
                <a:latin typeface="Helvetica Neue" charset="0"/>
                <a:ea typeface="ＭＳ Ｐゴシック" pitchFamily="34" charset="-128"/>
                <a:cs typeface="Helvetica Neue" charset="0"/>
              </a:rPr>
            </a:br>
            <a:r>
              <a:rPr lang="en-US" altLang="en-US" sz="2800" i="1" dirty="0" smtClean="0">
                <a:latin typeface="Helvetica Neue" charset="0"/>
                <a:ea typeface="ＭＳ Ｐゴシック" pitchFamily="34" charset="-128"/>
                <a:cs typeface="Helvetica Neue" charset="0"/>
              </a:rPr>
              <a:t>n=59</a:t>
            </a:r>
          </a:p>
        </p:txBody>
      </p:sp>
      <p:graphicFrame>
        <p:nvGraphicFramePr>
          <p:cNvPr id="3" name="Table 2"/>
          <p:cNvGraphicFramePr>
            <a:graphicFrameLocks noGrp="1"/>
          </p:cNvGraphicFramePr>
          <p:nvPr>
            <p:extLst>
              <p:ext uri="{D42A27DB-BD31-4B8C-83A1-F6EECF244321}">
                <p14:modId xmlns:p14="http://schemas.microsoft.com/office/powerpoint/2010/main" val="845116997"/>
              </p:ext>
            </p:extLst>
          </p:nvPr>
        </p:nvGraphicFramePr>
        <p:xfrm>
          <a:off x="248448" y="1813965"/>
          <a:ext cx="8802035" cy="4572000"/>
        </p:xfrm>
        <a:graphic>
          <a:graphicData uri="http://schemas.openxmlformats.org/drawingml/2006/table">
            <a:tbl>
              <a:tblPr firstRow="1" firstCol="1" bandRow="1">
                <a:tableStyleId>{5C22544A-7EE6-4342-B048-85BDC9FD1C3A}</a:tableStyleId>
              </a:tblPr>
              <a:tblGrid>
                <a:gridCol w="7627862"/>
                <a:gridCol w="1174173"/>
              </a:tblGrid>
              <a:tr h="385586">
                <a:tc>
                  <a:txBody>
                    <a:bodyPr/>
                    <a:lstStyle/>
                    <a:p>
                      <a:pPr marL="0" marR="0">
                        <a:lnSpc>
                          <a:spcPct val="200000"/>
                        </a:lnSpc>
                        <a:spcBef>
                          <a:spcPts val="0"/>
                        </a:spcBef>
                        <a:spcAft>
                          <a:spcPts val="0"/>
                        </a:spcAft>
                      </a:pPr>
                      <a:r>
                        <a:rPr lang="en-US" sz="2400" dirty="0">
                          <a:effectLst/>
                        </a:rPr>
                        <a:t>Self-rated </a:t>
                      </a:r>
                      <a:r>
                        <a:rPr lang="en-US" sz="2400" dirty="0" smtClean="0">
                          <a:effectLst/>
                        </a:rPr>
                        <a:t>confidence</a:t>
                      </a:r>
                      <a:endParaRPr lang="en-US" sz="2400" dirty="0">
                        <a:effectLst/>
                        <a:latin typeface="Calibri"/>
                        <a:ea typeface="Calibri"/>
                        <a:cs typeface="Times New Roman"/>
                      </a:endParaRPr>
                    </a:p>
                  </a:txBody>
                  <a:tcPr marL="60616" marR="60616" marT="0" marB="0"/>
                </a:tc>
                <a:tc>
                  <a:txBody>
                    <a:bodyPr/>
                    <a:lstStyle/>
                    <a:p>
                      <a:pPr marL="0" marR="0">
                        <a:lnSpc>
                          <a:spcPct val="200000"/>
                        </a:lnSpc>
                        <a:spcBef>
                          <a:spcPts val="0"/>
                        </a:spcBef>
                        <a:spcAft>
                          <a:spcPts val="0"/>
                        </a:spcAft>
                      </a:pPr>
                      <a:r>
                        <a:rPr lang="en-US" sz="1800" dirty="0">
                          <a:effectLst/>
                        </a:rPr>
                        <a:t> </a:t>
                      </a:r>
                      <a:r>
                        <a:rPr lang="en-US" sz="1800" dirty="0" smtClean="0">
                          <a:effectLst/>
                        </a:rPr>
                        <a:t>Mean (SD)</a:t>
                      </a:r>
                      <a:endParaRPr lang="en-US" sz="1800" dirty="0">
                        <a:effectLst/>
                        <a:latin typeface="Calibri"/>
                        <a:ea typeface="Calibri"/>
                        <a:cs typeface="Times New Roman"/>
                      </a:endParaRPr>
                    </a:p>
                  </a:txBody>
                  <a:tcPr marL="60616" marR="60616" marT="0" marB="0"/>
                </a:tc>
              </a:tr>
              <a:tr h="423039">
                <a:tc>
                  <a:txBody>
                    <a:bodyPr/>
                    <a:lstStyle/>
                    <a:p>
                      <a:pPr marL="0" marR="0">
                        <a:lnSpc>
                          <a:spcPct val="200000"/>
                        </a:lnSpc>
                        <a:spcBef>
                          <a:spcPts val="0"/>
                        </a:spcBef>
                        <a:spcAft>
                          <a:spcPts val="0"/>
                        </a:spcAft>
                      </a:pPr>
                      <a:r>
                        <a:rPr lang="en-US" sz="1800" dirty="0">
                          <a:effectLst/>
                        </a:rPr>
                        <a:t>Are able to provide adequate counseling when time is limited?</a:t>
                      </a:r>
                      <a:endParaRPr lang="en-US" sz="1800" dirty="0">
                        <a:effectLst/>
                        <a:latin typeface="Calibri"/>
                        <a:ea typeface="Calibri"/>
                        <a:cs typeface="Times New Roman"/>
                      </a:endParaRPr>
                    </a:p>
                  </a:txBody>
                  <a:tcPr marL="60616" marR="60616" marT="0" marB="0"/>
                </a:tc>
                <a:tc>
                  <a:txBody>
                    <a:bodyPr/>
                    <a:lstStyle/>
                    <a:p>
                      <a:pPr marL="0" marR="0">
                        <a:lnSpc>
                          <a:spcPct val="200000"/>
                        </a:lnSpc>
                        <a:spcBef>
                          <a:spcPts val="0"/>
                        </a:spcBef>
                        <a:spcAft>
                          <a:spcPts val="0"/>
                        </a:spcAft>
                      </a:pPr>
                      <a:r>
                        <a:rPr lang="en-US" sz="1800">
                          <a:effectLst/>
                        </a:rPr>
                        <a:t>3.85 (0.66)</a:t>
                      </a:r>
                      <a:endParaRPr lang="en-US" sz="1800">
                        <a:effectLst/>
                        <a:latin typeface="Calibri"/>
                        <a:ea typeface="Calibri"/>
                        <a:cs typeface="Times New Roman"/>
                      </a:endParaRPr>
                    </a:p>
                  </a:txBody>
                  <a:tcPr marL="60616" marR="60616" marT="0" marB="0"/>
                </a:tc>
              </a:tr>
              <a:tr h="0">
                <a:tc>
                  <a:txBody>
                    <a:bodyPr/>
                    <a:lstStyle/>
                    <a:p>
                      <a:pPr marL="0" marR="0">
                        <a:lnSpc>
                          <a:spcPct val="200000"/>
                        </a:lnSpc>
                        <a:spcBef>
                          <a:spcPts val="0"/>
                        </a:spcBef>
                        <a:spcAft>
                          <a:spcPts val="0"/>
                        </a:spcAft>
                      </a:pPr>
                      <a:r>
                        <a:rPr lang="en-US" sz="1800" dirty="0">
                          <a:effectLst/>
                        </a:rPr>
                        <a:t>Can help </a:t>
                      </a:r>
                      <a:r>
                        <a:rPr lang="en-US" sz="1800" dirty="0" smtClean="0">
                          <a:effectLst/>
                        </a:rPr>
                        <a:t>learners to </a:t>
                      </a:r>
                      <a:r>
                        <a:rPr lang="en-US" sz="1800" dirty="0">
                          <a:effectLst/>
                        </a:rPr>
                        <a:t>overcome learning barriers?</a:t>
                      </a:r>
                      <a:endParaRPr lang="en-US" sz="1800" dirty="0">
                        <a:effectLst/>
                        <a:latin typeface="Calibri"/>
                        <a:ea typeface="Calibri"/>
                        <a:cs typeface="Times New Roman"/>
                      </a:endParaRPr>
                    </a:p>
                  </a:txBody>
                  <a:tcPr marL="60616" marR="60616" marT="0" marB="0"/>
                </a:tc>
                <a:tc>
                  <a:txBody>
                    <a:bodyPr/>
                    <a:lstStyle/>
                    <a:p>
                      <a:pPr marL="0" marR="0">
                        <a:lnSpc>
                          <a:spcPct val="200000"/>
                        </a:lnSpc>
                        <a:spcBef>
                          <a:spcPts val="0"/>
                        </a:spcBef>
                        <a:spcAft>
                          <a:spcPts val="0"/>
                        </a:spcAft>
                      </a:pPr>
                      <a:r>
                        <a:rPr lang="en-US" sz="1800">
                          <a:effectLst/>
                        </a:rPr>
                        <a:t>3.97 (0.59)</a:t>
                      </a:r>
                      <a:endParaRPr lang="en-US" sz="1800">
                        <a:effectLst/>
                        <a:latin typeface="Calibri"/>
                        <a:ea typeface="Calibri"/>
                        <a:cs typeface="Times New Roman"/>
                      </a:endParaRPr>
                    </a:p>
                  </a:txBody>
                  <a:tcPr marL="60616" marR="60616" marT="0" marB="0"/>
                </a:tc>
              </a:tr>
              <a:tr h="279529">
                <a:tc>
                  <a:txBody>
                    <a:bodyPr/>
                    <a:lstStyle/>
                    <a:p>
                      <a:pPr marL="0" marR="0">
                        <a:lnSpc>
                          <a:spcPct val="200000"/>
                        </a:lnSpc>
                        <a:spcBef>
                          <a:spcPts val="0"/>
                        </a:spcBef>
                        <a:spcAft>
                          <a:spcPts val="0"/>
                        </a:spcAft>
                      </a:pPr>
                      <a:r>
                        <a:rPr lang="en-US" sz="1800" dirty="0">
                          <a:effectLst/>
                        </a:rPr>
                        <a:t>Can engage learner’s who seem uninterested in receiving a medication consult?</a:t>
                      </a:r>
                      <a:endParaRPr lang="en-US" sz="1800" dirty="0">
                        <a:effectLst/>
                        <a:latin typeface="Calibri"/>
                        <a:ea typeface="Calibri"/>
                        <a:cs typeface="Times New Roman"/>
                      </a:endParaRPr>
                    </a:p>
                  </a:txBody>
                  <a:tcPr marL="60616" marR="60616" marT="0" marB="0"/>
                </a:tc>
                <a:tc>
                  <a:txBody>
                    <a:bodyPr/>
                    <a:lstStyle/>
                    <a:p>
                      <a:pPr marL="0" marR="0">
                        <a:lnSpc>
                          <a:spcPct val="200000"/>
                        </a:lnSpc>
                        <a:spcBef>
                          <a:spcPts val="0"/>
                        </a:spcBef>
                        <a:spcAft>
                          <a:spcPts val="0"/>
                        </a:spcAft>
                      </a:pPr>
                      <a:r>
                        <a:rPr lang="en-US" sz="1800">
                          <a:effectLst/>
                        </a:rPr>
                        <a:t>3.69 (0.70)</a:t>
                      </a:r>
                      <a:endParaRPr lang="en-US" sz="1800">
                        <a:effectLst/>
                        <a:latin typeface="Calibri"/>
                        <a:ea typeface="Calibri"/>
                        <a:cs typeface="Times New Roman"/>
                      </a:endParaRPr>
                    </a:p>
                  </a:txBody>
                  <a:tcPr marL="60616" marR="60616" marT="0" marB="0"/>
                </a:tc>
              </a:tr>
              <a:tr h="368833">
                <a:tc>
                  <a:txBody>
                    <a:bodyPr/>
                    <a:lstStyle/>
                    <a:p>
                      <a:pPr marL="0" marR="0">
                        <a:lnSpc>
                          <a:spcPct val="200000"/>
                        </a:lnSpc>
                        <a:spcBef>
                          <a:spcPts val="0"/>
                        </a:spcBef>
                        <a:spcAft>
                          <a:spcPts val="0"/>
                        </a:spcAft>
                      </a:pPr>
                      <a:r>
                        <a:rPr lang="en-US" sz="1800" dirty="0">
                          <a:effectLst/>
                        </a:rPr>
                        <a:t>Can provide motivation to learner’s who are struggling with changes (such as medicines, conditions, lifestyle)?</a:t>
                      </a:r>
                      <a:endParaRPr lang="en-US" sz="1800" dirty="0">
                        <a:effectLst/>
                        <a:latin typeface="Calibri"/>
                        <a:ea typeface="Calibri"/>
                        <a:cs typeface="Times New Roman"/>
                      </a:endParaRPr>
                    </a:p>
                  </a:txBody>
                  <a:tcPr marL="60616" marR="60616" marT="0" marB="0"/>
                </a:tc>
                <a:tc>
                  <a:txBody>
                    <a:bodyPr/>
                    <a:lstStyle/>
                    <a:p>
                      <a:pPr marL="0" marR="0">
                        <a:lnSpc>
                          <a:spcPct val="200000"/>
                        </a:lnSpc>
                        <a:spcBef>
                          <a:spcPts val="0"/>
                        </a:spcBef>
                        <a:spcAft>
                          <a:spcPts val="0"/>
                        </a:spcAft>
                      </a:pPr>
                      <a:r>
                        <a:rPr lang="en-US" sz="1800" dirty="0">
                          <a:effectLst/>
                        </a:rPr>
                        <a:t>3.97 (0.59)</a:t>
                      </a:r>
                      <a:endParaRPr lang="en-US" sz="1800" dirty="0">
                        <a:effectLst/>
                        <a:latin typeface="Calibri"/>
                        <a:ea typeface="Calibri"/>
                        <a:cs typeface="Times New Roman"/>
                      </a:endParaRPr>
                    </a:p>
                  </a:txBody>
                  <a:tcPr marL="60616" marR="60616" marT="0" marB="0"/>
                </a:tc>
              </a:tr>
              <a:tr h="325133">
                <a:tc>
                  <a:txBody>
                    <a:bodyPr/>
                    <a:lstStyle/>
                    <a:p>
                      <a:pPr marL="0" marR="0">
                        <a:lnSpc>
                          <a:spcPct val="200000"/>
                        </a:lnSpc>
                        <a:spcBef>
                          <a:spcPts val="0"/>
                        </a:spcBef>
                        <a:spcAft>
                          <a:spcPts val="0"/>
                        </a:spcAft>
                      </a:pPr>
                      <a:r>
                        <a:rPr lang="en-US" sz="1800">
                          <a:effectLst/>
                        </a:rPr>
                        <a:t>Know the appropriate methods to “chunk and check” the medication information you provide (divide and organize key points)?</a:t>
                      </a:r>
                      <a:endParaRPr lang="en-US" sz="1800">
                        <a:effectLst/>
                        <a:latin typeface="Calibri"/>
                        <a:ea typeface="Calibri"/>
                        <a:cs typeface="Times New Roman"/>
                      </a:endParaRPr>
                    </a:p>
                  </a:txBody>
                  <a:tcPr marL="60616" marR="60616" marT="0" marB="0"/>
                </a:tc>
                <a:tc>
                  <a:txBody>
                    <a:bodyPr/>
                    <a:lstStyle/>
                    <a:p>
                      <a:pPr marL="0" marR="0">
                        <a:lnSpc>
                          <a:spcPct val="200000"/>
                        </a:lnSpc>
                        <a:spcBef>
                          <a:spcPts val="0"/>
                        </a:spcBef>
                        <a:spcAft>
                          <a:spcPts val="0"/>
                        </a:spcAft>
                      </a:pPr>
                      <a:r>
                        <a:rPr lang="en-US" sz="1800" dirty="0">
                          <a:effectLst/>
                        </a:rPr>
                        <a:t>3.97 (0.57)</a:t>
                      </a:r>
                      <a:endParaRPr lang="en-US" sz="1800" dirty="0">
                        <a:effectLst/>
                        <a:latin typeface="Calibri"/>
                        <a:ea typeface="Calibri"/>
                        <a:cs typeface="Times New Roman"/>
                      </a:endParaRPr>
                    </a:p>
                  </a:txBody>
                  <a:tcPr marL="60616" marR="60616" marT="0" marB="0"/>
                </a:tc>
              </a:tr>
            </a:tbl>
          </a:graphicData>
        </a:graphic>
      </p:graphicFrame>
    </p:spTree>
    <p:custDataLst>
      <p:tags r:id="rId1"/>
    </p:custDataLst>
    <p:extLst>
      <p:ext uri="{BB962C8B-B14F-4D97-AF65-F5344CB8AC3E}">
        <p14:creationId xmlns:p14="http://schemas.microsoft.com/office/powerpoint/2010/main" val="231778330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sz="3000" smtClean="0">
                <a:latin typeface="Helvetica Neue" charset="0"/>
                <a:ea typeface="ＭＳ Ｐゴシック" pitchFamily="34" charset="-128"/>
                <a:cs typeface="Helvetica Neue" charset="0"/>
              </a:rPr>
              <a:t>Results: Training</a:t>
            </a:r>
          </a:p>
        </p:txBody>
      </p:sp>
      <p:pic>
        <p:nvPicPr>
          <p:cNvPr id="57346" name="Picture 2"/>
          <p:cNvPicPr>
            <a:picLocks noGrp="1" noChangeAspect="1" noChangeArrowheads="1"/>
          </p:cNvPicPr>
          <p:nvPr>
            <p:ph idx="1"/>
          </p:nvPr>
        </p:nvPicPr>
        <p:blipFill>
          <a:blip r:embed="rId4"/>
          <a:stretch>
            <a:fillRect/>
          </a:stretch>
        </p:blipFill>
        <p:spPr>
          <a:xfrm>
            <a:off x="1203614" y="3562350"/>
            <a:ext cx="6804025" cy="3059113"/>
          </a:xfrm>
          <a:ln w="38100" cap="sq">
            <a:solidFill>
              <a:srgbClr val="000000"/>
            </a:solidFill>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0724" name="Content Placeholder 4"/>
          <p:cNvSpPr>
            <a:spLocks noGrp="1"/>
          </p:cNvSpPr>
          <p:nvPr>
            <p:ph sz="half" idx="4294967295"/>
          </p:nvPr>
        </p:nvSpPr>
        <p:spPr>
          <a:xfrm>
            <a:off x="346075" y="1508125"/>
            <a:ext cx="8907463" cy="3044825"/>
          </a:xfrm>
        </p:spPr>
        <p:txBody>
          <a:bodyPr/>
          <a:lstStyle/>
          <a:p>
            <a:r>
              <a:rPr lang="en-US" altLang="en-US" sz="2400" dirty="0">
                <a:latin typeface="Helvetica Neue Light" charset="0"/>
                <a:ea typeface="ＭＳ Ｐゴシック" pitchFamily="34" charset="-128"/>
                <a:cs typeface="Helvetica Neue Light" charset="0"/>
              </a:rPr>
              <a:t>55 of 57 pharmacists committed to making changes to patient counseling based on the session</a:t>
            </a:r>
          </a:p>
          <a:p>
            <a:pPr lvl="1"/>
            <a:r>
              <a:rPr lang="en-US" altLang="en-US" sz="2000" dirty="0">
                <a:latin typeface="Helvetica Neue Light" charset="0"/>
                <a:ea typeface="ＭＳ Ｐゴシック" pitchFamily="34" charset="-128"/>
                <a:cs typeface="Helvetica Neue Light" charset="0"/>
              </a:rPr>
              <a:t>On 1-5 scale, 4.37 ± 0.56 commitment to making the </a:t>
            </a:r>
            <a:r>
              <a:rPr lang="en-US" altLang="en-US" sz="2000" dirty="0" smtClean="0">
                <a:latin typeface="Helvetica Neue Light" charset="0"/>
                <a:ea typeface="ＭＳ Ｐゴシック" pitchFamily="34" charset="-128"/>
                <a:cs typeface="Helvetica Neue Light" charset="0"/>
              </a:rPr>
              <a:t>change</a:t>
            </a:r>
          </a:p>
          <a:p>
            <a:r>
              <a:rPr lang="en-US" altLang="en-US" sz="2400" dirty="0" smtClean="0">
                <a:latin typeface="Helvetica Neue Light" charset="0"/>
                <a:ea typeface="ＭＳ Ｐゴシック" pitchFamily="34" charset="-128"/>
                <a:cs typeface="Helvetica Neue Light" charset="0"/>
              </a:rPr>
              <a:t>“Rate your overall ability to counsel patients using plain-language and teach-back techniques</a:t>
            </a:r>
            <a:r>
              <a:rPr lang="en-US" altLang="en-US" sz="2400" dirty="0">
                <a:latin typeface="Helvetica Neue Light" charset="0"/>
                <a:ea typeface="ＭＳ Ｐゴシック" pitchFamily="34" charset="-128"/>
                <a:cs typeface="Helvetica Neue Light" charset="0"/>
              </a:rPr>
              <a:t>” </a:t>
            </a:r>
            <a:endParaRPr lang="en-US" altLang="en-US" sz="2400" dirty="0" smtClean="0">
              <a:latin typeface="Helvetica Neue Light" charset="0"/>
              <a:ea typeface="ＭＳ Ｐゴシック" pitchFamily="34" charset="-128"/>
              <a:cs typeface="Helvetica Neue Light" charset="0"/>
            </a:endParaRPr>
          </a:p>
        </p:txBody>
      </p:sp>
      <p:sp>
        <p:nvSpPr>
          <p:cNvPr id="2" name="TextBox 1"/>
          <p:cNvSpPr txBox="1"/>
          <p:nvPr/>
        </p:nvSpPr>
        <p:spPr>
          <a:xfrm>
            <a:off x="3023754" y="6120246"/>
            <a:ext cx="1402773" cy="369332"/>
          </a:xfrm>
          <a:prstGeom prst="rect">
            <a:avLst/>
          </a:prstGeom>
          <a:noFill/>
        </p:spPr>
        <p:txBody>
          <a:bodyPr wrap="square" rtlCol="0">
            <a:spAutoFit/>
          </a:bodyPr>
          <a:lstStyle/>
          <a:p>
            <a:r>
              <a:rPr lang="en-US" altLang="en-US" dirty="0" smtClean="0">
                <a:latin typeface="Helvetica Neue Light" charset="0"/>
                <a:cs typeface="Helvetica Neue Light" charset="0"/>
              </a:rPr>
              <a:t>p&lt;0.001</a:t>
            </a:r>
            <a:endParaRPr lang="en-US" altLang="en-US" dirty="0">
              <a:latin typeface="Helvetica Neue Light" charset="0"/>
              <a:cs typeface="Helvetica Neue Light" charset="0"/>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idx="4294967295"/>
          </p:nvPr>
        </p:nvSpPr>
        <p:spPr/>
        <p:txBody>
          <a:bodyPr/>
          <a:lstStyle/>
          <a:p>
            <a:pPr eaLnBrk="1" hangingPunct="1"/>
            <a:r>
              <a:rPr lang="en-US" altLang="en-US" sz="3000" smtClean="0">
                <a:latin typeface="Helvetica Neue" charset="0"/>
                <a:ea typeface="ＭＳ Ｐゴシック" pitchFamily="34" charset="-128"/>
                <a:cs typeface="Helvetica Neue" charset="0"/>
              </a:rPr>
              <a:t>Learning Objectives</a:t>
            </a:r>
          </a:p>
        </p:txBody>
      </p:sp>
      <p:sp>
        <p:nvSpPr>
          <p:cNvPr id="14339" name="Rectangle 5"/>
          <p:cNvSpPr>
            <a:spLocks noGrp="1"/>
          </p:cNvSpPr>
          <p:nvPr>
            <p:ph type="body" idx="4294967295"/>
          </p:nvPr>
        </p:nvSpPr>
        <p:spPr/>
        <p:txBody>
          <a:bodyPr/>
          <a:lstStyle/>
          <a:p>
            <a:pPr>
              <a:lnSpc>
                <a:spcPct val="80000"/>
              </a:lnSpc>
              <a:defRPr/>
            </a:pPr>
            <a:r>
              <a:rPr lang="en-US" sz="2400" dirty="0"/>
              <a:t>Identify the use of universal communication principles in pharmacy </a:t>
            </a:r>
            <a:r>
              <a:rPr lang="en-US" sz="2400" dirty="0" smtClean="0"/>
              <a:t>practice</a:t>
            </a:r>
            <a:endParaRPr lang="en-US" altLang="en-US" sz="2400" dirty="0" smtClean="0"/>
          </a:p>
          <a:p>
            <a:pPr>
              <a:lnSpc>
                <a:spcPct val="80000"/>
              </a:lnSpc>
              <a:defRPr/>
            </a:pPr>
            <a:endParaRPr lang="en-US" altLang="en-US" sz="2400" dirty="0"/>
          </a:p>
          <a:p>
            <a:pPr>
              <a:lnSpc>
                <a:spcPct val="80000"/>
              </a:lnSpc>
              <a:defRPr/>
            </a:pPr>
            <a:r>
              <a:rPr lang="en-US" altLang="en-US" sz="2400" dirty="0" smtClean="0"/>
              <a:t>Summarize the process UW Health used to incorporate teach-back and plain language principles into patient education</a:t>
            </a:r>
          </a:p>
          <a:p>
            <a:pPr marL="0" indent="0">
              <a:lnSpc>
                <a:spcPct val="80000"/>
              </a:lnSpc>
              <a:buFont typeface="Arial" pitchFamily="34" charset="0"/>
              <a:buNone/>
              <a:defRPr/>
            </a:pPr>
            <a:endParaRPr lang="en-US" altLang="en-US" sz="2400" dirty="0" smtClean="0"/>
          </a:p>
          <a:p>
            <a:pPr>
              <a:lnSpc>
                <a:spcPct val="80000"/>
              </a:lnSpc>
              <a:defRPr/>
            </a:pPr>
            <a:r>
              <a:rPr lang="en-US" altLang="en-US" sz="2400" dirty="0" smtClean="0"/>
              <a:t>Evaluate the effectiveness of a competency and training program for teach-back and plain language</a:t>
            </a:r>
          </a:p>
          <a:p>
            <a:pPr marL="0" indent="0">
              <a:lnSpc>
                <a:spcPct val="80000"/>
              </a:lnSpc>
              <a:buFont typeface="Arial" pitchFamily="34" charset="0"/>
              <a:buNone/>
              <a:defRPr/>
            </a:pPr>
            <a:endParaRPr lang="en-US" altLang="en-US" sz="2400" dirty="0" smtClean="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995777" y="0"/>
            <a:ext cx="5486400" cy="914400"/>
          </a:xfrm>
        </p:spPr>
        <p:txBody>
          <a:bodyPr/>
          <a:lstStyle/>
          <a:p>
            <a:pPr algn="ctr"/>
            <a:r>
              <a:rPr lang="en-US" altLang="en-US" sz="3000" b="0" dirty="0" smtClean="0">
                <a:latin typeface="Helvetica Neue" charset="0"/>
                <a:ea typeface="ＭＳ Ｐゴシック" pitchFamily="34" charset="-128"/>
                <a:cs typeface="Helvetica Neue" charset="0"/>
              </a:rPr>
              <a:t>Results: Direct Observation</a:t>
            </a:r>
            <a:br>
              <a:rPr lang="en-US" altLang="en-US" sz="3000" b="0" dirty="0" smtClean="0">
                <a:latin typeface="Helvetica Neue" charset="0"/>
                <a:ea typeface="ＭＳ Ｐゴシック" pitchFamily="34" charset="-128"/>
                <a:cs typeface="Helvetica Neue" charset="0"/>
              </a:rPr>
            </a:br>
            <a:r>
              <a:rPr lang="en-US" altLang="en-US" sz="3000" b="0" i="1" dirty="0" smtClean="0">
                <a:latin typeface="Helvetica Neue" charset="0"/>
                <a:ea typeface="ＭＳ Ｐゴシック" pitchFamily="34" charset="-128"/>
                <a:cs typeface="Helvetica Neue" charset="0"/>
              </a:rPr>
              <a:t>n= 84 (40 Pre / 44 Post)</a:t>
            </a:r>
          </a:p>
        </p:txBody>
      </p:sp>
      <p:graphicFrame>
        <p:nvGraphicFramePr>
          <p:cNvPr id="4" name="Chart 3"/>
          <p:cNvGraphicFramePr>
            <a:graphicFrameLocks/>
          </p:cNvGraphicFramePr>
          <p:nvPr>
            <p:extLst>
              <p:ext uri="{D42A27DB-BD31-4B8C-83A1-F6EECF244321}">
                <p14:modId xmlns:p14="http://schemas.microsoft.com/office/powerpoint/2010/main" val="656259257"/>
              </p:ext>
            </p:extLst>
          </p:nvPr>
        </p:nvGraphicFramePr>
        <p:xfrm>
          <a:off x="-1753254" y="914400"/>
          <a:ext cx="11813060" cy="5223821"/>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sz="3000" dirty="0" smtClean="0">
                <a:latin typeface="Helvetica Neue" charset="0"/>
                <a:ea typeface="ＭＳ Ｐゴシック" pitchFamily="34" charset="-128"/>
                <a:cs typeface="Helvetica Neue" charset="0"/>
              </a:rPr>
              <a:t>Results: Training Program Feasibility</a:t>
            </a:r>
          </a:p>
        </p:txBody>
      </p:sp>
      <p:sp>
        <p:nvSpPr>
          <p:cNvPr id="32771" name="Content Placeholder 4"/>
          <p:cNvSpPr>
            <a:spLocks noGrp="1"/>
          </p:cNvSpPr>
          <p:nvPr>
            <p:ph sz="half" idx="4294967295"/>
          </p:nvPr>
        </p:nvSpPr>
        <p:spPr>
          <a:xfrm>
            <a:off x="346075" y="1508125"/>
            <a:ext cx="8907463" cy="3044825"/>
          </a:xfrm>
        </p:spPr>
        <p:txBody>
          <a:bodyPr/>
          <a:lstStyle/>
          <a:p>
            <a:r>
              <a:rPr lang="en-US" altLang="en-US" sz="2400" smtClean="0">
                <a:latin typeface="Helvetica Neue Light" charset="0"/>
                <a:ea typeface="ＭＳ Ｐゴシック" pitchFamily="34" charset="-128"/>
                <a:cs typeface="Helvetica Neue Light" charset="0"/>
              </a:rPr>
              <a:t>Trained 24 student pharmacists for direct observations</a:t>
            </a:r>
          </a:p>
          <a:p>
            <a:pPr lvl="1"/>
            <a:r>
              <a:rPr lang="en-US" altLang="en-US" sz="2000" smtClean="0">
                <a:latin typeface="Helvetica Neue Light" charset="0"/>
                <a:ea typeface="ＭＳ Ｐゴシック" pitchFamily="34" charset="-128"/>
                <a:cs typeface="Helvetica Neue Light" charset="0"/>
              </a:rPr>
              <a:t>30 min student preparation</a:t>
            </a:r>
          </a:p>
          <a:p>
            <a:pPr lvl="1"/>
            <a:r>
              <a:rPr lang="en-US" altLang="en-US" sz="2000" smtClean="0">
                <a:latin typeface="Helvetica Neue Light" charset="0"/>
                <a:ea typeface="ＭＳ Ｐゴシック" pitchFamily="34" charset="-128"/>
                <a:cs typeface="Helvetica Neue Light" charset="0"/>
              </a:rPr>
              <a:t>4 x 1 hour training sessions by 3 investigators</a:t>
            </a:r>
          </a:p>
          <a:p>
            <a:pPr lvl="1"/>
            <a:r>
              <a:rPr lang="en-US" altLang="en-US" sz="2000" smtClean="0">
                <a:latin typeface="Helvetica Neue Light" charset="0"/>
                <a:ea typeface="ＭＳ Ｐゴシック" pitchFamily="34" charset="-128"/>
                <a:cs typeface="Helvetica Neue Light" charset="0"/>
              </a:rPr>
              <a:t>Total of 48 hours</a:t>
            </a:r>
          </a:p>
          <a:p>
            <a:r>
              <a:rPr lang="en-US" altLang="en-US" sz="2400" smtClean="0">
                <a:latin typeface="Helvetica Neue Light" charset="0"/>
                <a:ea typeface="ＭＳ Ｐゴシック" pitchFamily="34" charset="-128"/>
                <a:cs typeface="Helvetica Neue Light" charset="0"/>
              </a:rPr>
              <a:t>Trained 118 pharmacists in patient education techniques</a:t>
            </a:r>
          </a:p>
          <a:p>
            <a:pPr lvl="1"/>
            <a:r>
              <a:rPr lang="en-US" altLang="en-US" sz="2000" smtClean="0">
                <a:latin typeface="Helvetica Neue Light" charset="0"/>
                <a:ea typeface="ＭＳ Ｐゴシック" pitchFamily="34" charset="-128"/>
                <a:cs typeface="Helvetica Neue Light" charset="0"/>
              </a:rPr>
              <a:t>1 hour competency (workshop or webinar)</a:t>
            </a:r>
          </a:p>
          <a:p>
            <a:pPr lvl="1"/>
            <a:r>
              <a:rPr lang="en-US" altLang="en-US" sz="2000" smtClean="0">
                <a:latin typeface="Helvetica Neue Light" charset="0"/>
                <a:ea typeface="ＭＳ Ｐゴシック" pitchFamily="34" charset="-128"/>
                <a:cs typeface="Helvetica Neue Light" charset="0"/>
              </a:rPr>
              <a:t>20 min computer based training</a:t>
            </a:r>
          </a:p>
          <a:p>
            <a:pPr lvl="1"/>
            <a:r>
              <a:rPr lang="en-US" altLang="en-US" sz="2000" smtClean="0">
                <a:latin typeface="Helvetica Neue Light" charset="0"/>
                <a:ea typeface="ＭＳ Ｐゴシック" pitchFamily="34" charset="-128"/>
                <a:cs typeface="Helvetica Neue Light" charset="0"/>
              </a:rPr>
              <a:t>Total of 153 hours</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sz="3000" dirty="0" smtClean="0">
                <a:latin typeface="Helvetica Neue" charset="0"/>
                <a:ea typeface="ＭＳ Ｐゴシック" pitchFamily="34" charset="-128"/>
                <a:cs typeface="Helvetica Neue" charset="0"/>
              </a:rPr>
              <a:t>Results: Pharmacist Testimonials</a:t>
            </a:r>
          </a:p>
        </p:txBody>
      </p:sp>
      <p:sp>
        <p:nvSpPr>
          <p:cNvPr id="33795" name="Rectangle 3"/>
          <p:cNvSpPr>
            <a:spLocks noGrp="1" noChangeArrowheads="1"/>
          </p:cNvSpPr>
          <p:nvPr>
            <p:ph type="body" idx="1"/>
          </p:nvPr>
        </p:nvSpPr>
        <p:spPr/>
        <p:txBody>
          <a:bodyPr/>
          <a:lstStyle/>
          <a:p>
            <a:pPr>
              <a:spcBef>
                <a:spcPct val="0"/>
              </a:spcBef>
            </a:pPr>
            <a:r>
              <a:rPr lang="en-US" altLang="en-US" sz="2400" smtClean="0">
                <a:latin typeface="Helvetica Neue Light" charset="0"/>
                <a:ea typeface="ＭＳ Ｐゴシック" pitchFamily="34" charset="-128"/>
                <a:cs typeface="Helvetica Neue Light" charset="0"/>
              </a:rPr>
              <a:t>“Using the teach-back method gives me confidence that my patients will take their medications correctly and get the most benefit.”			</a:t>
            </a:r>
          </a:p>
          <a:p>
            <a:pPr lvl="1">
              <a:spcBef>
                <a:spcPct val="0"/>
              </a:spcBef>
            </a:pPr>
            <a:r>
              <a:rPr lang="en-US" altLang="en-US" sz="2000" smtClean="0">
                <a:latin typeface="Helvetica Neue Light" charset="0"/>
                <a:ea typeface="ＭＳ Ｐゴシック" pitchFamily="34" charset="-128"/>
                <a:cs typeface="Helvetica Neue Light" charset="0"/>
              </a:rPr>
              <a:t>Eddu – Surgery Pharmacist</a:t>
            </a:r>
          </a:p>
          <a:p>
            <a:pPr>
              <a:buFontTx/>
              <a:buNone/>
            </a:pPr>
            <a:endParaRPr lang="en-US" altLang="en-US" sz="2000" smtClean="0">
              <a:latin typeface="Helvetica Neue Light" charset="0"/>
              <a:ea typeface="ＭＳ Ｐゴシック" pitchFamily="34" charset="-128"/>
              <a:cs typeface="Helvetica Neue Light" charset="0"/>
            </a:endParaRPr>
          </a:p>
          <a:p>
            <a:r>
              <a:rPr lang="en-US" altLang="en-US" sz="2400" smtClean="0">
                <a:latin typeface="Helvetica Neue Light" charset="0"/>
                <a:ea typeface="ＭＳ Ｐゴシック" pitchFamily="34" charset="-128"/>
                <a:cs typeface="Helvetica Neue Light" charset="0"/>
              </a:rPr>
              <a:t>“I was working with an elderly couple…prior to this training I would have consulted them without determining the primary learner, which could have led to a poor outcome.  Instead I waited until the caregiver arrived and I knew the patient would succeed at home.”</a:t>
            </a:r>
          </a:p>
          <a:p>
            <a:pPr lvl="1"/>
            <a:r>
              <a:rPr lang="en-US" altLang="en-US" sz="2000" smtClean="0">
                <a:latin typeface="Helvetica Neue Light" charset="0"/>
                <a:ea typeface="ＭＳ Ｐゴシック" pitchFamily="34" charset="-128"/>
                <a:cs typeface="Helvetica Neue Light" charset="0"/>
              </a:rPr>
              <a:t>Judy – Cardiology Pharmacist</a:t>
            </a:r>
          </a:p>
          <a:p>
            <a:endParaRPr lang="en-US" altLang="en-US" sz="2000" smtClean="0">
              <a:latin typeface="Helvetica Neue Light" charset="0"/>
              <a:ea typeface="ＭＳ Ｐゴシック" pitchFamily="34" charset="-128"/>
              <a:cs typeface="Helvetica Neue Light" charset="0"/>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sz="3000" dirty="0" smtClean="0">
                <a:latin typeface="Helvetica Neue" charset="0"/>
                <a:ea typeface="ＭＳ Ｐゴシック" pitchFamily="34" charset="-128"/>
                <a:cs typeface="Helvetica Neue" charset="0"/>
              </a:rPr>
              <a:t>Barriers</a:t>
            </a:r>
          </a:p>
        </p:txBody>
      </p:sp>
      <p:sp>
        <p:nvSpPr>
          <p:cNvPr id="43011" name="Rectangle 3"/>
          <p:cNvSpPr>
            <a:spLocks noGrp="1" noChangeArrowheads="1"/>
          </p:cNvSpPr>
          <p:nvPr>
            <p:ph type="body" idx="1"/>
          </p:nvPr>
        </p:nvSpPr>
        <p:spPr/>
        <p:txBody>
          <a:bodyPr/>
          <a:lstStyle/>
          <a:p>
            <a:pPr>
              <a:defRPr/>
            </a:pPr>
            <a:r>
              <a:rPr lang="en-US" altLang="en-US" sz="2800" dirty="0" smtClean="0"/>
              <a:t>Reaching all pharmacists</a:t>
            </a:r>
          </a:p>
          <a:p>
            <a:pPr lvl="1">
              <a:defRPr/>
            </a:pPr>
            <a:r>
              <a:rPr lang="en-US" altLang="en-US" sz="2400" dirty="0" smtClean="0"/>
              <a:t>Across each inpatient team and 12 ambulatory pharmacies</a:t>
            </a:r>
          </a:p>
          <a:p>
            <a:pPr lvl="1">
              <a:buFont typeface="Wingdings" pitchFamily="2" charset="2"/>
              <a:buNone/>
              <a:defRPr/>
            </a:pPr>
            <a:endParaRPr lang="en-US" altLang="en-US" sz="1600" dirty="0" smtClean="0"/>
          </a:p>
          <a:p>
            <a:pPr>
              <a:defRPr/>
            </a:pPr>
            <a:r>
              <a:rPr lang="en-US" altLang="en-US" sz="2800" dirty="0" smtClean="0"/>
              <a:t>Patient acceptance</a:t>
            </a:r>
          </a:p>
          <a:p>
            <a:pPr marL="457200" lvl="1" indent="0">
              <a:buFont typeface="Arial" pitchFamily="34" charset="0"/>
              <a:buNone/>
              <a:defRPr/>
            </a:pPr>
            <a:endParaRPr lang="en-US" altLang="en-US" sz="1600" dirty="0" smtClean="0"/>
          </a:p>
          <a:p>
            <a:pPr>
              <a:defRPr/>
            </a:pPr>
            <a:r>
              <a:rPr lang="en-US" altLang="en-US" sz="2800" dirty="0"/>
              <a:t>Role </a:t>
            </a:r>
            <a:r>
              <a:rPr lang="en-US" altLang="en-US" sz="2800" dirty="0" smtClean="0"/>
              <a:t>clarity</a:t>
            </a:r>
          </a:p>
          <a:p>
            <a:pPr>
              <a:defRPr/>
            </a:pPr>
            <a:endParaRPr lang="en-US" altLang="en-US" sz="1600" dirty="0">
              <a:ea typeface="ＭＳ Ｐゴシック" charset="-128"/>
            </a:endParaRPr>
          </a:p>
          <a:p>
            <a:pPr>
              <a:defRPr/>
            </a:pPr>
            <a:r>
              <a:rPr lang="en-US" altLang="en-US" sz="2800" dirty="0" smtClean="0"/>
              <a:t>Consult duration</a:t>
            </a:r>
            <a:endParaRPr lang="en-US" altLang="en-US" sz="2800" dirty="0"/>
          </a:p>
          <a:p>
            <a:pPr lvl="1">
              <a:buFont typeface="Wingdings" pitchFamily="2" charset="2"/>
              <a:buNone/>
              <a:defRPr/>
            </a:pPr>
            <a:endParaRPr lang="en-US" altLang="en-US" sz="1600" dirty="0" smtClean="0"/>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sz="3000" smtClean="0">
                <a:latin typeface="Helvetica Neue" charset="0"/>
                <a:ea typeface="ＭＳ Ｐゴシック" pitchFamily="34" charset="-128"/>
                <a:cs typeface="Helvetica Neue" charset="0"/>
              </a:rPr>
              <a:t>Next Steps</a:t>
            </a:r>
          </a:p>
        </p:txBody>
      </p:sp>
      <p:sp>
        <p:nvSpPr>
          <p:cNvPr id="35843" name="Rectangle 3"/>
          <p:cNvSpPr>
            <a:spLocks noGrp="1" noChangeArrowheads="1"/>
          </p:cNvSpPr>
          <p:nvPr>
            <p:ph type="body" idx="1"/>
          </p:nvPr>
        </p:nvSpPr>
        <p:spPr/>
        <p:txBody>
          <a:bodyPr/>
          <a:lstStyle/>
          <a:p>
            <a:r>
              <a:rPr lang="en-US" altLang="en-US" sz="2800" dirty="0" smtClean="0">
                <a:latin typeface="Helvetica Neue Light" charset="0"/>
                <a:ea typeface="ＭＳ Ｐゴシック" pitchFamily="34" charset="-128"/>
                <a:cs typeface="Helvetica Neue Light" charset="0"/>
              </a:rPr>
              <a:t>Integrate into onboarding</a:t>
            </a:r>
          </a:p>
          <a:p>
            <a:r>
              <a:rPr lang="en-US" altLang="en-US" sz="2800" dirty="0" smtClean="0">
                <a:latin typeface="Helvetica Neue Light" charset="0"/>
                <a:ea typeface="ＭＳ Ｐゴシック" pitchFamily="34" charset="-128"/>
                <a:cs typeface="Helvetica Neue Light" charset="0"/>
              </a:rPr>
              <a:t>Optimize interaction with new technology:</a:t>
            </a:r>
          </a:p>
          <a:p>
            <a:pPr lvl="1"/>
            <a:r>
              <a:rPr lang="en-US" altLang="en-US" sz="2400" dirty="0" smtClean="0">
                <a:latin typeface="Helvetica Neue Light" charset="0"/>
                <a:ea typeface="ＭＳ Ｐゴシック" pitchFamily="34" charset="-128"/>
                <a:cs typeface="Helvetica Neue Light" charset="0"/>
              </a:rPr>
              <a:t>Recording discharge instructions</a:t>
            </a:r>
          </a:p>
          <a:p>
            <a:pPr lvl="1"/>
            <a:r>
              <a:rPr lang="en-US" altLang="en-US" sz="2400" dirty="0" smtClean="0">
                <a:latin typeface="Helvetica Neue Light" charset="0"/>
                <a:ea typeface="ＭＳ Ｐゴシック" pitchFamily="34" charset="-128"/>
                <a:cs typeface="Helvetica Neue Light" charset="0"/>
              </a:rPr>
              <a:t>Providing 24/7 access to plans via phone, mobile device or computer</a:t>
            </a:r>
          </a:p>
          <a:p>
            <a:r>
              <a:rPr lang="en-US" altLang="en-US" sz="2800" dirty="0">
                <a:latin typeface="Helvetica Neue Light" charset="0"/>
                <a:ea typeface="ＭＳ Ｐゴシック" pitchFamily="34" charset="-128"/>
                <a:cs typeface="Helvetica Neue Light" charset="0"/>
              </a:rPr>
              <a:t>Hardwire into documentation</a:t>
            </a:r>
          </a:p>
          <a:p>
            <a:endParaRPr lang="en-US" altLang="en-US" dirty="0" smtClean="0">
              <a:latin typeface="Helvetica Neue Light" charset="0"/>
              <a:ea typeface="ＭＳ Ｐゴシック" pitchFamily="34" charset="-128"/>
              <a:cs typeface="Helvetica Neue Light" charset="0"/>
            </a:endParaRPr>
          </a:p>
          <a:p>
            <a:endParaRPr lang="en-US" altLang="en-US" dirty="0" smtClean="0">
              <a:latin typeface="Helvetica Neue Light" charset="0"/>
              <a:ea typeface="ＭＳ Ｐゴシック" pitchFamily="34" charset="-128"/>
              <a:cs typeface="Helvetica Neue Light" charset="0"/>
            </a:endParaRPr>
          </a:p>
          <a:p>
            <a:pPr lvl="1">
              <a:buFont typeface="Wingdings" pitchFamily="2" charset="2"/>
              <a:buNone/>
            </a:pPr>
            <a:endParaRPr lang="en-US" altLang="en-US" sz="1600" dirty="0" smtClean="0">
              <a:latin typeface="Helvetica Neue Light" charset="0"/>
              <a:ea typeface="ＭＳ Ｐゴシック" pitchFamily="34" charset="-128"/>
              <a:cs typeface="Helvetica Neue Light" charset="0"/>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410" y="4331497"/>
            <a:ext cx="8011390" cy="54405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sz="3000" smtClean="0">
                <a:latin typeface="Helvetica Neue" charset="0"/>
                <a:ea typeface="ＭＳ Ｐゴシック" pitchFamily="34" charset="-128"/>
                <a:cs typeface="Helvetica Neue" charset="0"/>
              </a:rPr>
              <a:t>Conclusions and Application</a:t>
            </a:r>
          </a:p>
        </p:txBody>
      </p:sp>
      <p:sp>
        <p:nvSpPr>
          <p:cNvPr id="36867" name="Rectangle 3"/>
          <p:cNvSpPr>
            <a:spLocks noGrp="1" noChangeArrowheads="1"/>
          </p:cNvSpPr>
          <p:nvPr>
            <p:ph type="body" idx="1"/>
          </p:nvPr>
        </p:nvSpPr>
        <p:spPr/>
        <p:txBody>
          <a:bodyPr/>
          <a:lstStyle/>
          <a:p>
            <a:pPr>
              <a:defRPr/>
            </a:pPr>
            <a:r>
              <a:rPr lang="en-US" sz="2400" dirty="0"/>
              <a:t>Implementing a </a:t>
            </a:r>
            <a:r>
              <a:rPr lang="en-US" sz="2400" dirty="0" smtClean="0"/>
              <a:t>plain language and teach back training </a:t>
            </a:r>
            <a:r>
              <a:rPr lang="en-US" sz="2400" dirty="0"/>
              <a:t>program improved observable pharmacist-patient communication </a:t>
            </a:r>
            <a:r>
              <a:rPr lang="en-US" sz="2400" dirty="0" smtClean="0"/>
              <a:t>skills</a:t>
            </a:r>
            <a:endParaRPr lang="en-US" altLang="en-US" sz="2400" dirty="0"/>
          </a:p>
          <a:p>
            <a:pPr lvl="1">
              <a:buFont typeface="Wingdings" pitchFamily="2" charset="2"/>
              <a:buNone/>
              <a:defRPr/>
            </a:pPr>
            <a:endParaRPr lang="en-US" altLang="en-US" sz="1600" dirty="0"/>
          </a:p>
          <a:p>
            <a:pPr>
              <a:defRPr/>
            </a:pPr>
            <a:r>
              <a:rPr lang="en-US" altLang="en-US" sz="2400" dirty="0"/>
              <a:t>Use of adult learning principles can encourage practice change – regardless of modality</a:t>
            </a:r>
          </a:p>
          <a:p>
            <a:pPr lvl="1">
              <a:buNone/>
              <a:defRPr/>
            </a:pPr>
            <a:endParaRPr lang="en-US" altLang="en-US" sz="1600" dirty="0"/>
          </a:p>
          <a:p>
            <a:pPr>
              <a:defRPr/>
            </a:pPr>
            <a:r>
              <a:rPr lang="en-US" altLang="en-US" sz="2400" dirty="0"/>
              <a:t>Partnership with “academia” creates more impactful training and allows for measurement of change</a:t>
            </a:r>
          </a:p>
          <a:p>
            <a:pPr>
              <a:defRPr/>
            </a:pPr>
            <a:endParaRPr lang="en-US" altLang="en-US" sz="1600" dirty="0">
              <a:ea typeface="ＭＳ Ｐゴシック" charset="-128"/>
            </a:endParaRPr>
          </a:p>
          <a:p>
            <a:pPr>
              <a:defRPr/>
            </a:pPr>
            <a:r>
              <a:rPr lang="en-US" altLang="en-US" sz="2400" dirty="0" smtClean="0"/>
              <a:t>Utilization of students created exposure to research principles and health literacy concepts while being a valuable </a:t>
            </a:r>
            <a:r>
              <a:rPr lang="en-US" altLang="en-US" sz="2400" dirty="0"/>
              <a:t>data collection resource</a:t>
            </a:r>
          </a:p>
          <a:p>
            <a:pPr>
              <a:defRPr/>
            </a:pPr>
            <a:endParaRPr lang="en-US" altLang="en-US" sz="2400" dirty="0"/>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sz="3000" smtClean="0">
                <a:latin typeface="Helvetica Neue" charset="0"/>
                <a:ea typeface="ＭＳ Ｐゴシック" pitchFamily="34" charset="-128"/>
                <a:cs typeface="Helvetica Neue" charset="0"/>
              </a:rPr>
              <a:t>Acknowledgements</a:t>
            </a:r>
          </a:p>
        </p:txBody>
      </p:sp>
      <p:sp>
        <p:nvSpPr>
          <p:cNvPr id="37891" name="Rectangle 3"/>
          <p:cNvSpPr>
            <a:spLocks noGrp="1" noChangeArrowheads="1"/>
          </p:cNvSpPr>
          <p:nvPr>
            <p:ph type="body" idx="1"/>
          </p:nvPr>
        </p:nvSpPr>
        <p:spPr/>
        <p:txBody>
          <a:bodyPr/>
          <a:lstStyle/>
          <a:p>
            <a:r>
              <a:rPr lang="en-US" altLang="en-US" sz="2800" smtClean="0">
                <a:latin typeface="Helvetica Neue Light" charset="0"/>
                <a:ea typeface="ＭＳ Ｐゴシック" pitchFamily="34" charset="-128"/>
                <a:cs typeface="Helvetica Neue Light" charset="0"/>
              </a:rPr>
              <a:t>Kate Hartkopf, PharmD</a:t>
            </a:r>
          </a:p>
          <a:p>
            <a:r>
              <a:rPr lang="en-US" altLang="en-US" sz="2800" smtClean="0">
                <a:latin typeface="Helvetica Neue Light" charset="0"/>
                <a:ea typeface="ＭＳ Ｐゴシック" pitchFamily="34" charset="-128"/>
                <a:cs typeface="Helvetica Neue Light" charset="0"/>
              </a:rPr>
              <a:t>Beth Martin, RPh, MS, PhD</a:t>
            </a:r>
          </a:p>
          <a:p>
            <a:r>
              <a:rPr lang="en-US" altLang="en-US" sz="2800" smtClean="0">
                <a:latin typeface="Helvetica Neue Light" charset="0"/>
                <a:ea typeface="ＭＳ Ｐゴシック" pitchFamily="34" charset="-128"/>
                <a:cs typeface="Helvetica Neue Light" charset="0"/>
              </a:rPr>
              <a:t>Amanda Margolis, PharmD, MS, BCACP</a:t>
            </a:r>
          </a:p>
          <a:p>
            <a:r>
              <a:rPr lang="en-US" altLang="en-US" sz="2800" smtClean="0">
                <a:latin typeface="Helvetica Neue Light" charset="0"/>
                <a:ea typeface="ＭＳ Ｐゴシック" pitchFamily="34" charset="-128"/>
                <a:cs typeface="Helvetica Neue Light" charset="0"/>
              </a:rPr>
              <a:t>Trevor Schmidt, PharmD</a:t>
            </a:r>
            <a:endParaRPr lang="en-US" altLang="en-US" sz="1600" smtClean="0">
              <a:latin typeface="Helvetica Neue Light" charset="0"/>
              <a:ea typeface="ＭＳ Ｐゴシック" pitchFamily="34" charset="-128"/>
              <a:cs typeface="Helvetica Neue Light" charset="0"/>
            </a:endParaRP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685800" y="1800225"/>
            <a:ext cx="7772400" cy="1800225"/>
          </a:xfrm>
        </p:spPr>
        <p:txBody>
          <a:bodyPr>
            <a:normAutofit fontScale="90000"/>
          </a:bodyPr>
          <a:lstStyle/>
          <a:p>
            <a:pPr eaLnBrk="1" hangingPunct="1">
              <a:defRPr/>
            </a:pPr>
            <a:r>
              <a:rPr lang="en-US" altLang="en-US" dirty="0" smtClean="0">
                <a:latin typeface="Helvetica Neue" charset="0"/>
                <a:ea typeface="ＭＳ Ｐゴシック" pitchFamily="34" charset="-128"/>
                <a:cs typeface="Helvetica Neue" charset="0"/>
              </a:rPr>
              <a:t>Implementation and Evaluation of a “Teach-back and Plain Language” Method </a:t>
            </a:r>
            <a:r>
              <a:rPr lang="en-US" altLang="en-US" dirty="0">
                <a:latin typeface="Helvetica Neue" charset="0"/>
                <a:ea typeface="ＭＳ Ｐゴシック" pitchFamily="34" charset="-128"/>
                <a:cs typeface="Helvetica Neue" charset="0"/>
              </a:rPr>
              <a:t>C</a:t>
            </a:r>
            <a:r>
              <a:rPr lang="en-US" altLang="en-US" dirty="0" smtClean="0">
                <a:latin typeface="Helvetica Neue" charset="0"/>
                <a:ea typeface="ＭＳ Ｐゴシック" pitchFamily="34" charset="-128"/>
                <a:cs typeface="Helvetica Neue" charset="0"/>
              </a:rPr>
              <a:t>ompetency Program</a:t>
            </a:r>
          </a:p>
        </p:txBody>
      </p:sp>
      <p:sp>
        <p:nvSpPr>
          <p:cNvPr id="3" name="Subtitle 2"/>
          <p:cNvSpPr>
            <a:spLocks noGrp="1"/>
          </p:cNvSpPr>
          <p:nvPr>
            <p:ph type="subTitle" idx="1"/>
          </p:nvPr>
        </p:nvSpPr>
        <p:spPr/>
        <p:txBody>
          <a:bodyPr rtlCol="0">
            <a:normAutofit fontScale="85000" lnSpcReduction="20000"/>
          </a:bodyPr>
          <a:lstStyle/>
          <a:p>
            <a:pPr eaLnBrk="1" fontAlgn="auto" hangingPunct="1">
              <a:spcAft>
                <a:spcPts val="0"/>
              </a:spcAft>
              <a:buFont typeface="Arial"/>
              <a:buNone/>
              <a:defRPr/>
            </a:pPr>
            <a:r>
              <a:rPr lang="en-US" dirty="0" smtClean="0">
                <a:ea typeface="+mn-ea"/>
              </a:rPr>
              <a:t>David Hager, PharmD, BCPS </a:t>
            </a:r>
          </a:p>
          <a:p>
            <a:pPr eaLnBrk="1" fontAlgn="auto" hangingPunct="1">
              <a:spcAft>
                <a:spcPts val="0"/>
              </a:spcAft>
              <a:buFont typeface="Arial"/>
              <a:buNone/>
              <a:defRPr/>
            </a:pPr>
            <a:r>
              <a:rPr lang="en-US" dirty="0" smtClean="0">
                <a:ea typeface="+mn-ea"/>
              </a:rPr>
              <a:t>dhager@uwhealth.org</a:t>
            </a:r>
          </a:p>
          <a:p>
            <a:pPr eaLnBrk="1" fontAlgn="auto" hangingPunct="1">
              <a:spcAft>
                <a:spcPts val="0"/>
              </a:spcAft>
              <a:defRPr/>
            </a:pPr>
            <a:r>
              <a:rPr lang="en-US" altLang="en-US" dirty="0"/>
              <a:t>Kate Hartkopf, </a:t>
            </a:r>
            <a:r>
              <a:rPr lang="en-US" altLang="en-US" dirty="0" smtClean="0"/>
              <a:t>PharmD, BCACP</a:t>
            </a:r>
          </a:p>
          <a:p>
            <a:pPr eaLnBrk="1" fontAlgn="auto" hangingPunct="1">
              <a:spcAft>
                <a:spcPts val="0"/>
              </a:spcAft>
              <a:defRPr/>
            </a:pPr>
            <a:r>
              <a:rPr lang="en-US" altLang="en-US" dirty="0" smtClean="0"/>
              <a:t>khartkopf@uwhealth.org</a:t>
            </a:r>
            <a:endParaRPr lang="en-US" altLang="en-US" dirty="0"/>
          </a:p>
          <a:p>
            <a:pPr eaLnBrk="1" fontAlgn="auto" hangingPunct="1">
              <a:spcAft>
                <a:spcPts val="0"/>
              </a:spcAft>
              <a:buFont typeface="Arial"/>
              <a:buNone/>
              <a:defRPr/>
            </a:pPr>
            <a:endParaRPr lang="en-US" dirty="0" smtClean="0">
              <a:ea typeface="+mn-ea"/>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p:txBody>
          <a:bodyPr anchorCtr="1"/>
          <a:lstStyle/>
          <a:p>
            <a:pPr eaLnBrk="1" hangingPunct="1"/>
            <a:r>
              <a:rPr lang="en-US" altLang="en-US" sz="3000" smtClean="0">
                <a:latin typeface="Helvetica Neue" charset="0"/>
                <a:ea typeface="ＭＳ Ｐゴシック" pitchFamily="34" charset="-128"/>
                <a:cs typeface="Helvetica Neue" charset="0"/>
              </a:rPr>
              <a:t>Traditional Communication Strategies: </a:t>
            </a:r>
            <a:br>
              <a:rPr lang="en-US" altLang="en-US" sz="3000" smtClean="0">
                <a:latin typeface="Helvetica Neue" charset="0"/>
                <a:ea typeface="ＭＳ Ｐゴシック" pitchFamily="34" charset="-128"/>
                <a:cs typeface="Helvetica Neue" charset="0"/>
              </a:rPr>
            </a:br>
            <a:r>
              <a:rPr lang="en-US" altLang="en-US" sz="3000" smtClean="0">
                <a:latin typeface="Helvetica Neue" charset="0"/>
                <a:ea typeface="ＭＳ Ｐゴシック" pitchFamily="34" charset="-128"/>
                <a:cs typeface="Helvetica Neue" charset="0"/>
              </a:rPr>
              <a:t>The Challenge</a:t>
            </a:r>
          </a:p>
        </p:txBody>
      </p:sp>
      <p:sp>
        <p:nvSpPr>
          <p:cNvPr id="10243" name="Rectangle 3"/>
          <p:cNvSpPr>
            <a:spLocks noGrp="1" noChangeArrowheads="1"/>
          </p:cNvSpPr>
          <p:nvPr>
            <p:ph type="body" sz="half" idx="4294967295"/>
          </p:nvPr>
        </p:nvSpPr>
        <p:spPr>
          <a:xfrm>
            <a:off x="457200" y="1600200"/>
            <a:ext cx="8229600" cy="2185988"/>
          </a:xfrm>
        </p:spPr>
        <p:txBody>
          <a:bodyPr/>
          <a:lstStyle/>
          <a:p>
            <a:pPr eaLnBrk="1" hangingPunct="1"/>
            <a:r>
              <a:rPr lang="en-US" altLang="en-US" sz="2200" dirty="0" smtClean="0">
                <a:latin typeface="Helvetica Neue Light" charset="0"/>
                <a:ea typeface="ＭＳ Ｐゴシック" pitchFamily="34" charset="-128"/>
                <a:cs typeface="Helvetica Neue Light" charset="0"/>
              </a:rPr>
              <a:t>Research shows that patients remember and understand </a:t>
            </a:r>
            <a:r>
              <a:rPr lang="en-US" altLang="en-US" sz="2200" b="1" dirty="0" smtClean="0">
                <a:latin typeface="Helvetica Neue Light" charset="0"/>
                <a:ea typeface="ＭＳ Ｐゴシック" pitchFamily="34" charset="-128"/>
                <a:cs typeface="Helvetica Neue Light" charset="0"/>
              </a:rPr>
              <a:t>less than half</a:t>
            </a:r>
            <a:r>
              <a:rPr lang="en-US" altLang="en-US" sz="2200" dirty="0" smtClean="0">
                <a:latin typeface="Helvetica Neue Light" charset="0"/>
                <a:ea typeface="ＭＳ Ｐゴシック" pitchFamily="34" charset="-128"/>
                <a:cs typeface="Helvetica Neue Light" charset="0"/>
              </a:rPr>
              <a:t> of what clinicians explain to them </a:t>
            </a:r>
          </a:p>
          <a:p>
            <a:pPr eaLnBrk="1" hangingPunct="1"/>
            <a:r>
              <a:rPr lang="en-US" altLang="en-US" sz="2200" dirty="0" smtClean="0">
                <a:latin typeface="Helvetica Neue Light" charset="0"/>
                <a:ea typeface="ＭＳ Ｐゴシック" pitchFamily="34" charset="-128"/>
                <a:cs typeface="Helvetica Neue Light" charset="0"/>
              </a:rPr>
              <a:t>Patients with limited health literacy have trouble with both written and oral communication in the clinical setting  </a:t>
            </a:r>
          </a:p>
          <a:p>
            <a:pPr eaLnBrk="1" hangingPunct="1">
              <a:lnSpc>
                <a:spcPct val="115000"/>
              </a:lnSpc>
              <a:spcBef>
                <a:spcPct val="25000"/>
              </a:spcBef>
            </a:pPr>
            <a:r>
              <a:rPr lang="en-US" altLang="en-US" sz="2200" dirty="0" smtClean="0">
                <a:latin typeface="Helvetica Neue Light" charset="0"/>
                <a:ea typeface="ＭＳ Ｐゴシック" pitchFamily="34" charset="-128"/>
                <a:cs typeface="Helvetica Neue Light" charset="0"/>
              </a:rPr>
              <a:t>The more involved we are in learning, the more we learn</a:t>
            </a:r>
            <a:r>
              <a:rPr lang="en-US" altLang="en-US" sz="1800" dirty="0" smtClean="0">
                <a:latin typeface="Helvetica Neue Light" charset="0"/>
                <a:ea typeface="ＭＳ Ｐゴシック" pitchFamily="34" charset="-128"/>
                <a:cs typeface="Helvetica Neue Light" charset="0"/>
              </a:rPr>
              <a:t> </a:t>
            </a:r>
            <a:r>
              <a:rPr lang="en-US" altLang="en-US" sz="800" dirty="0" smtClean="0">
                <a:latin typeface="Comic Sans MS" pitchFamily="66" charset="0"/>
                <a:ea typeface="ＭＳ Ｐゴシック" pitchFamily="34" charset="-128"/>
                <a:cs typeface="Helvetica Neue Light" charset="0"/>
              </a:rPr>
              <a:t>                                                                                          </a:t>
            </a:r>
            <a:endParaRPr lang="en-US" altLang="en-US" sz="900" dirty="0" smtClean="0">
              <a:latin typeface="Helvetica Neue Light" charset="0"/>
              <a:ea typeface="ＭＳ Ｐゴシック" pitchFamily="34" charset="-128"/>
              <a:cs typeface="Helvetica Neue Light" charset="0"/>
            </a:endParaRPr>
          </a:p>
          <a:p>
            <a:pPr eaLnBrk="1" hangingPunct="1">
              <a:lnSpc>
                <a:spcPct val="75000"/>
              </a:lnSpc>
              <a:buFontTx/>
              <a:buNone/>
            </a:pPr>
            <a:r>
              <a:rPr lang="en-US" altLang="en-US" sz="700" dirty="0" smtClean="0">
                <a:latin typeface="Helvetica Neue Light" charset="0"/>
                <a:ea typeface="ＭＳ Ｐゴシック" pitchFamily="34" charset="-128"/>
                <a:cs typeface="Helvetica Neue Light" charset="0"/>
              </a:rPr>
              <a:t>     </a:t>
            </a:r>
          </a:p>
          <a:p>
            <a:pPr eaLnBrk="1" hangingPunct="1">
              <a:lnSpc>
                <a:spcPct val="75000"/>
              </a:lnSpc>
              <a:buFontTx/>
              <a:buNone/>
            </a:pPr>
            <a:endParaRPr lang="en-US" altLang="en-US" sz="700" dirty="0" smtClean="0">
              <a:latin typeface="Helvetica Neue Light" charset="0"/>
              <a:ea typeface="ＭＳ Ｐゴシック" pitchFamily="34" charset="-128"/>
              <a:cs typeface="Helvetica Neue Light" charset="0"/>
            </a:endParaRPr>
          </a:p>
        </p:txBody>
      </p:sp>
      <p:graphicFrame>
        <p:nvGraphicFramePr>
          <p:cNvPr id="2" name="Chart 1" title="How much we remember if we..."/>
          <p:cNvGraphicFramePr/>
          <p:nvPr>
            <p:extLst>
              <p:ext uri="{D42A27DB-BD31-4B8C-83A1-F6EECF244321}">
                <p14:modId xmlns:p14="http://schemas.microsoft.com/office/powerpoint/2010/main" val="3065178247"/>
              </p:ext>
            </p:extLst>
          </p:nvPr>
        </p:nvGraphicFramePr>
        <p:xfrm>
          <a:off x="550718" y="3703782"/>
          <a:ext cx="7658100" cy="3154218"/>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2483430" y="3920426"/>
            <a:ext cx="4166755" cy="400110"/>
          </a:xfrm>
          <a:prstGeom prst="rect">
            <a:avLst/>
          </a:prstGeom>
          <a:noFill/>
        </p:spPr>
        <p:txBody>
          <a:bodyPr wrap="square" rtlCol="0">
            <a:spAutoFit/>
          </a:bodyPr>
          <a:lstStyle/>
          <a:p>
            <a:r>
              <a:rPr lang="en-US" sz="2000" b="1" dirty="0" smtClean="0">
                <a:latin typeface="Helvetica Neue"/>
              </a:rPr>
              <a:t>How much we learn if we…</a:t>
            </a:r>
            <a:endParaRPr lang="en-US" sz="2000" b="1" dirty="0">
              <a:latin typeface="Helvetica Neue"/>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sz="half" idx="1"/>
          </p:nvPr>
        </p:nvSpPr>
        <p:spPr>
          <a:xfrm>
            <a:off x="135082" y="1589809"/>
            <a:ext cx="4038600" cy="4525963"/>
          </a:xfrm>
        </p:spPr>
        <p:txBody>
          <a:bodyPr/>
          <a:lstStyle/>
          <a:p>
            <a:r>
              <a:rPr lang="en-US" altLang="en-US" sz="2400" dirty="0" smtClean="0">
                <a:latin typeface="Helvetica Neue Light" charset="0"/>
                <a:ea typeface="ＭＳ Ｐゴシック" pitchFamily="34" charset="-128"/>
                <a:cs typeface="Helvetica Neue Light" charset="0"/>
              </a:rPr>
              <a:t>46% of patients misunderstand prescription instructions</a:t>
            </a:r>
          </a:p>
          <a:p>
            <a:pPr>
              <a:buFontTx/>
              <a:buNone/>
            </a:pPr>
            <a:endParaRPr lang="en-US" altLang="en-US" sz="2000" dirty="0" smtClean="0">
              <a:latin typeface="Helvetica Neue Light" charset="0"/>
              <a:ea typeface="ＭＳ Ｐゴシック" pitchFamily="34" charset="-128"/>
              <a:cs typeface="Helvetica Neue Light" charset="0"/>
            </a:endParaRPr>
          </a:p>
          <a:p>
            <a:r>
              <a:rPr lang="en-US" altLang="en-US" sz="2400" dirty="0" smtClean="0">
                <a:latin typeface="Helvetica Neue Light" charset="0"/>
                <a:ea typeface="ＭＳ Ｐゴシック" pitchFamily="34" charset="-128"/>
                <a:cs typeface="Helvetica Neue Light" charset="0"/>
              </a:rPr>
              <a:t>Other sources of information fail:</a:t>
            </a:r>
          </a:p>
          <a:p>
            <a:pPr lvl="1"/>
            <a:r>
              <a:rPr lang="en-US" altLang="en-US" sz="2200" dirty="0" smtClean="0">
                <a:latin typeface="Helvetica Neue Light" charset="0"/>
                <a:ea typeface="ＭＳ Ｐゴシック" pitchFamily="34" charset="-128"/>
                <a:cs typeface="Helvetica Neue Light" charset="0"/>
              </a:rPr>
              <a:t>Auxiliary labels</a:t>
            </a:r>
          </a:p>
          <a:p>
            <a:pPr lvl="1"/>
            <a:r>
              <a:rPr lang="en-US" altLang="en-US" sz="2200" dirty="0" smtClean="0">
                <a:latin typeface="Helvetica Neue Light" charset="0"/>
                <a:ea typeface="ＭＳ Ｐゴシック" pitchFamily="34" charset="-128"/>
                <a:cs typeface="Helvetica Neue Light" charset="0"/>
              </a:rPr>
              <a:t>Consumer sheets</a:t>
            </a:r>
          </a:p>
          <a:p>
            <a:pPr lvl="1"/>
            <a:r>
              <a:rPr lang="en-US" altLang="en-US" sz="2200" dirty="0" smtClean="0">
                <a:latin typeface="Helvetica Neue Light" charset="0"/>
                <a:ea typeface="ＭＳ Ｐゴシック" pitchFamily="34" charset="-128"/>
                <a:cs typeface="Helvetica Neue Light" charset="0"/>
              </a:rPr>
              <a:t>Medication guides</a:t>
            </a:r>
          </a:p>
        </p:txBody>
      </p:sp>
      <p:pic>
        <p:nvPicPr>
          <p:cNvPr id="11267" name="Picture 4"/>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3796146" y="1454727"/>
            <a:ext cx="5485230" cy="4956464"/>
          </a:xfrm>
          <a:noFill/>
        </p:spPr>
      </p:pic>
      <p:sp>
        <p:nvSpPr>
          <p:cNvPr id="11268" name="Rectangle 2"/>
          <p:cNvSpPr txBox="1">
            <a:spLocks noChangeArrowheads="1"/>
          </p:cNvSpPr>
          <p:nvPr/>
        </p:nvSpPr>
        <p:spPr bwMode="auto">
          <a:xfrm>
            <a:off x="0" y="0"/>
            <a:ext cx="9144000" cy="1325563"/>
          </a:xfrm>
          <a:prstGeom prst="rect">
            <a:avLst/>
          </a:prstGeom>
          <a:gradFill rotWithShape="1">
            <a:gsLst>
              <a:gs pos="0">
                <a:srgbClr val="D72D2D"/>
              </a:gs>
              <a:gs pos="100000">
                <a:srgbClr val="5E0B00"/>
              </a:gs>
            </a:gsLst>
            <a:lin ang="4980000"/>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spcBef>
                <a:spcPct val="20000"/>
              </a:spcBef>
              <a:buFont typeface="Arial" pitchFamily="34" charset="0"/>
              <a:buChar char="•"/>
              <a:defRPr sz="3200">
                <a:solidFill>
                  <a:schemeClr val="tx1"/>
                </a:solidFill>
                <a:latin typeface="Helvetica Neue Light" charset="0"/>
                <a:ea typeface="ＭＳ Ｐゴシック" pitchFamily="34" charset="-128"/>
                <a:cs typeface="Helvetica Neue Light" charset="0"/>
              </a:defRPr>
            </a:lvl1pPr>
            <a:lvl2pPr marL="742950" indent="-285750" eaLnBrk="0" hangingPunct="0">
              <a:spcBef>
                <a:spcPct val="20000"/>
              </a:spcBef>
              <a:buFont typeface="Arial" pitchFamily="34" charset="0"/>
              <a:buChar char="–"/>
              <a:defRPr sz="2800">
                <a:solidFill>
                  <a:schemeClr val="tx1"/>
                </a:solidFill>
                <a:latin typeface="Helvetica Neue Light" charset="0"/>
                <a:ea typeface="ＭＳ Ｐゴシック" pitchFamily="34" charset="-128"/>
                <a:cs typeface="Helvetica Neue Light" charset="0"/>
              </a:defRPr>
            </a:lvl2pPr>
            <a:lvl3pPr marL="1143000" indent="-228600" eaLnBrk="0" hangingPunct="0">
              <a:spcBef>
                <a:spcPct val="20000"/>
              </a:spcBef>
              <a:buFont typeface="Arial" pitchFamily="34" charset="0"/>
              <a:buChar char="•"/>
              <a:defRPr sz="2400">
                <a:solidFill>
                  <a:schemeClr val="tx1"/>
                </a:solidFill>
                <a:latin typeface="Helvetica Neue Light" charset="0"/>
                <a:ea typeface="ＭＳ Ｐゴシック" pitchFamily="34" charset="-128"/>
                <a:cs typeface="Helvetica Neue Light" charset="0"/>
              </a:defRPr>
            </a:lvl3pPr>
            <a:lvl4pPr marL="1600200" indent="-228600" eaLnBrk="0" hangingPunct="0">
              <a:spcBef>
                <a:spcPct val="20000"/>
              </a:spcBef>
              <a:buFont typeface="Arial" pitchFamily="34" charset="0"/>
              <a:buChar char="–"/>
              <a:defRPr sz="2000">
                <a:solidFill>
                  <a:schemeClr val="tx1"/>
                </a:solidFill>
                <a:latin typeface="Helvetica Neue Light" charset="0"/>
                <a:ea typeface="ＭＳ Ｐゴシック" pitchFamily="34" charset="-128"/>
                <a:cs typeface="Helvetica Neue Light" charset="0"/>
              </a:defRPr>
            </a:lvl4pPr>
            <a:lvl5pPr marL="2057400" indent="-228600" eaLnBrk="0" hangingPunct="0">
              <a:spcBef>
                <a:spcPct val="20000"/>
              </a:spcBef>
              <a:buFont typeface="Arial" pitchFamily="34" charset="0"/>
              <a:buChar char="»"/>
              <a:defRPr sz="2000">
                <a:solidFill>
                  <a:schemeClr val="tx1"/>
                </a:solidFill>
                <a:latin typeface="Helvetica Neue Light" charset="0"/>
                <a:ea typeface="ＭＳ Ｐゴシック" pitchFamily="34" charset="-128"/>
                <a:cs typeface="Helvetica Neue Light"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Neue Light" charset="0"/>
                <a:ea typeface="ＭＳ Ｐゴシック" pitchFamily="34" charset="-128"/>
                <a:cs typeface="Helvetica Neue Light"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Neue Light" charset="0"/>
                <a:ea typeface="ＭＳ Ｐゴシック" pitchFamily="34" charset="-128"/>
                <a:cs typeface="Helvetica Neue Light"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Neue Light" charset="0"/>
                <a:ea typeface="ＭＳ Ｐゴシック" pitchFamily="34" charset="-128"/>
                <a:cs typeface="Helvetica Neue Light"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Neue Light" charset="0"/>
                <a:ea typeface="ＭＳ Ｐゴシック" pitchFamily="34" charset="-128"/>
                <a:cs typeface="Helvetica Neue Light" charset="0"/>
              </a:defRPr>
            </a:lvl9pPr>
          </a:lstStyle>
          <a:p>
            <a:pPr algn="ctr" eaLnBrk="1" hangingPunct="1">
              <a:spcBef>
                <a:spcPct val="0"/>
              </a:spcBef>
              <a:buFontTx/>
              <a:buNone/>
            </a:pPr>
            <a:r>
              <a:rPr lang="en-US" altLang="en-US" sz="3000">
                <a:solidFill>
                  <a:schemeClr val="bg1"/>
                </a:solidFill>
                <a:latin typeface="Helvetica Neue" charset="0"/>
              </a:rPr>
              <a:t>Traditional Communication Strategies: </a:t>
            </a:r>
            <a:br>
              <a:rPr lang="en-US" altLang="en-US" sz="3000">
                <a:solidFill>
                  <a:schemeClr val="bg1"/>
                </a:solidFill>
                <a:latin typeface="Helvetica Neue" charset="0"/>
              </a:rPr>
            </a:br>
            <a:r>
              <a:rPr lang="en-US" altLang="en-US" sz="3000">
                <a:solidFill>
                  <a:schemeClr val="bg1"/>
                </a:solidFill>
                <a:latin typeface="Helvetica Neue" charset="0"/>
              </a:rPr>
              <a:t>The Challenge</a:t>
            </a:r>
          </a:p>
        </p:txBody>
      </p:sp>
      <p:sp>
        <p:nvSpPr>
          <p:cNvPr id="2" name="TextBox 1"/>
          <p:cNvSpPr txBox="1"/>
          <p:nvPr/>
        </p:nvSpPr>
        <p:spPr>
          <a:xfrm>
            <a:off x="5634166" y="6509055"/>
            <a:ext cx="4166755" cy="338554"/>
          </a:xfrm>
          <a:prstGeom prst="rect">
            <a:avLst/>
          </a:prstGeom>
          <a:noFill/>
        </p:spPr>
        <p:txBody>
          <a:bodyPr wrap="square" rtlCol="0">
            <a:spAutoFit/>
          </a:bodyPr>
          <a:lstStyle/>
          <a:p>
            <a:r>
              <a:rPr lang="en-US" sz="1600" dirty="0" smtClean="0"/>
              <a:t>Wolf et al. </a:t>
            </a:r>
            <a:r>
              <a:rPr lang="en-US" sz="1600" i="1" dirty="0" smtClean="0"/>
              <a:t>Patient </a:t>
            </a:r>
            <a:r>
              <a:rPr lang="en-US" sz="1600" i="1" dirty="0" err="1" smtClean="0"/>
              <a:t>Educ</a:t>
            </a:r>
            <a:r>
              <a:rPr lang="en-US" sz="1600" i="1" dirty="0" smtClean="0"/>
              <a:t> </a:t>
            </a:r>
            <a:r>
              <a:rPr lang="en-US" sz="1600" i="1" dirty="0" err="1" smtClean="0"/>
              <a:t>Couns</a:t>
            </a:r>
            <a:r>
              <a:rPr lang="en-US" sz="1600" dirty="0" smtClean="0"/>
              <a:t>. 2007.</a:t>
            </a:r>
            <a:endParaRPr lang="en-US" sz="1600" dirty="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T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0"/>
            <a:ext cx="1524000"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
          <p:cNvSpPr>
            <a:spLocks noGrp="1" noChangeArrowheads="1"/>
          </p:cNvSpPr>
          <p:nvPr>
            <p:ph type="title" idx="4294967295"/>
          </p:nvPr>
        </p:nvSpPr>
        <p:spPr/>
        <p:txBody>
          <a:bodyPr anchorCtr="1"/>
          <a:lstStyle/>
          <a:p>
            <a:pPr eaLnBrk="1" hangingPunct="1"/>
            <a:r>
              <a:rPr lang="en-US" altLang="en-US" sz="3000" dirty="0" smtClean="0">
                <a:latin typeface="Helvetica Neue" charset="0"/>
                <a:ea typeface="ＭＳ Ｐゴシック" pitchFamily="34" charset="-128"/>
                <a:cs typeface="Helvetica Neue" charset="0"/>
              </a:rPr>
              <a:t>Solution: </a:t>
            </a:r>
            <a:br>
              <a:rPr lang="en-US" altLang="en-US" sz="3000" dirty="0" smtClean="0">
                <a:latin typeface="Helvetica Neue" charset="0"/>
                <a:ea typeface="ＭＳ Ｐゴシック" pitchFamily="34" charset="-128"/>
                <a:cs typeface="Helvetica Neue" charset="0"/>
              </a:rPr>
            </a:br>
            <a:r>
              <a:rPr lang="en-US" altLang="en-US" sz="3000" dirty="0" smtClean="0">
                <a:latin typeface="Helvetica Neue" charset="0"/>
                <a:ea typeface="ＭＳ Ｐゴシック" pitchFamily="34" charset="-128"/>
                <a:cs typeface="Helvetica Neue" charset="0"/>
              </a:rPr>
              <a:t>Use Universal Communication Principles</a:t>
            </a:r>
          </a:p>
        </p:txBody>
      </p:sp>
      <p:sp>
        <p:nvSpPr>
          <p:cNvPr id="12292" name="Rectangle 3"/>
          <p:cNvSpPr>
            <a:spLocks noGrp="1" noChangeArrowheads="1"/>
          </p:cNvSpPr>
          <p:nvPr>
            <p:ph type="body" idx="4294967295"/>
          </p:nvPr>
        </p:nvSpPr>
        <p:spPr>
          <a:xfrm>
            <a:off x="457200" y="1686793"/>
            <a:ext cx="8229600" cy="4132116"/>
          </a:xfrm>
          <a:ln w="25400">
            <a:solidFill>
              <a:schemeClr val="accent1"/>
            </a:solidFill>
            <a:prstDash val="sysDash"/>
            <a:miter lim="800000"/>
            <a:headEnd/>
            <a:tailEnd/>
          </a:ln>
        </p:spPr>
        <p:txBody>
          <a:bodyPr/>
          <a:lstStyle/>
          <a:p>
            <a:pPr eaLnBrk="1" hangingPunct="1">
              <a:lnSpc>
                <a:spcPct val="90000"/>
              </a:lnSpc>
              <a:buFont typeface="Wingdings" pitchFamily="2" charset="2"/>
              <a:buChar char="q"/>
            </a:pPr>
            <a:endParaRPr lang="en-US" altLang="en-US" sz="800" b="1" dirty="0" smtClean="0">
              <a:latin typeface="Helvetica Neue Light" charset="0"/>
              <a:ea typeface="ＭＳ Ｐゴシック" pitchFamily="34" charset="-128"/>
              <a:cs typeface="Helvetica Neue Light" charset="0"/>
            </a:endParaRPr>
          </a:p>
          <a:p>
            <a:pPr eaLnBrk="1" hangingPunct="1">
              <a:lnSpc>
                <a:spcPct val="90000"/>
              </a:lnSpc>
              <a:buFont typeface="Wingdings" pitchFamily="2" charset="2"/>
              <a:buChar char="q"/>
            </a:pPr>
            <a:r>
              <a:rPr lang="en-US" altLang="en-US" sz="1800" b="1" dirty="0" smtClean="0">
                <a:latin typeface="Helvetica Neue Light" charset="0"/>
                <a:ea typeface="ＭＳ Ｐゴシック" pitchFamily="34" charset="-128"/>
                <a:cs typeface="Helvetica Neue Light" charset="0"/>
              </a:rPr>
              <a:t>Slow down, position yourself to engage the learner, and speak in shorter sentences.</a:t>
            </a:r>
          </a:p>
          <a:p>
            <a:pPr eaLnBrk="1" hangingPunct="1">
              <a:lnSpc>
                <a:spcPct val="90000"/>
              </a:lnSpc>
              <a:buFont typeface="Wingdings" pitchFamily="2" charset="2"/>
              <a:buChar char="q"/>
            </a:pPr>
            <a:endParaRPr lang="en-US" altLang="en-US" sz="500" b="1" dirty="0" smtClean="0">
              <a:latin typeface="Helvetica Neue Light" charset="0"/>
              <a:ea typeface="ＭＳ Ｐゴシック" pitchFamily="34" charset="-128"/>
              <a:cs typeface="Helvetica Neue Light" charset="0"/>
            </a:endParaRPr>
          </a:p>
          <a:p>
            <a:pPr eaLnBrk="1" hangingPunct="1">
              <a:lnSpc>
                <a:spcPct val="90000"/>
              </a:lnSpc>
              <a:buFont typeface="Wingdings" pitchFamily="2" charset="2"/>
              <a:buChar char="q"/>
            </a:pPr>
            <a:r>
              <a:rPr lang="en-US" altLang="en-US" sz="1800" b="1" dirty="0" smtClean="0">
                <a:latin typeface="Helvetica Neue Light" charset="0"/>
                <a:ea typeface="ＭＳ Ｐゴシック" pitchFamily="34" charset="-128"/>
                <a:cs typeface="Helvetica Neue Light" charset="0"/>
              </a:rPr>
              <a:t>Use plain language (common non-medical words).</a:t>
            </a:r>
          </a:p>
          <a:p>
            <a:pPr eaLnBrk="1" hangingPunct="1">
              <a:lnSpc>
                <a:spcPct val="90000"/>
              </a:lnSpc>
              <a:buFont typeface="Wingdings" pitchFamily="2" charset="2"/>
              <a:buChar char="q"/>
            </a:pPr>
            <a:endParaRPr lang="en-US" altLang="en-US" sz="500" b="1" dirty="0" smtClean="0">
              <a:latin typeface="Helvetica Neue Light" charset="0"/>
              <a:ea typeface="ＭＳ Ｐゴシック" pitchFamily="34" charset="-128"/>
              <a:cs typeface="Helvetica Neue Light" charset="0"/>
            </a:endParaRPr>
          </a:p>
          <a:p>
            <a:pPr eaLnBrk="1" hangingPunct="1">
              <a:lnSpc>
                <a:spcPct val="90000"/>
              </a:lnSpc>
              <a:buFont typeface="Wingdings" pitchFamily="2" charset="2"/>
              <a:buChar char="q"/>
            </a:pPr>
            <a:r>
              <a:rPr lang="en-US" altLang="en-US" sz="1800" b="1" dirty="0" smtClean="0">
                <a:latin typeface="Helvetica Neue Light" charset="0"/>
                <a:ea typeface="ＭＳ Ｐゴシック" pitchFamily="34" charset="-128"/>
                <a:cs typeface="Helvetica Neue Light" charset="0"/>
              </a:rPr>
              <a:t>Actively listen, encourage questions, and address concerns.</a:t>
            </a:r>
          </a:p>
          <a:p>
            <a:pPr eaLnBrk="1" hangingPunct="1">
              <a:lnSpc>
                <a:spcPct val="90000"/>
              </a:lnSpc>
              <a:buFont typeface="Wingdings" pitchFamily="2" charset="2"/>
              <a:buChar char="q"/>
            </a:pPr>
            <a:endParaRPr lang="en-US" altLang="en-US" sz="500" b="1" dirty="0" smtClean="0">
              <a:latin typeface="Helvetica Neue Light" charset="0"/>
              <a:ea typeface="ＭＳ Ｐゴシック" pitchFamily="34" charset="-128"/>
              <a:cs typeface="Helvetica Neue Light" charset="0"/>
            </a:endParaRPr>
          </a:p>
          <a:p>
            <a:pPr eaLnBrk="1" hangingPunct="1">
              <a:lnSpc>
                <a:spcPct val="90000"/>
              </a:lnSpc>
              <a:buFont typeface="Wingdings" pitchFamily="2" charset="2"/>
              <a:buChar char="q"/>
            </a:pPr>
            <a:r>
              <a:rPr lang="en-US" altLang="en-US" sz="1800" b="1" dirty="0" smtClean="0">
                <a:latin typeface="Helvetica Neue Light" charset="0"/>
                <a:ea typeface="ＭＳ Ｐゴシック" pitchFamily="34" charset="-128"/>
                <a:cs typeface="Helvetica Neue Light" charset="0"/>
              </a:rPr>
              <a:t>Share practical information and provide specific instructions.  Use relevant examples and analogies.</a:t>
            </a:r>
          </a:p>
          <a:p>
            <a:pPr eaLnBrk="1" hangingPunct="1">
              <a:lnSpc>
                <a:spcPct val="90000"/>
              </a:lnSpc>
              <a:buFont typeface="Wingdings" pitchFamily="2" charset="2"/>
              <a:buChar char="q"/>
            </a:pPr>
            <a:endParaRPr lang="en-US" altLang="en-US" sz="500" b="1" dirty="0" smtClean="0">
              <a:latin typeface="Helvetica Neue Light" charset="0"/>
              <a:ea typeface="ＭＳ Ｐゴシック" pitchFamily="34" charset="-128"/>
              <a:cs typeface="Helvetica Neue Light" charset="0"/>
            </a:endParaRPr>
          </a:p>
          <a:p>
            <a:pPr eaLnBrk="1" hangingPunct="1">
              <a:lnSpc>
                <a:spcPct val="90000"/>
              </a:lnSpc>
              <a:buFont typeface="Wingdings" pitchFamily="2" charset="2"/>
              <a:buChar char="q"/>
            </a:pPr>
            <a:r>
              <a:rPr lang="en-US" altLang="en-US" sz="1800" b="1" dirty="0" smtClean="0">
                <a:latin typeface="Helvetica Neue Light" charset="0"/>
                <a:ea typeface="ＭＳ Ｐゴシック" pitchFamily="34" charset="-128"/>
                <a:cs typeface="Helvetica Neue Light" charset="0"/>
              </a:rPr>
              <a:t>Focus on the 3-5 most important concepts, highlighting key behaviors.</a:t>
            </a:r>
          </a:p>
          <a:p>
            <a:pPr eaLnBrk="1" hangingPunct="1">
              <a:lnSpc>
                <a:spcPct val="90000"/>
              </a:lnSpc>
              <a:buFont typeface="Wingdings" pitchFamily="2" charset="2"/>
              <a:buNone/>
            </a:pPr>
            <a:endParaRPr lang="en-US" altLang="en-US" sz="500" b="1" dirty="0" smtClean="0">
              <a:latin typeface="Helvetica Neue Light" charset="0"/>
              <a:ea typeface="ＭＳ Ｐゴシック" pitchFamily="34" charset="-128"/>
              <a:cs typeface="Helvetica Neue Light" charset="0"/>
            </a:endParaRPr>
          </a:p>
          <a:p>
            <a:pPr eaLnBrk="1" hangingPunct="1">
              <a:lnSpc>
                <a:spcPct val="90000"/>
              </a:lnSpc>
              <a:buFont typeface="Wingdings" pitchFamily="2" charset="2"/>
              <a:buChar char="q"/>
            </a:pPr>
            <a:r>
              <a:rPr lang="en-US" altLang="en-US" sz="1800" b="1" dirty="0" smtClean="0">
                <a:latin typeface="Helvetica Neue Light" charset="0"/>
                <a:ea typeface="ＭＳ Ｐゴシック" pitchFamily="34" charset="-128"/>
                <a:cs typeface="Helvetica Neue Light" charset="0"/>
              </a:rPr>
              <a:t>Ensure that content of information is age and culture appropriate.</a:t>
            </a:r>
          </a:p>
          <a:p>
            <a:pPr eaLnBrk="1" hangingPunct="1">
              <a:lnSpc>
                <a:spcPct val="90000"/>
              </a:lnSpc>
              <a:buFont typeface="Wingdings" pitchFamily="2" charset="2"/>
              <a:buChar char="q"/>
            </a:pPr>
            <a:endParaRPr lang="en-US" altLang="en-US" sz="500" b="1" dirty="0" smtClean="0">
              <a:latin typeface="Helvetica Neue Light" charset="0"/>
              <a:ea typeface="ＭＳ Ｐゴシック" pitchFamily="34" charset="-128"/>
              <a:cs typeface="Helvetica Neue Light" charset="0"/>
            </a:endParaRPr>
          </a:p>
          <a:p>
            <a:pPr eaLnBrk="1" hangingPunct="1">
              <a:lnSpc>
                <a:spcPct val="90000"/>
              </a:lnSpc>
              <a:buFont typeface="Wingdings" pitchFamily="2" charset="2"/>
              <a:buChar char="q"/>
            </a:pPr>
            <a:r>
              <a:rPr lang="en-US" altLang="en-US" sz="1800" b="1" dirty="0" smtClean="0">
                <a:latin typeface="Helvetica Neue Light" charset="0"/>
                <a:ea typeface="ＭＳ Ｐゴシック" pitchFamily="34" charset="-128"/>
                <a:cs typeface="Helvetica Neue Light" charset="0"/>
              </a:rPr>
              <a:t>Incorporate the use of simple pictures into explanations when possible.</a:t>
            </a:r>
          </a:p>
          <a:p>
            <a:pPr eaLnBrk="1" hangingPunct="1">
              <a:lnSpc>
                <a:spcPct val="90000"/>
              </a:lnSpc>
              <a:buFont typeface="Wingdings" pitchFamily="2" charset="2"/>
              <a:buChar char="q"/>
            </a:pPr>
            <a:endParaRPr lang="en-US" altLang="en-US" sz="500" b="1" dirty="0" smtClean="0">
              <a:latin typeface="Helvetica Neue Light" charset="0"/>
              <a:ea typeface="ＭＳ Ｐゴシック" pitchFamily="34" charset="-128"/>
              <a:cs typeface="Helvetica Neue Light" charset="0"/>
            </a:endParaRPr>
          </a:p>
          <a:p>
            <a:pPr eaLnBrk="1" hangingPunct="1">
              <a:lnSpc>
                <a:spcPct val="90000"/>
              </a:lnSpc>
              <a:buFont typeface="Wingdings" pitchFamily="2" charset="2"/>
              <a:buChar char="q"/>
            </a:pPr>
            <a:r>
              <a:rPr lang="en-US" altLang="en-US" sz="1800" b="1" dirty="0" smtClean="0">
                <a:latin typeface="Helvetica Neue Light" charset="0"/>
                <a:ea typeface="ＭＳ Ｐゴシック" pitchFamily="34" charset="-128"/>
                <a:cs typeface="Helvetica Neue Light" charset="0"/>
              </a:rPr>
              <a:t>Check for understanding using teach-back.</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T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0"/>
            <a:ext cx="1524000"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
          <p:cNvSpPr>
            <a:spLocks noGrp="1" noChangeArrowheads="1"/>
          </p:cNvSpPr>
          <p:nvPr>
            <p:ph type="title" idx="4294967295"/>
          </p:nvPr>
        </p:nvSpPr>
        <p:spPr/>
        <p:txBody>
          <a:bodyPr anchorCtr="1"/>
          <a:lstStyle/>
          <a:p>
            <a:pPr eaLnBrk="1" hangingPunct="1"/>
            <a:r>
              <a:rPr lang="en-US" altLang="en-US" sz="3000" dirty="0" smtClean="0">
                <a:latin typeface="Helvetica Neue" charset="0"/>
                <a:ea typeface="ＭＳ Ｐゴシック" pitchFamily="34" charset="-128"/>
                <a:cs typeface="Helvetica Neue" charset="0"/>
              </a:rPr>
              <a:t>Universal Communication Principles </a:t>
            </a:r>
          </a:p>
        </p:txBody>
      </p:sp>
      <p:graphicFrame>
        <p:nvGraphicFramePr>
          <p:cNvPr id="3" name="Table 2"/>
          <p:cNvGraphicFramePr>
            <a:graphicFrameLocks noGrp="1"/>
          </p:cNvGraphicFramePr>
          <p:nvPr>
            <p:extLst>
              <p:ext uri="{D42A27DB-BD31-4B8C-83A1-F6EECF244321}">
                <p14:modId xmlns:p14="http://schemas.microsoft.com/office/powerpoint/2010/main" val="3713123471"/>
              </p:ext>
            </p:extLst>
          </p:nvPr>
        </p:nvGraphicFramePr>
        <p:xfrm>
          <a:off x="207816" y="1708730"/>
          <a:ext cx="8811492" cy="4145280"/>
        </p:xfrm>
        <a:graphic>
          <a:graphicData uri="http://schemas.openxmlformats.org/drawingml/2006/table">
            <a:tbl>
              <a:tblPr firstRow="1" bandRow="1">
                <a:tableStyleId>{5C22544A-7EE6-4342-B048-85BDC9FD1C3A}</a:tableStyleId>
              </a:tblPr>
              <a:tblGrid>
                <a:gridCol w="2618511"/>
                <a:gridCol w="6192981"/>
              </a:tblGrid>
              <a:tr h="370840">
                <a:tc>
                  <a:txBody>
                    <a:bodyPr/>
                    <a:lstStyle/>
                    <a:p>
                      <a:r>
                        <a:rPr lang="en-US" sz="2200" dirty="0" smtClean="0">
                          <a:latin typeface="Helvetica Neue"/>
                        </a:rPr>
                        <a:t>Behavior</a:t>
                      </a:r>
                      <a:endParaRPr lang="en-US" sz="2200" dirty="0">
                        <a:latin typeface="Helvetica Neue"/>
                      </a:endParaRPr>
                    </a:p>
                  </a:txBody>
                  <a:tcPr/>
                </a:tc>
                <a:tc>
                  <a:txBody>
                    <a:bodyPr/>
                    <a:lstStyle/>
                    <a:p>
                      <a:r>
                        <a:rPr lang="en-US" sz="2200" dirty="0" smtClean="0">
                          <a:latin typeface="Helvetica Neue"/>
                        </a:rPr>
                        <a:t>Example</a:t>
                      </a:r>
                      <a:endParaRPr lang="en-US" sz="2200" dirty="0">
                        <a:latin typeface="Helvetica Neue"/>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kern="1200" dirty="0" smtClean="0">
                          <a:solidFill>
                            <a:schemeClr val="tx1"/>
                          </a:solidFill>
                          <a:effectLst/>
                          <a:latin typeface="Helvetica Neue"/>
                          <a:ea typeface="+mn-ea"/>
                          <a:cs typeface="+mn-cs"/>
                        </a:rPr>
                        <a:t>Used plain language</a:t>
                      </a:r>
                    </a:p>
                  </a:txBody>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kern="1200" dirty="0" smtClean="0">
                          <a:solidFill>
                            <a:schemeClr val="tx1"/>
                          </a:solidFill>
                          <a:effectLst/>
                          <a:latin typeface="Helvetica Neue"/>
                          <a:ea typeface="+mn-ea"/>
                          <a:cs typeface="+mn-cs"/>
                        </a:rPr>
                        <a:t>Use of common, non-medical words (</a:t>
                      </a:r>
                      <a:r>
                        <a:rPr lang="en-US" sz="2200" i="1" kern="1200" dirty="0" smtClean="0">
                          <a:solidFill>
                            <a:schemeClr val="tx1"/>
                          </a:solidFill>
                          <a:effectLst/>
                          <a:latin typeface="Helvetica Neue"/>
                          <a:ea typeface="+mn-ea"/>
                          <a:cs typeface="+mn-cs"/>
                        </a:rPr>
                        <a:t>Ask Me 3 Words to Watch - Fact Sheet)</a:t>
                      </a:r>
                      <a:endParaRPr lang="en-US" sz="2200" kern="1200" dirty="0" smtClean="0">
                        <a:solidFill>
                          <a:schemeClr val="tx1"/>
                        </a:solidFill>
                        <a:effectLst/>
                        <a:latin typeface="Helvetica Neue"/>
                        <a:ea typeface="+mn-ea"/>
                        <a:cs typeface="+mn-cs"/>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kern="1200" dirty="0" smtClean="0">
                          <a:solidFill>
                            <a:schemeClr val="tx1"/>
                          </a:solidFill>
                          <a:effectLst/>
                          <a:latin typeface="Helvetica Neue"/>
                          <a:ea typeface="+mn-ea"/>
                          <a:cs typeface="+mn-cs"/>
                        </a:rPr>
                        <a:t>Introduced self</a:t>
                      </a:r>
                    </a:p>
                  </a:txBody>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kern="1200" dirty="0" smtClean="0">
                          <a:solidFill>
                            <a:schemeClr val="tx1"/>
                          </a:solidFill>
                          <a:effectLst/>
                          <a:latin typeface="Helvetica Neue"/>
                          <a:ea typeface="+mn-ea"/>
                          <a:cs typeface="+mn-cs"/>
                        </a:rPr>
                        <a:t>“</a:t>
                      </a:r>
                      <a:r>
                        <a:rPr lang="en-US" sz="2200" i="1" kern="1200" dirty="0" smtClean="0">
                          <a:solidFill>
                            <a:schemeClr val="tx1"/>
                          </a:solidFill>
                          <a:effectLst/>
                          <a:latin typeface="Helvetica Neue"/>
                          <a:ea typeface="+mn-ea"/>
                          <a:cs typeface="+mn-cs"/>
                        </a:rPr>
                        <a:t>Hi.  My name is Jamie.  I am a pharmacist and I am going to talk with you about your medicines today.”</a:t>
                      </a:r>
                      <a:endParaRPr lang="en-US" sz="2200" kern="1200" dirty="0" smtClean="0">
                        <a:solidFill>
                          <a:schemeClr val="tx1"/>
                        </a:solidFill>
                        <a:effectLst/>
                        <a:latin typeface="Helvetica Neue"/>
                        <a:ea typeface="+mn-ea"/>
                        <a:cs typeface="+mn-cs"/>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kern="1200" dirty="0" smtClean="0">
                          <a:solidFill>
                            <a:schemeClr val="tx1"/>
                          </a:solidFill>
                          <a:effectLst/>
                          <a:latin typeface="Helvetica Neue"/>
                          <a:ea typeface="+mn-ea"/>
                          <a:cs typeface="+mn-cs"/>
                        </a:rPr>
                        <a:t>Identified primary learner</a:t>
                      </a:r>
                    </a:p>
                  </a:txBody>
                  <a:tcPr/>
                </a:tc>
                <a:tc>
                  <a:txBody>
                    <a:bodyPr/>
                    <a:lstStyle/>
                    <a:p>
                      <a:pPr marL="285750" indent="-285750">
                        <a:buFont typeface="Arial" panose="020B0604020202020204" pitchFamily="34" charset="0"/>
                        <a:buChar char="•"/>
                      </a:pPr>
                      <a:r>
                        <a:rPr lang="en-US" sz="2200" i="1" kern="1200" dirty="0" smtClean="0">
                          <a:solidFill>
                            <a:schemeClr val="tx1"/>
                          </a:solidFill>
                          <a:effectLst/>
                          <a:latin typeface="Helvetica Neue"/>
                          <a:ea typeface="+mn-ea"/>
                          <a:cs typeface="+mn-cs"/>
                        </a:rPr>
                        <a:t>“Who takes care of your medicines?”</a:t>
                      </a:r>
                      <a:endParaRPr lang="en-US" sz="2200" kern="1200" dirty="0" smtClean="0">
                        <a:solidFill>
                          <a:schemeClr val="tx1"/>
                        </a:solidFill>
                        <a:effectLst/>
                        <a:latin typeface="Helvetica Neue"/>
                        <a:ea typeface="+mn-ea"/>
                        <a:cs typeface="+mn-cs"/>
                      </a:endParaRPr>
                    </a:p>
                    <a:p>
                      <a:pPr marL="285750" indent="-285750">
                        <a:buFont typeface="Arial" panose="020B0604020202020204" pitchFamily="34" charset="0"/>
                        <a:buChar char="•"/>
                      </a:pPr>
                      <a:r>
                        <a:rPr lang="en-US" sz="2200" i="1" kern="1200" dirty="0" smtClean="0">
                          <a:solidFill>
                            <a:schemeClr val="tx1"/>
                          </a:solidFill>
                          <a:effectLst/>
                          <a:latin typeface="Helvetica Neue"/>
                          <a:ea typeface="+mn-ea"/>
                          <a:cs typeface="+mn-cs"/>
                        </a:rPr>
                        <a:t>“Who helps you understand your medicines?”</a:t>
                      </a:r>
                      <a:endParaRPr lang="en-US" sz="2200" kern="1200" dirty="0" smtClean="0">
                        <a:solidFill>
                          <a:schemeClr val="tx1"/>
                        </a:solidFill>
                        <a:effectLst/>
                        <a:latin typeface="Helvetica Neue"/>
                        <a:ea typeface="+mn-ea"/>
                        <a:cs typeface="+mn-cs"/>
                      </a:endParaRPr>
                    </a:p>
                    <a:p>
                      <a:pPr marL="285750" indent="-285750">
                        <a:buFont typeface="Arial" panose="020B0604020202020204" pitchFamily="34" charset="0"/>
                        <a:buChar char="•"/>
                      </a:pPr>
                      <a:r>
                        <a:rPr lang="en-US" sz="2200" i="1" kern="1200" dirty="0" smtClean="0">
                          <a:solidFill>
                            <a:schemeClr val="tx1"/>
                          </a:solidFill>
                          <a:effectLst/>
                          <a:latin typeface="Helvetica Neue"/>
                          <a:ea typeface="+mn-ea"/>
                          <a:cs typeface="+mn-cs"/>
                        </a:rPr>
                        <a:t>“Who helps you take your meds at home?”</a:t>
                      </a:r>
                      <a:endParaRPr lang="en-US" sz="2200" kern="1200" dirty="0" smtClean="0">
                        <a:solidFill>
                          <a:schemeClr val="tx1"/>
                        </a:solidFill>
                        <a:effectLst/>
                        <a:latin typeface="Helvetica Neue"/>
                        <a:ea typeface="+mn-ea"/>
                        <a:cs typeface="+mn-cs"/>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kern="1200" dirty="0" smtClean="0">
                          <a:solidFill>
                            <a:schemeClr val="tx1"/>
                          </a:solidFill>
                          <a:effectLst/>
                          <a:latin typeface="Helvetica Neue"/>
                          <a:ea typeface="+mn-ea"/>
                          <a:cs typeface="+mn-cs"/>
                        </a:rPr>
                        <a:t>Addressed primary concern first</a:t>
                      </a:r>
                    </a:p>
                  </a:txBody>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i="1" kern="1200" dirty="0" smtClean="0">
                          <a:solidFill>
                            <a:schemeClr val="tx1"/>
                          </a:solidFill>
                          <a:effectLst/>
                          <a:latin typeface="Helvetica Neue"/>
                          <a:ea typeface="+mn-ea"/>
                          <a:cs typeface="+mn-cs"/>
                        </a:rPr>
                        <a:t>“Before we get started, what questions or</a:t>
                      </a:r>
                      <a:r>
                        <a:rPr lang="en-US" sz="2200" i="1" kern="1200" baseline="0" dirty="0" smtClean="0">
                          <a:solidFill>
                            <a:schemeClr val="tx1"/>
                          </a:solidFill>
                          <a:effectLst/>
                          <a:latin typeface="Helvetica Neue"/>
                          <a:ea typeface="+mn-ea"/>
                          <a:cs typeface="+mn-cs"/>
                        </a:rPr>
                        <a:t> </a:t>
                      </a:r>
                      <a:r>
                        <a:rPr lang="en-US" sz="2200" i="1" kern="1200" dirty="0" smtClean="0">
                          <a:solidFill>
                            <a:schemeClr val="tx1"/>
                          </a:solidFill>
                          <a:effectLst/>
                          <a:latin typeface="Helvetica Neue"/>
                          <a:ea typeface="+mn-ea"/>
                          <a:cs typeface="+mn-cs"/>
                        </a:rPr>
                        <a:t>concerns do you have for me?”</a:t>
                      </a:r>
                      <a:endParaRPr lang="en-US" sz="2200" kern="1200" dirty="0" smtClean="0">
                        <a:solidFill>
                          <a:schemeClr val="tx1"/>
                        </a:solidFill>
                        <a:effectLst/>
                        <a:latin typeface="Helvetica Neue"/>
                        <a:ea typeface="+mn-ea"/>
                        <a:cs typeface="+mn-cs"/>
                      </a:endParaRPr>
                    </a:p>
                  </a:txBody>
                  <a:tcPr/>
                </a:tc>
              </a:tr>
            </a:tbl>
          </a:graphicData>
        </a:graphic>
      </p:graphicFrame>
      <p:sp>
        <p:nvSpPr>
          <p:cNvPr id="4" name="TextBox 3"/>
          <p:cNvSpPr txBox="1"/>
          <p:nvPr/>
        </p:nvSpPr>
        <p:spPr>
          <a:xfrm>
            <a:off x="270162" y="6016334"/>
            <a:ext cx="8811492" cy="1031051"/>
          </a:xfrm>
          <a:prstGeom prst="rect">
            <a:avLst/>
          </a:prstGeom>
          <a:noFill/>
        </p:spPr>
        <p:txBody>
          <a:bodyPr wrap="square" rtlCol="0">
            <a:spAutoFit/>
          </a:bodyPr>
          <a:lstStyle/>
          <a:p>
            <a:pPr algn="r"/>
            <a:r>
              <a:rPr lang="en-US" sz="1500" dirty="0">
                <a:latin typeface="Helvetica Neue"/>
              </a:rPr>
              <a:t>Ask Me 3 Words to Watch Fact </a:t>
            </a:r>
            <a:r>
              <a:rPr lang="en-US" sz="1500" dirty="0" smtClean="0">
                <a:latin typeface="Helvetica Neue"/>
              </a:rPr>
              <a:t>Sheet</a:t>
            </a:r>
          </a:p>
          <a:p>
            <a:pPr algn="r"/>
            <a:r>
              <a:rPr lang="en-US" sz="1500" dirty="0" smtClean="0">
                <a:latin typeface="Helvetica Neue"/>
              </a:rPr>
              <a:t>National </a:t>
            </a:r>
            <a:r>
              <a:rPr lang="en-US" sz="1500" dirty="0">
                <a:latin typeface="Helvetica Neue"/>
              </a:rPr>
              <a:t>Patient Safety Foundation (July </a:t>
            </a:r>
            <a:r>
              <a:rPr lang="en-US" sz="1500" dirty="0" smtClean="0">
                <a:latin typeface="Helvetica Neue"/>
              </a:rPr>
              <a:t>2014) </a:t>
            </a:r>
          </a:p>
          <a:p>
            <a:pPr algn="r"/>
            <a:r>
              <a:rPr lang="en-US" sz="1500" dirty="0" smtClean="0">
                <a:latin typeface="Helvetica Neue"/>
              </a:rPr>
              <a:t>http</a:t>
            </a:r>
            <a:r>
              <a:rPr lang="en-US" sz="1500" dirty="0">
                <a:latin typeface="Helvetica Neue"/>
              </a:rPr>
              <a:t>://www.npsf.org/?</a:t>
            </a:r>
            <a:r>
              <a:rPr lang="en-US" sz="1500" dirty="0" smtClean="0">
                <a:latin typeface="Helvetica Neue"/>
              </a:rPr>
              <a:t>page=askme3</a:t>
            </a:r>
          </a:p>
          <a:p>
            <a:pPr algn="r"/>
            <a:endParaRPr lang="en-US" sz="1600" dirty="0">
              <a:latin typeface="Helvetica Neue"/>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T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0"/>
            <a:ext cx="1524000"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
          <p:cNvSpPr>
            <a:spLocks noGrp="1" noChangeArrowheads="1"/>
          </p:cNvSpPr>
          <p:nvPr>
            <p:ph type="title" idx="4294967295"/>
          </p:nvPr>
        </p:nvSpPr>
        <p:spPr/>
        <p:txBody>
          <a:bodyPr anchorCtr="1"/>
          <a:lstStyle/>
          <a:p>
            <a:pPr eaLnBrk="1" hangingPunct="1"/>
            <a:r>
              <a:rPr lang="en-US" altLang="en-US" sz="3000" dirty="0" smtClean="0">
                <a:latin typeface="Helvetica Neue" charset="0"/>
                <a:ea typeface="ＭＳ Ｐゴシック" pitchFamily="34" charset="-128"/>
                <a:cs typeface="Helvetica Neue" charset="0"/>
              </a:rPr>
              <a:t>Universal Communication Principles </a:t>
            </a:r>
          </a:p>
        </p:txBody>
      </p:sp>
      <p:graphicFrame>
        <p:nvGraphicFramePr>
          <p:cNvPr id="3" name="Table 2"/>
          <p:cNvGraphicFramePr>
            <a:graphicFrameLocks noGrp="1"/>
          </p:cNvGraphicFramePr>
          <p:nvPr>
            <p:extLst>
              <p:ext uri="{D42A27DB-BD31-4B8C-83A1-F6EECF244321}">
                <p14:modId xmlns:p14="http://schemas.microsoft.com/office/powerpoint/2010/main" val="825286575"/>
              </p:ext>
            </p:extLst>
          </p:nvPr>
        </p:nvGraphicFramePr>
        <p:xfrm>
          <a:off x="207816" y="1490519"/>
          <a:ext cx="8811492" cy="5394960"/>
        </p:xfrm>
        <a:graphic>
          <a:graphicData uri="http://schemas.openxmlformats.org/drawingml/2006/table">
            <a:tbl>
              <a:tblPr firstRow="1" bandRow="1">
                <a:tableStyleId>{5C22544A-7EE6-4342-B048-85BDC9FD1C3A}</a:tableStyleId>
              </a:tblPr>
              <a:tblGrid>
                <a:gridCol w="2608120"/>
                <a:gridCol w="6203372"/>
              </a:tblGrid>
              <a:tr h="370840">
                <a:tc>
                  <a:txBody>
                    <a:bodyPr/>
                    <a:lstStyle/>
                    <a:p>
                      <a:r>
                        <a:rPr lang="en-US" sz="2200" dirty="0" smtClean="0">
                          <a:latin typeface="Helvetica Neue"/>
                        </a:rPr>
                        <a:t>Behavior</a:t>
                      </a:r>
                      <a:endParaRPr lang="en-US" sz="2200" dirty="0">
                        <a:latin typeface="Helvetica Neue"/>
                      </a:endParaRPr>
                    </a:p>
                  </a:txBody>
                  <a:tcPr/>
                </a:tc>
                <a:tc>
                  <a:txBody>
                    <a:bodyPr/>
                    <a:lstStyle/>
                    <a:p>
                      <a:r>
                        <a:rPr lang="en-US" sz="2200" dirty="0" smtClean="0">
                          <a:latin typeface="Helvetica Neue"/>
                        </a:rPr>
                        <a:t>Example</a:t>
                      </a:r>
                      <a:endParaRPr lang="en-US" sz="2200" dirty="0">
                        <a:latin typeface="Helvetica Neue"/>
                      </a:endParaRPr>
                    </a:p>
                  </a:txBody>
                  <a:tcPr/>
                </a:tc>
              </a:tr>
              <a:tr h="370840">
                <a:tc>
                  <a:txBody>
                    <a:bodyPr/>
                    <a:lstStyle/>
                    <a:p>
                      <a:r>
                        <a:rPr lang="en-US" sz="2200" kern="1200" dirty="0" smtClean="0">
                          <a:solidFill>
                            <a:schemeClr val="tx1"/>
                          </a:solidFill>
                          <a:effectLst/>
                          <a:latin typeface="Helvetica Neue"/>
                          <a:ea typeface="+mn-ea"/>
                          <a:cs typeface="+mn-cs"/>
                        </a:rPr>
                        <a:t>Used “chunk and check” (Divided and organized key points)</a:t>
                      </a:r>
                    </a:p>
                  </a:txBody>
                  <a:tcPr/>
                </a:tc>
                <a:tc>
                  <a:txBody>
                    <a:bodyPr/>
                    <a:lstStyle/>
                    <a:p>
                      <a:pPr marL="285750" indent="-285750">
                        <a:buFont typeface="Arial" panose="020B0604020202020204" pitchFamily="34" charset="0"/>
                        <a:buChar char="•"/>
                      </a:pPr>
                      <a:r>
                        <a:rPr lang="en-US" sz="2200" kern="1200" dirty="0" smtClean="0">
                          <a:solidFill>
                            <a:schemeClr val="tx1"/>
                          </a:solidFill>
                          <a:effectLst/>
                          <a:latin typeface="Helvetica Neue"/>
                          <a:ea typeface="+mn-ea"/>
                          <a:cs typeface="+mn-cs"/>
                        </a:rPr>
                        <a:t>Teach 2-3 main points about the first concept/skill</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kern="1200" dirty="0" smtClean="0">
                          <a:solidFill>
                            <a:schemeClr val="tx1"/>
                          </a:solidFill>
                          <a:effectLst/>
                          <a:latin typeface="Helvetica Neue"/>
                          <a:ea typeface="+mn-ea"/>
                          <a:cs typeface="+mn-cs"/>
                        </a:rPr>
                        <a:t>Check for understanding using teach-back </a:t>
                      </a:r>
                      <a:r>
                        <a:rPr lang="en-US" sz="2200" i="1" kern="1200" dirty="0" smtClean="0">
                          <a:solidFill>
                            <a:schemeClr val="tx1"/>
                          </a:solidFill>
                          <a:effectLst/>
                          <a:latin typeface="Helvetica Neue"/>
                          <a:ea typeface="+mn-ea"/>
                          <a:cs typeface="+mn-cs"/>
                        </a:rPr>
                        <a:t>(“To make sure I did a good job teaching…”</a:t>
                      </a:r>
                      <a:r>
                        <a:rPr lang="en-US" sz="2200" kern="1200" dirty="0" smtClean="0">
                          <a:solidFill>
                            <a:schemeClr val="tx1"/>
                          </a:solidFill>
                          <a:effectLst/>
                          <a:latin typeface="Helvetica Neue"/>
                          <a:ea typeface="+mn-ea"/>
                          <a:cs typeface="+mn-cs"/>
                        </a:rPr>
                        <a:t>)</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kern="1200" dirty="0" smtClean="0">
                          <a:solidFill>
                            <a:schemeClr val="tx1"/>
                          </a:solidFill>
                          <a:effectLst/>
                          <a:latin typeface="Helvetica Neue"/>
                          <a:ea typeface="+mn-ea"/>
                          <a:cs typeface="+mn-cs"/>
                        </a:rPr>
                        <a:t>Does not introduce new points until the learner has mastered the first ones</a:t>
                      </a: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kern="1200" dirty="0" smtClean="0">
                          <a:solidFill>
                            <a:schemeClr val="tx1"/>
                          </a:solidFill>
                          <a:effectLst/>
                          <a:latin typeface="Helvetica Neue"/>
                          <a:ea typeface="+mn-ea"/>
                          <a:cs typeface="+mn-cs"/>
                        </a:rPr>
                        <a:t>Used open-ended questions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2200" kern="1200" dirty="0" smtClean="0">
                        <a:solidFill>
                          <a:schemeClr val="tx1"/>
                        </a:solidFill>
                        <a:effectLst/>
                        <a:latin typeface="Helvetica Neue"/>
                        <a:ea typeface="+mn-ea"/>
                        <a:cs typeface="+mn-cs"/>
                      </a:endParaRPr>
                    </a:p>
                  </a:txBody>
                  <a:tcPr/>
                </a:tc>
                <a:tc>
                  <a:txBody>
                    <a:bodyPr/>
                    <a:lstStyle/>
                    <a:p>
                      <a:pPr marL="285750" indent="-285750">
                        <a:buFont typeface="Arial" panose="020B0604020202020204" pitchFamily="34" charset="0"/>
                        <a:buChar char="•"/>
                      </a:pPr>
                      <a:r>
                        <a:rPr lang="en-US" sz="2200" kern="1200" dirty="0" smtClean="0">
                          <a:solidFill>
                            <a:schemeClr val="tx1"/>
                          </a:solidFill>
                          <a:effectLst/>
                          <a:latin typeface="Helvetica Neue"/>
                          <a:ea typeface="+mn-ea"/>
                          <a:cs typeface="+mn-cs"/>
                        </a:rPr>
                        <a:t>“</a:t>
                      </a:r>
                      <a:r>
                        <a:rPr lang="en-US" sz="2200" i="1" kern="1200" dirty="0" smtClean="0">
                          <a:solidFill>
                            <a:schemeClr val="tx1"/>
                          </a:solidFill>
                          <a:effectLst/>
                          <a:latin typeface="Helvetica Neue"/>
                          <a:ea typeface="+mn-ea"/>
                          <a:cs typeface="+mn-cs"/>
                        </a:rPr>
                        <a:t>Now that we have talked through the process for [giving yourself injections], let’s have you try so you can do this when you get home.”</a:t>
                      </a:r>
                      <a:endParaRPr lang="en-US" sz="2200" kern="1200" dirty="0" smtClean="0">
                        <a:solidFill>
                          <a:schemeClr val="tx1"/>
                        </a:solidFill>
                        <a:effectLst/>
                        <a:latin typeface="Helvetica Neue"/>
                        <a:ea typeface="+mn-ea"/>
                        <a:cs typeface="+mn-cs"/>
                      </a:endParaRPr>
                    </a:p>
                  </a:txBody>
                  <a:tcPr/>
                </a:tc>
              </a:tr>
              <a:tr h="370840">
                <a:tc>
                  <a:txBody>
                    <a:bodyPr/>
                    <a:lstStyle/>
                    <a:p>
                      <a:r>
                        <a:rPr lang="en-US" sz="2200" kern="1200" dirty="0" smtClean="0">
                          <a:solidFill>
                            <a:schemeClr val="tx1"/>
                          </a:solidFill>
                          <a:effectLst/>
                          <a:latin typeface="Helvetica Neue"/>
                          <a:ea typeface="+mn-ea"/>
                          <a:cs typeface="+mn-cs"/>
                        </a:rPr>
                        <a:t>Provides a summary</a:t>
                      </a:r>
                    </a:p>
                  </a:txBody>
                  <a:tcPr/>
                </a:tc>
                <a:tc>
                  <a:txBody>
                    <a:bodyPr/>
                    <a:lstStyle/>
                    <a:p>
                      <a:pPr marL="285750" indent="-285750">
                        <a:buFont typeface="Arial" panose="020B0604020202020204" pitchFamily="34" charset="0"/>
                        <a:buChar char="•"/>
                      </a:pPr>
                      <a:r>
                        <a:rPr lang="en-US" sz="2200" kern="1200" dirty="0" smtClean="0">
                          <a:solidFill>
                            <a:schemeClr val="tx1"/>
                          </a:solidFill>
                          <a:effectLst/>
                          <a:latin typeface="Helvetica Neue"/>
                          <a:ea typeface="+mn-ea"/>
                          <a:cs typeface="+mn-cs"/>
                        </a:rPr>
                        <a:t>Closes conversation by reviewing key take home point of each teaching “chunk” </a:t>
                      </a:r>
                    </a:p>
                    <a:p>
                      <a:pPr marL="285750" indent="-285750">
                        <a:buFont typeface="Arial" panose="020B0604020202020204" pitchFamily="34" charset="0"/>
                        <a:buChar char="•"/>
                      </a:pPr>
                      <a:r>
                        <a:rPr lang="en-US" sz="2200" kern="1200" dirty="0" smtClean="0">
                          <a:solidFill>
                            <a:schemeClr val="tx1"/>
                          </a:solidFill>
                          <a:effectLst/>
                          <a:latin typeface="Helvetica Neue"/>
                          <a:ea typeface="+mn-ea"/>
                          <a:cs typeface="+mn-cs"/>
                        </a:rPr>
                        <a:t>If did not chunk and check, summarizes key items of whole consult</a:t>
                      </a:r>
                    </a:p>
                  </a:txBody>
                  <a:tcPr/>
                </a:tc>
              </a:tr>
            </a:tbl>
          </a:graphicData>
        </a:graphic>
      </p:graphicFrame>
    </p:spTree>
    <p:custDataLst>
      <p:tags r:id="rId1"/>
    </p:custDataLst>
    <p:extLst>
      <p:ext uri="{BB962C8B-B14F-4D97-AF65-F5344CB8AC3E}">
        <p14:creationId xmlns:p14="http://schemas.microsoft.com/office/powerpoint/2010/main" val="116933731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T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0"/>
            <a:ext cx="1524000"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
          <p:cNvSpPr>
            <a:spLocks noGrp="1" noChangeArrowheads="1"/>
          </p:cNvSpPr>
          <p:nvPr>
            <p:ph type="title" idx="4294967295"/>
          </p:nvPr>
        </p:nvSpPr>
        <p:spPr/>
        <p:txBody>
          <a:bodyPr anchorCtr="1"/>
          <a:lstStyle/>
          <a:p>
            <a:pPr eaLnBrk="1" hangingPunct="1"/>
            <a:r>
              <a:rPr lang="en-US" altLang="en-US" sz="3000" dirty="0" smtClean="0">
                <a:latin typeface="Helvetica Neue" charset="0"/>
                <a:ea typeface="ＭＳ Ｐゴシック" pitchFamily="34" charset="-128"/>
                <a:cs typeface="Helvetica Neue" charset="0"/>
              </a:rPr>
              <a:t>Universal Communication Principles </a:t>
            </a:r>
          </a:p>
        </p:txBody>
      </p:sp>
      <p:graphicFrame>
        <p:nvGraphicFramePr>
          <p:cNvPr id="3" name="Table 2"/>
          <p:cNvGraphicFramePr>
            <a:graphicFrameLocks noGrp="1"/>
          </p:cNvGraphicFramePr>
          <p:nvPr>
            <p:extLst>
              <p:ext uri="{D42A27DB-BD31-4B8C-83A1-F6EECF244321}">
                <p14:modId xmlns:p14="http://schemas.microsoft.com/office/powerpoint/2010/main" val="133561738"/>
              </p:ext>
            </p:extLst>
          </p:nvPr>
        </p:nvGraphicFramePr>
        <p:xfrm>
          <a:off x="207816" y="1594429"/>
          <a:ext cx="8811492" cy="4389120"/>
        </p:xfrm>
        <a:graphic>
          <a:graphicData uri="http://schemas.openxmlformats.org/drawingml/2006/table">
            <a:tbl>
              <a:tblPr firstRow="1" bandRow="1">
                <a:tableStyleId>{5C22544A-7EE6-4342-B048-85BDC9FD1C3A}</a:tableStyleId>
              </a:tblPr>
              <a:tblGrid>
                <a:gridCol w="2597729"/>
                <a:gridCol w="6213763"/>
              </a:tblGrid>
              <a:tr h="370840">
                <a:tc>
                  <a:txBody>
                    <a:bodyPr/>
                    <a:lstStyle/>
                    <a:p>
                      <a:r>
                        <a:rPr lang="en-US" sz="2200" dirty="0" smtClean="0">
                          <a:latin typeface="Helvetica Neue"/>
                        </a:rPr>
                        <a:t>Behavior</a:t>
                      </a:r>
                      <a:endParaRPr lang="en-US" sz="2200" dirty="0">
                        <a:latin typeface="Helvetica Neue"/>
                      </a:endParaRPr>
                    </a:p>
                  </a:txBody>
                  <a:tcPr/>
                </a:tc>
                <a:tc>
                  <a:txBody>
                    <a:bodyPr/>
                    <a:lstStyle/>
                    <a:p>
                      <a:r>
                        <a:rPr lang="en-US" sz="2200" dirty="0" smtClean="0">
                          <a:latin typeface="Helvetica Neue"/>
                        </a:rPr>
                        <a:t>Example</a:t>
                      </a:r>
                      <a:endParaRPr lang="en-US" sz="2200" dirty="0">
                        <a:latin typeface="Helvetica Neue"/>
                      </a:endParaRPr>
                    </a:p>
                  </a:txBody>
                  <a:tcPr/>
                </a:tc>
              </a:tr>
              <a:tr h="370840">
                <a:tc>
                  <a: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2200" kern="1200" dirty="0" smtClean="0">
                          <a:solidFill>
                            <a:schemeClr val="tx1"/>
                          </a:solidFill>
                          <a:effectLst/>
                          <a:latin typeface="Helvetica Neue"/>
                          <a:ea typeface="+mn-ea"/>
                          <a:cs typeface="+mn-cs"/>
                        </a:rPr>
                        <a:t>Asked what questions do you have?</a:t>
                      </a:r>
                    </a:p>
                  </a:txBody>
                  <a:tcPr/>
                </a:tc>
                <a:tc>
                  <a:txBody>
                    <a:bodyPr/>
                    <a:lstStyle/>
                    <a:p>
                      <a:pPr marL="285750" indent="-285750">
                        <a:buFont typeface="Arial" panose="020B0604020202020204" pitchFamily="34" charset="0"/>
                        <a:buChar char="•"/>
                      </a:pPr>
                      <a:r>
                        <a:rPr lang="en-US" sz="2200" kern="1200" dirty="0" smtClean="0">
                          <a:solidFill>
                            <a:schemeClr val="tx1"/>
                          </a:solidFill>
                          <a:effectLst/>
                          <a:latin typeface="Helvetica Neue"/>
                          <a:ea typeface="+mn-ea"/>
                          <a:cs typeface="+mn-cs"/>
                        </a:rPr>
                        <a:t>Offers patient an opportunity to bring up questions at the end of counseling (open- or closed-ended method)</a:t>
                      </a:r>
                    </a:p>
                  </a:txBody>
                  <a:tcPr/>
                </a:tc>
              </a:tr>
              <a:tr h="370840">
                <a:tc>
                  <a:txBody>
                    <a:bodyPr/>
                    <a:lstStyle/>
                    <a:p>
                      <a:r>
                        <a:rPr lang="en-US" sz="2200" kern="1200" dirty="0" smtClean="0">
                          <a:solidFill>
                            <a:schemeClr val="tx1"/>
                          </a:solidFill>
                          <a:effectLst/>
                          <a:latin typeface="Helvetica Neue"/>
                          <a:ea typeface="+mn-ea"/>
                          <a:cs typeface="+mn-cs"/>
                        </a:rPr>
                        <a:t>Checked for understanding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2200" kern="1200" dirty="0" smtClean="0">
                        <a:solidFill>
                          <a:schemeClr val="tx1"/>
                        </a:solidFill>
                        <a:effectLst/>
                        <a:latin typeface="Helvetica Neue"/>
                        <a:ea typeface="+mn-ea"/>
                        <a:cs typeface="+mn-cs"/>
                      </a:endParaRPr>
                    </a:p>
                  </a:txBody>
                  <a:tcPr/>
                </a:tc>
                <a:tc>
                  <a:txBody>
                    <a:bodyPr/>
                    <a:lstStyle/>
                    <a:p>
                      <a:pPr marL="285750" indent="-285750">
                        <a:buFont typeface="Arial" panose="020B0604020202020204" pitchFamily="34" charset="0"/>
                        <a:buChar char="•"/>
                      </a:pPr>
                      <a:r>
                        <a:rPr lang="en-US" sz="2200" kern="1200" dirty="0" smtClean="0">
                          <a:solidFill>
                            <a:schemeClr val="tx1"/>
                          </a:solidFill>
                          <a:effectLst/>
                          <a:latin typeface="Helvetica Neue"/>
                          <a:ea typeface="+mn-ea"/>
                          <a:cs typeface="+mn-cs"/>
                        </a:rPr>
                        <a:t>“</a:t>
                      </a:r>
                      <a:r>
                        <a:rPr lang="en-US" sz="2200" i="1" kern="1200" dirty="0" smtClean="0">
                          <a:solidFill>
                            <a:schemeClr val="tx1"/>
                          </a:solidFill>
                          <a:effectLst/>
                          <a:latin typeface="Helvetica Neue"/>
                          <a:ea typeface="+mn-ea"/>
                          <a:cs typeface="+mn-cs"/>
                        </a:rPr>
                        <a:t>We’ve gone over a lot of information today.  In your own words, please review what we talked about.  How will you make it work at home?”</a:t>
                      </a:r>
                      <a:endParaRPr lang="en-US" sz="2200" kern="1200" dirty="0" smtClean="0">
                        <a:solidFill>
                          <a:schemeClr val="tx1"/>
                        </a:solidFill>
                        <a:effectLst/>
                        <a:latin typeface="Helvetica Neue"/>
                        <a:ea typeface="+mn-ea"/>
                        <a:cs typeface="+mn-cs"/>
                      </a:endParaRPr>
                    </a:p>
                  </a:txBody>
                  <a:tcPr/>
                </a:tc>
              </a:tr>
              <a:tr h="370840">
                <a:tc>
                  <a:txBody>
                    <a:bodyPr/>
                    <a:lstStyle/>
                    <a:p>
                      <a:r>
                        <a:rPr lang="en-US" sz="2200" kern="1200" dirty="0" smtClean="0">
                          <a:solidFill>
                            <a:schemeClr val="tx1"/>
                          </a:solidFill>
                          <a:effectLst/>
                          <a:latin typeface="Helvetica Neue"/>
                          <a:ea typeface="+mn-ea"/>
                          <a:cs typeface="+mn-cs"/>
                        </a:rPr>
                        <a:t>Used empathy</a:t>
                      </a:r>
                    </a:p>
                  </a:txBody>
                  <a:tcPr/>
                </a:tc>
                <a:tc>
                  <a:txBody>
                    <a:bodyPr/>
                    <a:lstStyle/>
                    <a:p>
                      <a:pPr marL="285750" indent="-285750">
                        <a:buFont typeface="Arial" panose="020B0604020202020204" pitchFamily="34" charset="0"/>
                        <a:buChar char="•"/>
                      </a:pPr>
                      <a:r>
                        <a:rPr lang="en-US" sz="2200" kern="1200" dirty="0" smtClean="0">
                          <a:solidFill>
                            <a:schemeClr val="tx1"/>
                          </a:solidFill>
                          <a:effectLst/>
                          <a:latin typeface="Helvetica Neue"/>
                          <a:ea typeface="+mn-ea"/>
                          <a:cs typeface="+mn-cs"/>
                        </a:rPr>
                        <a:t>Relates to the affective state of the patient when showing empathy</a:t>
                      </a:r>
                    </a:p>
                    <a:p>
                      <a:pPr marL="285750" indent="-285750">
                        <a:buFont typeface="Arial" panose="020B0604020202020204" pitchFamily="34" charset="0"/>
                        <a:buChar char="•"/>
                      </a:pPr>
                      <a:r>
                        <a:rPr lang="en-US" sz="2200" kern="1200" dirty="0" smtClean="0">
                          <a:solidFill>
                            <a:schemeClr val="tx1"/>
                          </a:solidFill>
                          <a:effectLst/>
                          <a:latin typeface="Helvetica Neue"/>
                          <a:ea typeface="+mn-ea"/>
                          <a:cs typeface="+mn-cs"/>
                        </a:rPr>
                        <a:t>Engages learner by reflecting back what is heard</a:t>
                      </a:r>
                    </a:p>
                  </a:txBody>
                  <a:tcPr/>
                </a:tc>
              </a:tr>
            </a:tbl>
          </a:graphicData>
        </a:graphic>
      </p:graphicFrame>
    </p:spTree>
    <p:custDataLst>
      <p:tags r:id="rId1"/>
    </p:custDataLst>
    <p:extLst>
      <p:ext uri="{BB962C8B-B14F-4D97-AF65-F5344CB8AC3E}">
        <p14:creationId xmlns:p14="http://schemas.microsoft.com/office/powerpoint/2010/main" val="1292104987"/>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MPH Them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Clarity</Template>
  <TotalTime>4834</TotalTime>
  <Words>3070</Words>
  <Application>Microsoft Macintosh PowerPoint</Application>
  <PresentationFormat>On-screen Show (4:3)</PresentationFormat>
  <Paragraphs>428</Paragraphs>
  <Slides>37</Slides>
  <Notes>28</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SMPH Theme</vt:lpstr>
      <vt:lpstr>Implementation and Evaluation of a “Teach-back and Plain Language” Method Competency Program</vt:lpstr>
      <vt:lpstr>PowerPoint Presentation</vt:lpstr>
      <vt:lpstr>Learning Objectives</vt:lpstr>
      <vt:lpstr>Traditional Communication Strategies:  The Challenge</vt:lpstr>
      <vt:lpstr>PowerPoint Presentation</vt:lpstr>
      <vt:lpstr>Solution:  Use Universal Communication Principles</vt:lpstr>
      <vt:lpstr>Universal Communication Principles </vt:lpstr>
      <vt:lpstr>Universal Communication Principles </vt:lpstr>
      <vt:lpstr>Universal Communication Principles </vt:lpstr>
      <vt:lpstr>Let’s Put it to Practice!</vt:lpstr>
      <vt:lpstr>Let’s Meet Our Patient</vt:lpstr>
      <vt:lpstr>Patient Case</vt:lpstr>
      <vt:lpstr>Video Discussion</vt:lpstr>
      <vt:lpstr>Organization Background</vt:lpstr>
      <vt:lpstr>Project Impetus</vt:lpstr>
      <vt:lpstr>Project Partnership</vt:lpstr>
      <vt:lpstr>Purpose</vt:lpstr>
      <vt:lpstr>Methods: Population</vt:lpstr>
      <vt:lpstr>Methods</vt:lpstr>
      <vt:lpstr>Methods: Communication Assessment</vt:lpstr>
      <vt:lpstr>Methods: Training</vt:lpstr>
      <vt:lpstr>Methods: Training</vt:lpstr>
      <vt:lpstr>Methods: Direct Observation</vt:lpstr>
      <vt:lpstr>Methods: Direct Observation</vt:lpstr>
      <vt:lpstr>Results: Communication Assessment</vt:lpstr>
      <vt:lpstr>Results: Training</vt:lpstr>
      <vt:lpstr>Results: Training n=59</vt:lpstr>
      <vt:lpstr>Results: Training n=59</vt:lpstr>
      <vt:lpstr>Results: Training</vt:lpstr>
      <vt:lpstr>Results: Direct Observation n= 84 (40 Pre / 44 Post)</vt:lpstr>
      <vt:lpstr>Results: Training Program Feasibility</vt:lpstr>
      <vt:lpstr>Results: Pharmacist Testimonials</vt:lpstr>
      <vt:lpstr>Barriers</vt:lpstr>
      <vt:lpstr>Next Steps</vt:lpstr>
      <vt:lpstr>Conclusions and Application</vt:lpstr>
      <vt:lpstr>Acknowledgements</vt:lpstr>
      <vt:lpstr>Implementation and Evaluation of a “Teach-back and Plain Language” Method Competency Program</vt:lpstr>
    </vt:vector>
  </TitlesOfParts>
  <Company>UW School of Medicine and Public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UW Health PowerPoint Template</dc:title>
  <dc:creator>Irene Golembiewski</dc:creator>
  <cp:lastModifiedBy>Steve Sparks</cp:lastModifiedBy>
  <cp:revision>132</cp:revision>
  <dcterms:created xsi:type="dcterms:W3CDTF">2011-04-14T17:38:04Z</dcterms:created>
  <dcterms:modified xsi:type="dcterms:W3CDTF">2015-03-25T19:11:58Z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B4CE1815-19B3-4B04-B187-CEFBB81BDB30</vt:lpwstr>
  </property>
  <property fmtid="{D5CDD505-2E9C-101B-9397-08002B2CF9AE}" pid="3" name="ArticulatePath">
    <vt:lpwstr>WHA- PSW TL and TB Presentation</vt:lpwstr>
  </property>
</Properties>
</file>