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71" r:id="rId3"/>
    <p:sldId id="257" r:id="rId4"/>
    <p:sldId id="272" r:id="rId5"/>
    <p:sldId id="258" r:id="rId6"/>
    <p:sldId id="259" r:id="rId7"/>
    <p:sldId id="270" r:id="rId8"/>
    <p:sldId id="273" r:id="rId9"/>
    <p:sldId id="260" r:id="rId10"/>
    <p:sldId id="261" r:id="rId11"/>
    <p:sldId id="262" r:id="rId12"/>
    <p:sldId id="263" r:id="rId13"/>
    <p:sldId id="264" r:id="rId14"/>
    <p:sldId id="265" r:id="rId15"/>
    <p:sldId id="266" r:id="rId16"/>
    <p:sldId id="267" r:id="rId17"/>
    <p:sldId id="268"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843" autoAdjust="0"/>
  </p:normalViewPr>
  <p:slideViewPr>
    <p:cSldViewPr snapToGrid="0">
      <p:cViewPr varScale="1">
        <p:scale>
          <a:sx n="82" d="100"/>
          <a:sy n="82" d="100"/>
        </p:scale>
        <p:origin x="1572" y="78"/>
      </p:cViewPr>
      <p:guideLst/>
    </p:cSldViewPr>
  </p:slideViewPr>
  <p:notesTextViewPr>
    <p:cViewPr>
      <p:scale>
        <a:sx n="1" d="1"/>
        <a:sy n="1" d="1"/>
      </p:scale>
      <p:origin x="0" y="0"/>
    </p:cViewPr>
  </p:notesTextViewPr>
  <p:notesViewPr>
    <p:cSldViewPr snapToGrid="0">
      <p:cViewPr varScale="1">
        <p:scale>
          <a:sx n="85" d="100"/>
          <a:sy n="85"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791AF7-675C-429B-85A4-971CC2921B3D}" type="datetimeFigureOut">
              <a:rPr lang="en-US" smtClean="0"/>
              <a:t>3/15/2017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A3F1ED-C230-445C-8717-4E9A88B362B5}" type="slidenum">
              <a:rPr lang="en-US" smtClean="0"/>
              <a:t>‹#›</a:t>
            </a:fld>
            <a:endParaRPr lang="en-US"/>
          </a:p>
        </p:txBody>
      </p:sp>
    </p:spTree>
    <p:extLst>
      <p:ext uri="{BB962C8B-B14F-4D97-AF65-F5344CB8AC3E}">
        <p14:creationId xmlns:p14="http://schemas.microsoft.com/office/powerpoint/2010/main" val="968011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15B00-3CE1-430D-9FAC-2596F31BE74A}" type="datetimeFigureOut">
              <a:rPr lang="en-US" smtClean="0"/>
              <a:t>3/15/2017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E64BB-AFBA-4C07-8E4F-1A4678F04CA5}" type="slidenum">
              <a:rPr lang="en-US" smtClean="0"/>
              <a:t>‹#›</a:t>
            </a:fld>
            <a:endParaRPr lang="en-US"/>
          </a:p>
        </p:txBody>
      </p:sp>
    </p:spTree>
    <p:extLst>
      <p:ext uri="{BB962C8B-B14F-4D97-AF65-F5344CB8AC3E}">
        <p14:creationId xmlns:p14="http://schemas.microsoft.com/office/powerpoint/2010/main" val="390250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E64BB-AFBA-4C07-8E4F-1A4678F04CA5}" type="slidenum">
              <a:rPr lang="en-US" smtClean="0"/>
              <a:t>3</a:t>
            </a:fld>
            <a:endParaRPr lang="en-US"/>
          </a:p>
        </p:txBody>
      </p:sp>
    </p:spTree>
    <p:extLst>
      <p:ext uri="{BB962C8B-B14F-4D97-AF65-F5344CB8AC3E}">
        <p14:creationId xmlns:p14="http://schemas.microsoft.com/office/powerpoint/2010/main" val="326827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E64BB-AFBA-4C07-8E4F-1A4678F04CA5}" type="slidenum">
              <a:rPr lang="en-US" smtClean="0"/>
              <a:t>4</a:t>
            </a:fld>
            <a:endParaRPr lang="en-US"/>
          </a:p>
        </p:txBody>
      </p:sp>
    </p:spTree>
    <p:extLst>
      <p:ext uri="{BB962C8B-B14F-4D97-AF65-F5344CB8AC3E}">
        <p14:creationId xmlns:p14="http://schemas.microsoft.com/office/powerpoint/2010/main" val="253118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before the Barriers slide – the video relates to </a:t>
            </a:r>
            <a:r>
              <a:rPr lang="en-US" sz="1200" b="1" i="0" u="none" strike="noStrike" kern="1200" baseline="0" dirty="0">
                <a:solidFill>
                  <a:schemeClr val="tx1"/>
                </a:solidFill>
                <a:latin typeface="+mn-lt"/>
                <a:ea typeface="+mn-ea"/>
                <a:cs typeface="+mn-cs"/>
              </a:rPr>
              <a:t>Systems of oppression-That </a:t>
            </a:r>
            <a:r>
              <a:rPr lang="en-US" sz="1200" b="0" i="0" u="none" strike="noStrike" kern="1200" baseline="0" dirty="0">
                <a:solidFill>
                  <a:schemeClr val="tx1"/>
                </a:solidFill>
                <a:latin typeface="+mn-lt"/>
                <a:ea typeface="+mn-ea"/>
                <a:cs typeface="+mn-cs"/>
              </a:rPr>
              <a:t>racism, sexism, heterosexism, ableism, and classism</a:t>
            </a:r>
            <a:endParaRPr lang="en-US" dirty="0"/>
          </a:p>
        </p:txBody>
      </p:sp>
      <p:sp>
        <p:nvSpPr>
          <p:cNvPr id="4" name="Slide Number Placeholder 3"/>
          <p:cNvSpPr>
            <a:spLocks noGrp="1"/>
          </p:cNvSpPr>
          <p:nvPr>
            <p:ph type="sldNum" sz="quarter" idx="10"/>
          </p:nvPr>
        </p:nvSpPr>
        <p:spPr/>
        <p:txBody>
          <a:bodyPr/>
          <a:lstStyle/>
          <a:p>
            <a:fld id="{684E64BB-AFBA-4C07-8E4F-1A4678F04CA5}" type="slidenum">
              <a:rPr lang="en-US" smtClean="0"/>
              <a:t>8</a:t>
            </a:fld>
            <a:endParaRPr lang="en-US"/>
          </a:p>
        </p:txBody>
      </p:sp>
    </p:spTree>
    <p:extLst>
      <p:ext uri="{BB962C8B-B14F-4D97-AF65-F5344CB8AC3E}">
        <p14:creationId xmlns:p14="http://schemas.microsoft.com/office/powerpoint/2010/main" val="183393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Systems of oppression-That </a:t>
            </a:r>
            <a:r>
              <a:rPr lang="en-US" sz="1200" b="0" i="0" u="none" strike="noStrike" kern="1200" baseline="0" dirty="0">
                <a:solidFill>
                  <a:schemeClr val="tx1"/>
                </a:solidFill>
                <a:latin typeface="+mn-lt"/>
                <a:ea typeface="+mn-ea"/>
                <a:cs typeface="+mn-cs"/>
              </a:rPr>
              <a:t>racism, sexism, heterosexism, ableism, and classism exist is without refute, historically and currently. Data are on the side of documenting and describing the ill effects of such systems. Being able to understand oppression as a systemic issue apart from personal behavior is important.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 sense of privilege and entitlement-Systems </a:t>
            </a:r>
            <a:r>
              <a:rPr lang="en-US" sz="1200" b="0" i="0" u="none" strike="noStrike" kern="1200" baseline="0" dirty="0">
                <a:solidFill>
                  <a:schemeClr val="tx1"/>
                </a:solidFill>
                <a:latin typeface="+mn-lt"/>
                <a:ea typeface="+mn-ea"/>
                <a:cs typeface="+mn-cs"/>
              </a:rPr>
              <a:t>of oppression have two effects-on those who are harmed and on those who benefit. Those harmed from systemic oppression respond from an emotional connection, as well as from being well informed of practices that impact them negatively. On the other hand, many of those who benefit from historical and current practices are oblivious to the negative effects of systemic oppression, because they can choose not to see.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Unawareness of the need to adapt-Many </a:t>
            </a:r>
            <a:r>
              <a:rPr lang="en-US" sz="1200" b="0" i="0" u="none" strike="noStrike" kern="1200" baseline="0" dirty="0">
                <a:solidFill>
                  <a:schemeClr val="tx1"/>
                </a:solidFill>
                <a:latin typeface="+mn-lt"/>
                <a:ea typeface="+mn-ea"/>
                <a:cs typeface="+mn-cs"/>
              </a:rPr>
              <a:t>educators and schools often struggle with change that involves issues of culture. For those who are resistant, change often is experienced as an outside force that judges current practices as deficient or defective. Whether accurate or not, an adversarial relationship exists between those forcing the change and other members of the school community.</a:t>
            </a:r>
            <a:endParaRPr lang="en-US" dirty="0"/>
          </a:p>
        </p:txBody>
      </p:sp>
      <p:sp>
        <p:nvSpPr>
          <p:cNvPr id="4" name="Slide Number Placeholder 3"/>
          <p:cNvSpPr>
            <a:spLocks noGrp="1"/>
          </p:cNvSpPr>
          <p:nvPr>
            <p:ph type="sldNum" sz="quarter" idx="10"/>
          </p:nvPr>
        </p:nvSpPr>
        <p:spPr/>
        <p:txBody>
          <a:bodyPr/>
          <a:lstStyle/>
          <a:p>
            <a:fld id="{684E64BB-AFBA-4C07-8E4F-1A4678F04CA5}" type="slidenum">
              <a:rPr lang="en-US" smtClean="0"/>
              <a:t>9</a:t>
            </a:fld>
            <a:endParaRPr lang="en-US"/>
          </a:p>
        </p:txBody>
      </p:sp>
    </p:spTree>
    <p:extLst>
      <p:ext uri="{BB962C8B-B14F-4D97-AF65-F5344CB8AC3E}">
        <p14:creationId xmlns:p14="http://schemas.microsoft.com/office/powerpoint/2010/main" val="109276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everyone gather in groups of 2 to 3 and read the case study.</a:t>
            </a:r>
          </a:p>
        </p:txBody>
      </p:sp>
      <p:sp>
        <p:nvSpPr>
          <p:cNvPr id="4" name="Slide Number Placeholder 3"/>
          <p:cNvSpPr>
            <a:spLocks noGrp="1"/>
          </p:cNvSpPr>
          <p:nvPr>
            <p:ph type="sldNum" sz="quarter" idx="10"/>
          </p:nvPr>
        </p:nvSpPr>
        <p:spPr/>
        <p:txBody>
          <a:bodyPr/>
          <a:lstStyle/>
          <a:p>
            <a:fld id="{684E64BB-AFBA-4C07-8E4F-1A4678F04CA5}" type="slidenum">
              <a:rPr lang="en-US" smtClean="0"/>
              <a:t>10</a:t>
            </a:fld>
            <a:endParaRPr lang="en-US"/>
          </a:p>
        </p:txBody>
      </p:sp>
    </p:spTree>
    <p:extLst>
      <p:ext uri="{BB962C8B-B14F-4D97-AF65-F5344CB8AC3E}">
        <p14:creationId xmlns:p14="http://schemas.microsoft.com/office/powerpoint/2010/main" val="299552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that people are sensitive when their point of view is challenged.</a:t>
            </a:r>
          </a:p>
        </p:txBody>
      </p:sp>
      <p:sp>
        <p:nvSpPr>
          <p:cNvPr id="4" name="Slide Number Placeholder 3"/>
          <p:cNvSpPr>
            <a:spLocks noGrp="1"/>
          </p:cNvSpPr>
          <p:nvPr>
            <p:ph type="sldNum" sz="quarter" idx="10"/>
          </p:nvPr>
        </p:nvSpPr>
        <p:spPr/>
        <p:txBody>
          <a:bodyPr/>
          <a:lstStyle/>
          <a:p>
            <a:fld id="{684E64BB-AFBA-4C07-8E4F-1A4678F04CA5}" type="slidenum">
              <a:rPr lang="en-US" smtClean="0"/>
              <a:t>12</a:t>
            </a:fld>
            <a:endParaRPr lang="en-US"/>
          </a:p>
        </p:txBody>
      </p:sp>
    </p:spTree>
    <p:extLst>
      <p:ext uri="{BB962C8B-B14F-4D97-AF65-F5344CB8AC3E}">
        <p14:creationId xmlns:p14="http://schemas.microsoft.com/office/powerpoint/2010/main" val="2939551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E64BB-AFBA-4C07-8E4F-1A4678F04CA5}" type="slidenum">
              <a:rPr lang="en-US" smtClean="0"/>
              <a:t>14</a:t>
            </a:fld>
            <a:endParaRPr lang="en-US"/>
          </a:p>
        </p:txBody>
      </p:sp>
    </p:spTree>
    <p:extLst>
      <p:ext uri="{BB962C8B-B14F-4D97-AF65-F5344CB8AC3E}">
        <p14:creationId xmlns:p14="http://schemas.microsoft.com/office/powerpoint/2010/main" val="249417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225204870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304147868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240535931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178859"/>
            <a:ext cx="10515600" cy="744008"/>
          </a:xfrm>
        </p:spPr>
        <p:txBody>
          <a:bodyPr/>
          <a:lstStyle/>
          <a:p>
            <a:r>
              <a:rPr lang="en-US"/>
              <a:t>Click to edit Master title style</a:t>
            </a:r>
          </a:p>
        </p:txBody>
      </p:sp>
      <p:sp>
        <p:nvSpPr>
          <p:cNvPr id="3" name="Content Placeholder 2"/>
          <p:cNvSpPr>
            <a:spLocks noGrp="1"/>
          </p:cNvSpPr>
          <p:nvPr>
            <p:ph idx="1"/>
          </p:nvPr>
        </p:nvSpPr>
        <p:spPr>
          <a:xfrm>
            <a:off x="177799" y="1097491"/>
            <a:ext cx="11794067" cy="5117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165793283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140857808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145230876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352796007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406344004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38659752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38177020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AFD812-A913-4C36-BE4A-8F4D06C9D0AF}" type="datetimeFigureOut">
              <a:rPr lang="en-US" smtClean="0"/>
              <a:t>3/15/2017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C7F82CA-3170-42A6-89F1-086BC34128E4}" type="slidenum">
              <a:rPr lang="en-US" smtClean="0"/>
              <a:t>‹#›</a:t>
            </a:fld>
            <a:endParaRPr lang="en-US"/>
          </a:p>
        </p:txBody>
      </p:sp>
    </p:spTree>
    <p:extLst>
      <p:ext uri="{BB962C8B-B14F-4D97-AF65-F5344CB8AC3E}">
        <p14:creationId xmlns:p14="http://schemas.microsoft.com/office/powerpoint/2010/main" val="328959795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534" y="85726"/>
            <a:ext cx="10515600" cy="7186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8533" y="939800"/>
            <a:ext cx="11760199" cy="53681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85135" y="64555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8299F-AC92-4894-B178-25B45217701A}" type="slidenum">
              <a:rPr lang="en-US" smtClean="0"/>
              <a:pPr/>
              <a:t>‹#›</a:t>
            </a:fld>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03934" y="77260"/>
            <a:ext cx="1824401" cy="874660"/>
          </a:xfrm>
          <a:prstGeom prst="rect">
            <a:avLst/>
          </a:prstGeom>
        </p:spPr>
      </p:pic>
      <p:grpSp>
        <p:nvGrpSpPr>
          <p:cNvPr id="21" name="Group 20"/>
          <p:cNvGrpSpPr/>
          <p:nvPr userDrawn="1"/>
        </p:nvGrpSpPr>
        <p:grpSpPr>
          <a:xfrm>
            <a:off x="118533" y="6123634"/>
            <a:ext cx="3339041" cy="591261"/>
            <a:chOff x="118533" y="6123634"/>
            <a:chExt cx="3339041" cy="591261"/>
          </a:xfrm>
        </p:grpSpPr>
        <p:pic>
          <p:nvPicPr>
            <p:cNvPr id="15" name="Picture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8533" y="6123634"/>
              <a:ext cx="727612" cy="591261"/>
            </a:xfrm>
            <a:prstGeom prst="rect">
              <a:avLst/>
            </a:prstGeom>
          </p:spPr>
        </p:pic>
        <p:pic>
          <p:nvPicPr>
            <p:cNvPr id="20" name="Picture 1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23924" y="6171970"/>
              <a:ext cx="2533650" cy="542925"/>
            </a:xfrm>
            <a:prstGeom prst="rect">
              <a:avLst/>
            </a:prstGeom>
          </p:spPr>
        </p:pic>
      </p:grpSp>
    </p:spTree>
    <p:extLst>
      <p:ext uri="{BB962C8B-B14F-4D97-AF65-F5344CB8AC3E}">
        <p14:creationId xmlns:p14="http://schemas.microsoft.com/office/powerpoint/2010/main" val="2753180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Gotham-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vrikard@msu.edu" TargetMode="External"/><Relationship Id="rId2" Type="http://schemas.openxmlformats.org/officeDocument/2006/relationships/hyperlink" Target="mailto:Vbrown12@umd.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rvrikard@msu.edu" TargetMode="External"/><Relationship Id="rId2" Type="http://schemas.openxmlformats.org/officeDocument/2006/relationships/hyperlink" Target="mailto:Vbrown12@umd.edu" TargetMode="Externa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hyperlink" Target="Singer_el_al_2016.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696" y="1514690"/>
            <a:ext cx="11682101" cy="2193911"/>
          </a:xfrm>
        </p:spPr>
        <p:txBody>
          <a:bodyPr anchor="ctr" anchorCtr="0">
            <a:noAutofit/>
          </a:bodyPr>
          <a:lstStyle/>
          <a:p>
            <a:pPr algn="l"/>
            <a:r>
              <a:rPr lang="en-US" sz="4400" dirty="0">
                <a:latin typeface="Arial" panose="020B0604020202020204" pitchFamily="34" charset="0"/>
                <a:cs typeface="Arial" panose="020B0604020202020204" pitchFamily="34" charset="0"/>
              </a:rPr>
              <a:t>“So, what does health literacy mean to you?”: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Asking Culturally Proficient Questions to Implement Health Literacy Initiatives</a:t>
            </a:r>
          </a:p>
        </p:txBody>
      </p:sp>
      <p:graphicFrame>
        <p:nvGraphicFramePr>
          <p:cNvPr id="4" name="Table 3"/>
          <p:cNvGraphicFramePr>
            <a:graphicFrameLocks noGrp="1"/>
          </p:cNvGraphicFramePr>
          <p:nvPr>
            <p:extLst>
              <p:ext uri="{D42A27DB-BD31-4B8C-83A1-F6EECF244321}">
                <p14:modId xmlns:p14="http://schemas.microsoft.com/office/powerpoint/2010/main" val="3659645544"/>
              </p:ext>
            </p:extLst>
          </p:nvPr>
        </p:nvGraphicFramePr>
        <p:xfrm>
          <a:off x="755374" y="3860432"/>
          <a:ext cx="10455966" cy="1798320"/>
        </p:xfrm>
        <a:graphic>
          <a:graphicData uri="http://schemas.openxmlformats.org/drawingml/2006/table">
            <a:tbl>
              <a:tblPr firstRow="1" bandRow="1">
                <a:tableStyleId>{5C22544A-7EE6-4342-B048-85BDC9FD1C3A}</a:tableStyleId>
              </a:tblPr>
              <a:tblGrid>
                <a:gridCol w="5227983">
                  <a:extLst>
                    <a:ext uri="{9D8B030D-6E8A-4147-A177-3AD203B41FA5}">
                      <a16:colId xmlns:a16="http://schemas.microsoft.com/office/drawing/2014/main" val="3539162937"/>
                    </a:ext>
                  </a:extLst>
                </a:gridCol>
                <a:gridCol w="5227983">
                  <a:extLst>
                    <a:ext uri="{9D8B030D-6E8A-4147-A177-3AD203B41FA5}">
                      <a16:colId xmlns:a16="http://schemas.microsoft.com/office/drawing/2014/main" val="282091364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kern="1200" dirty="0">
                          <a:solidFill>
                            <a:sysClr val="windowText" lastClr="000000"/>
                          </a:solidFill>
                          <a:effectLst/>
                          <a:latin typeface="Gotham Book"/>
                          <a:ea typeface="+mn-ea"/>
                          <a:cs typeface="+mn-cs"/>
                        </a:rPr>
                        <a:t>Virginia Brown, </a:t>
                      </a:r>
                      <a:r>
                        <a:rPr lang="en-US" sz="2800" b="0" kern="1200" dirty="0" err="1">
                          <a:solidFill>
                            <a:sysClr val="windowText" lastClr="000000"/>
                          </a:solidFill>
                          <a:effectLst/>
                          <a:latin typeface="Gotham Book"/>
                          <a:ea typeface="+mn-ea"/>
                          <a:cs typeface="+mn-cs"/>
                        </a:rPr>
                        <a:t>DrPH</a:t>
                      </a:r>
                      <a:endParaRPr lang="en-US" sz="2800" b="0" kern="1200" dirty="0">
                        <a:solidFill>
                          <a:sysClr val="windowText" lastClr="000000"/>
                        </a:solidFill>
                        <a:effectLst/>
                        <a:latin typeface="Gotham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kern="1200" dirty="0">
                          <a:solidFill>
                            <a:srgbClr val="C00000"/>
                          </a:solidFill>
                          <a:effectLst/>
                          <a:latin typeface="Gotham Book"/>
                          <a:ea typeface="+mn-ea"/>
                          <a:cs typeface="+mn-cs"/>
                        </a:rPr>
                        <a:t>University of Maryland</a:t>
                      </a:r>
                    </a:p>
                    <a:p>
                      <a:pPr algn="ctr"/>
                      <a:r>
                        <a:rPr lang="en-US" sz="2800" b="0" u="sng" kern="1200" dirty="0">
                          <a:solidFill>
                            <a:schemeClr val="lt1"/>
                          </a:solidFill>
                          <a:effectLst/>
                          <a:latin typeface="Gotham Book"/>
                          <a:ea typeface="+mn-ea"/>
                          <a:cs typeface="+mn-cs"/>
                          <a:hlinkClick r:id="rId2"/>
                        </a:rPr>
                        <a:t>Vbrown12@umd.edu</a:t>
                      </a:r>
                      <a:r>
                        <a:rPr lang="en-US" sz="2800" b="0" kern="1200" dirty="0">
                          <a:solidFill>
                            <a:schemeClr val="lt1"/>
                          </a:solidFill>
                          <a:effectLst/>
                          <a:latin typeface="Gotham Book"/>
                          <a:ea typeface="+mn-ea"/>
                          <a:cs typeface="+mn-cs"/>
                        </a:rPr>
                        <a:t> </a:t>
                      </a:r>
                    </a:p>
                    <a:p>
                      <a:pPr algn="ctr"/>
                      <a:r>
                        <a:rPr lang="en-US" sz="2800" b="0" kern="1200" dirty="0">
                          <a:solidFill>
                            <a:schemeClr val="tx1"/>
                          </a:solidFill>
                          <a:effectLst/>
                          <a:latin typeface="Gotham Book"/>
                          <a:ea typeface="+mn-ea"/>
                          <a:cs typeface="+mn-cs"/>
                        </a:rPr>
                        <a:t>410-386-2760</a:t>
                      </a:r>
                    </a:p>
                  </a:txBody>
                  <a:tcPr>
                    <a:noFill/>
                  </a:tcPr>
                </a:tc>
                <a:tc>
                  <a:txBody>
                    <a:bodyPr/>
                    <a:lstStyle/>
                    <a:p>
                      <a:pPr algn="ctr"/>
                      <a:r>
                        <a:rPr lang="en-US" sz="2800" b="0" dirty="0">
                          <a:solidFill>
                            <a:sysClr val="windowText" lastClr="000000"/>
                          </a:solidFill>
                          <a:latin typeface="Gotham Book"/>
                        </a:rPr>
                        <a:t>R.V. Rikard, Ph.D.</a:t>
                      </a:r>
                    </a:p>
                    <a:p>
                      <a:pPr algn="ctr"/>
                      <a:r>
                        <a:rPr lang="en-US" sz="2800" b="0" dirty="0">
                          <a:solidFill>
                            <a:schemeClr val="accent6">
                              <a:lumMod val="50000"/>
                            </a:schemeClr>
                          </a:solidFill>
                          <a:latin typeface="Gotham Book"/>
                        </a:rPr>
                        <a:t>Michigan State University</a:t>
                      </a:r>
                    </a:p>
                    <a:p>
                      <a:pPr algn="ctr"/>
                      <a:r>
                        <a:rPr lang="en-US" sz="2800" b="0" dirty="0">
                          <a:solidFill>
                            <a:sysClr val="windowText" lastClr="000000"/>
                          </a:solidFill>
                          <a:latin typeface="Gotham Book"/>
                          <a:hlinkClick r:id="rId3"/>
                        </a:rPr>
                        <a:t>rvrikard@msu.edu</a:t>
                      </a:r>
                      <a:endParaRPr lang="en-US" sz="2800" b="0" dirty="0">
                        <a:solidFill>
                          <a:sysClr val="windowText" lastClr="000000"/>
                        </a:solidFill>
                        <a:latin typeface="Gotham Book"/>
                      </a:endParaRPr>
                    </a:p>
                    <a:p>
                      <a:pPr algn="ctr"/>
                      <a:r>
                        <a:rPr lang="en-US" sz="2800" b="0" dirty="0">
                          <a:solidFill>
                            <a:sysClr val="windowText" lastClr="000000"/>
                          </a:solidFill>
                          <a:latin typeface="Gotham Book"/>
                        </a:rPr>
                        <a:t>919-995-2721</a:t>
                      </a:r>
                    </a:p>
                  </a:txBody>
                  <a:tcPr>
                    <a:noFill/>
                  </a:tcPr>
                </a:tc>
                <a:extLst>
                  <a:ext uri="{0D108BD9-81ED-4DB2-BD59-A6C34878D82A}">
                    <a16:rowId xmlns:a16="http://schemas.microsoft.com/office/drawing/2014/main" val="2916187675"/>
                  </a:ext>
                </a:extLst>
              </a:tr>
            </a:tbl>
          </a:graphicData>
        </a:graphic>
      </p:graphicFrame>
    </p:spTree>
    <p:extLst>
      <p:ext uri="{BB962C8B-B14F-4D97-AF65-F5344CB8AC3E}">
        <p14:creationId xmlns:p14="http://schemas.microsoft.com/office/powerpoint/2010/main" val="2437120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4714"/>
            <a:ext cx="12192000" cy="4748571"/>
          </a:xfrm>
          <a:prstGeom prst="rect">
            <a:avLst/>
          </a:prstGeom>
        </p:spPr>
      </p:pic>
    </p:spTree>
    <p:extLst>
      <p:ext uri="{BB962C8B-B14F-4D97-AF65-F5344CB8AC3E}">
        <p14:creationId xmlns:p14="http://schemas.microsoft.com/office/powerpoint/2010/main" val="909709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Digestion Questions </a:t>
            </a:r>
          </a:p>
        </p:txBody>
      </p:sp>
      <p:sp>
        <p:nvSpPr>
          <p:cNvPr id="3" name="Content Placeholder 2"/>
          <p:cNvSpPr>
            <a:spLocks noGrp="1"/>
          </p:cNvSpPr>
          <p:nvPr>
            <p:ph idx="1"/>
          </p:nvPr>
        </p:nvSpPr>
        <p:spPr>
          <a:xfrm>
            <a:off x="177799" y="1097491"/>
            <a:ext cx="11794067" cy="3951587"/>
          </a:xfrm>
        </p:spPr>
        <p:txBody>
          <a:bodyPr>
            <a:normAutofit/>
          </a:bodyPr>
          <a:lstStyle/>
          <a:p>
            <a:pPr marL="514350" indent="-514350">
              <a:lnSpc>
                <a:spcPct val="100000"/>
              </a:lnSpc>
              <a:spcBef>
                <a:spcPts val="0"/>
              </a:spcBef>
              <a:spcAft>
                <a:spcPts val="2400"/>
              </a:spcAft>
              <a:buFont typeface="+mj-lt"/>
              <a:buAutoNum type="arabicPeriod"/>
            </a:pPr>
            <a:r>
              <a:rPr lang="en-US" dirty="0"/>
              <a:t>Is there an example of </a:t>
            </a:r>
            <a:r>
              <a:rPr lang="en-US" dirty="0">
                <a:solidFill>
                  <a:srgbClr val="C00000"/>
                </a:solidFill>
              </a:rPr>
              <a:t>oppression in the case study</a:t>
            </a:r>
            <a:r>
              <a:rPr lang="en-US" dirty="0"/>
              <a:t>? How do you know?</a:t>
            </a:r>
          </a:p>
          <a:p>
            <a:pPr marL="514350" indent="-514350">
              <a:lnSpc>
                <a:spcPct val="100000"/>
              </a:lnSpc>
              <a:spcBef>
                <a:spcPts val="0"/>
              </a:spcBef>
              <a:spcAft>
                <a:spcPts val="2400"/>
              </a:spcAft>
              <a:buFont typeface="+mj-lt"/>
              <a:buAutoNum type="arabicPeriod"/>
            </a:pPr>
            <a:r>
              <a:rPr lang="en-US" dirty="0"/>
              <a:t>Who benefits from </a:t>
            </a:r>
            <a:r>
              <a:rPr lang="en-US" dirty="0">
                <a:solidFill>
                  <a:schemeClr val="accent6">
                    <a:lumMod val="50000"/>
                  </a:schemeClr>
                </a:solidFill>
              </a:rPr>
              <a:t>privilege and entitlement </a:t>
            </a:r>
            <a:r>
              <a:rPr lang="en-US" dirty="0"/>
              <a:t>in the case study? Provide some examples…</a:t>
            </a:r>
          </a:p>
          <a:p>
            <a:pPr marL="514350" indent="-514350">
              <a:lnSpc>
                <a:spcPct val="100000"/>
              </a:lnSpc>
              <a:spcBef>
                <a:spcPts val="0"/>
              </a:spcBef>
              <a:spcAft>
                <a:spcPts val="2400"/>
              </a:spcAft>
              <a:buFont typeface="+mj-lt"/>
              <a:buAutoNum type="arabicPeriod"/>
            </a:pPr>
            <a:r>
              <a:rPr lang="en-US" dirty="0"/>
              <a:t>What are </a:t>
            </a:r>
            <a:r>
              <a:rPr lang="en-US" dirty="0">
                <a:solidFill>
                  <a:srgbClr val="C00000"/>
                </a:solidFill>
              </a:rPr>
              <a:t>peoples reactions</a:t>
            </a:r>
            <a:r>
              <a:rPr lang="en-US" dirty="0"/>
              <a:t> when they become aware?</a:t>
            </a:r>
          </a:p>
          <a:p>
            <a:pPr marL="514350" indent="-514350">
              <a:lnSpc>
                <a:spcPct val="100000"/>
              </a:lnSpc>
              <a:spcBef>
                <a:spcPts val="0"/>
              </a:spcBef>
              <a:spcAft>
                <a:spcPts val="2400"/>
              </a:spcAft>
              <a:buFont typeface="+mj-lt"/>
              <a:buAutoNum type="arabicPeriod"/>
            </a:pPr>
            <a:r>
              <a:rPr lang="en-US" dirty="0"/>
              <a:t>What would be your recommendation to begin moving the needle toward </a:t>
            </a:r>
            <a:r>
              <a:rPr lang="en-US" dirty="0">
                <a:solidFill>
                  <a:schemeClr val="accent6">
                    <a:lumMod val="50000"/>
                  </a:schemeClr>
                </a:solidFill>
              </a:rPr>
              <a:t>cultural proficiency</a:t>
            </a:r>
            <a:r>
              <a:rPr lang="en-US" dirty="0"/>
              <a:t>? </a:t>
            </a:r>
          </a:p>
        </p:txBody>
      </p:sp>
    </p:spTree>
    <p:extLst>
      <p:ext uri="{BB962C8B-B14F-4D97-AF65-F5344CB8AC3E}">
        <p14:creationId xmlns:p14="http://schemas.microsoft.com/office/powerpoint/2010/main" val="3289651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ask culturally proficient questions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1527615"/>
              </p:ext>
            </p:extLst>
          </p:nvPr>
        </p:nvGraphicFramePr>
        <p:xfrm>
          <a:off x="270565" y="1202978"/>
          <a:ext cx="11793538" cy="3528048"/>
        </p:xfrm>
        <a:graphic>
          <a:graphicData uri="http://schemas.openxmlformats.org/drawingml/2006/table">
            <a:tbl>
              <a:tblPr firstRow="1" bandRow="1">
                <a:tableStyleId>{2A488322-F2BA-4B5B-9748-0D474271808F}</a:tableStyleId>
              </a:tblPr>
              <a:tblGrid>
                <a:gridCol w="5896769">
                  <a:extLst>
                    <a:ext uri="{9D8B030D-6E8A-4147-A177-3AD203B41FA5}">
                      <a16:colId xmlns:a16="http://schemas.microsoft.com/office/drawing/2014/main" val="61562045"/>
                    </a:ext>
                  </a:extLst>
                </a:gridCol>
                <a:gridCol w="5896769">
                  <a:extLst>
                    <a:ext uri="{9D8B030D-6E8A-4147-A177-3AD203B41FA5}">
                      <a16:colId xmlns:a16="http://schemas.microsoft.com/office/drawing/2014/main" val="3638016895"/>
                    </a:ext>
                  </a:extLst>
                </a:gridCol>
              </a:tblGrid>
              <a:tr h="698953">
                <a:tc>
                  <a:txBody>
                    <a:bodyPr/>
                    <a:lstStyle/>
                    <a:p>
                      <a:pPr algn="ctr"/>
                      <a:r>
                        <a:rPr lang="en-US" sz="3600" dirty="0"/>
                        <a:t>DO</a:t>
                      </a:r>
                      <a:endParaRPr lang="en-US" sz="3600" dirty="0">
                        <a:latin typeface="Gotham Book"/>
                      </a:endParaRPr>
                    </a:p>
                  </a:txBody>
                  <a:tcPr/>
                </a:tc>
                <a:tc>
                  <a:txBody>
                    <a:bodyPr/>
                    <a:lstStyle/>
                    <a:p>
                      <a:pPr algn="ctr"/>
                      <a:r>
                        <a:rPr lang="en-US" sz="3600" dirty="0"/>
                        <a:t>DO NOT</a:t>
                      </a:r>
                      <a:endParaRPr lang="en-US" sz="3600" dirty="0">
                        <a:latin typeface="Gotham Book"/>
                      </a:endParaRPr>
                    </a:p>
                  </a:txBody>
                  <a:tcPr/>
                </a:tc>
                <a:extLst>
                  <a:ext uri="{0D108BD9-81ED-4DB2-BD59-A6C34878D82A}">
                    <a16:rowId xmlns:a16="http://schemas.microsoft.com/office/drawing/2014/main" val="3403415977"/>
                  </a:ext>
                </a:extLst>
              </a:tr>
              <a:tr h="565819">
                <a:tc>
                  <a:txBody>
                    <a:bodyPr/>
                    <a:lstStyle/>
                    <a:p>
                      <a:r>
                        <a:rPr lang="en-US" sz="2800" dirty="0"/>
                        <a:t>Assume nothing</a:t>
                      </a:r>
                      <a:endParaRPr lang="en-US" sz="2800" dirty="0">
                        <a:latin typeface="Gotham Book"/>
                      </a:endParaRPr>
                    </a:p>
                  </a:txBody>
                  <a:tcPr/>
                </a:tc>
                <a:tc>
                  <a:txBody>
                    <a:bodyPr/>
                    <a:lstStyle/>
                    <a:p>
                      <a:r>
                        <a:rPr lang="en-US" sz="2800" dirty="0"/>
                        <a:t>Tell others about their culture</a:t>
                      </a:r>
                      <a:endParaRPr lang="en-US" sz="2800" dirty="0">
                        <a:latin typeface="Gotham Book"/>
                      </a:endParaRPr>
                    </a:p>
                  </a:txBody>
                  <a:tcPr/>
                </a:tc>
                <a:extLst>
                  <a:ext uri="{0D108BD9-81ED-4DB2-BD59-A6C34878D82A}">
                    <a16:rowId xmlns:a16="http://schemas.microsoft.com/office/drawing/2014/main" val="1919275387"/>
                  </a:ext>
                </a:extLst>
              </a:tr>
              <a:tr h="565819">
                <a:tc>
                  <a:txBody>
                    <a:bodyPr/>
                    <a:lstStyle/>
                    <a:p>
                      <a:r>
                        <a:rPr lang="en-US" sz="2800" dirty="0"/>
                        <a:t>Inquire with respect</a:t>
                      </a:r>
                      <a:endParaRPr lang="en-US" sz="2800" dirty="0">
                        <a:latin typeface="Gotham Book"/>
                      </a:endParaRPr>
                    </a:p>
                  </a:txBody>
                  <a:tcPr/>
                </a:tc>
                <a:tc>
                  <a:txBody>
                    <a:bodyPr/>
                    <a:lstStyle/>
                    <a:p>
                      <a:r>
                        <a:rPr lang="en-US" sz="2800" dirty="0"/>
                        <a:t>React visually to responses</a:t>
                      </a:r>
                      <a:endParaRPr lang="en-US" sz="2800" dirty="0">
                        <a:latin typeface="Gotham Book"/>
                      </a:endParaRPr>
                    </a:p>
                  </a:txBody>
                  <a:tcPr/>
                </a:tc>
                <a:extLst>
                  <a:ext uri="{0D108BD9-81ED-4DB2-BD59-A6C34878D82A}">
                    <a16:rowId xmlns:a16="http://schemas.microsoft.com/office/drawing/2014/main" val="3959107454"/>
                  </a:ext>
                </a:extLst>
              </a:tr>
              <a:tr h="565819">
                <a:tc>
                  <a:txBody>
                    <a:bodyPr/>
                    <a:lstStyle/>
                    <a:p>
                      <a:r>
                        <a:rPr lang="en-US" sz="2800" dirty="0"/>
                        <a:t>Acknowledge different perspectives</a:t>
                      </a:r>
                      <a:endParaRPr lang="en-US" sz="2800" dirty="0">
                        <a:latin typeface="Gotham Book"/>
                      </a:endParaRPr>
                    </a:p>
                  </a:txBody>
                  <a:tcPr/>
                </a:tc>
                <a:tc>
                  <a:txBody>
                    <a:bodyPr/>
                    <a:lstStyle/>
                    <a:p>
                      <a:r>
                        <a:rPr lang="en-US" sz="2800" dirty="0"/>
                        <a:t>Say that one point of view is best</a:t>
                      </a:r>
                      <a:endParaRPr lang="en-US" sz="2800" dirty="0">
                        <a:latin typeface="Gotham Book"/>
                      </a:endParaRPr>
                    </a:p>
                  </a:txBody>
                  <a:tcPr/>
                </a:tc>
                <a:extLst>
                  <a:ext uri="{0D108BD9-81ED-4DB2-BD59-A6C34878D82A}">
                    <a16:rowId xmlns:a16="http://schemas.microsoft.com/office/drawing/2014/main" val="3271945468"/>
                  </a:ext>
                </a:extLst>
              </a:tr>
              <a:tr h="565819">
                <a:tc>
                  <a:txBody>
                    <a:bodyPr/>
                    <a:lstStyle/>
                    <a:p>
                      <a:r>
                        <a:rPr lang="en-US" sz="2800" dirty="0"/>
                        <a:t>Create a safe and respectful place</a:t>
                      </a:r>
                      <a:endParaRPr lang="en-US" sz="2800" dirty="0">
                        <a:latin typeface="Gotham Book"/>
                      </a:endParaRPr>
                    </a:p>
                  </a:txBody>
                  <a:tcPr/>
                </a:tc>
                <a:tc>
                  <a:txBody>
                    <a:bodyPr/>
                    <a:lstStyle/>
                    <a:p>
                      <a:r>
                        <a:rPr lang="en-US" sz="2800" dirty="0"/>
                        <a:t>Power differential</a:t>
                      </a:r>
                      <a:endParaRPr lang="en-US" sz="2800" dirty="0">
                        <a:latin typeface="Gotham Book"/>
                      </a:endParaRPr>
                    </a:p>
                  </a:txBody>
                  <a:tcPr/>
                </a:tc>
                <a:extLst>
                  <a:ext uri="{0D108BD9-81ED-4DB2-BD59-A6C34878D82A}">
                    <a16:rowId xmlns:a16="http://schemas.microsoft.com/office/drawing/2014/main" val="2127132252"/>
                  </a:ext>
                </a:extLst>
              </a:tr>
              <a:tr h="565819">
                <a:tc>
                  <a:txBody>
                    <a:bodyPr/>
                    <a:lstStyle/>
                    <a:p>
                      <a:r>
                        <a:rPr lang="en-US" sz="2800" dirty="0"/>
                        <a:t>LISTEN!</a:t>
                      </a:r>
                      <a:endParaRPr lang="en-US" sz="2800" dirty="0">
                        <a:latin typeface="Gotham Book"/>
                      </a:endParaRPr>
                    </a:p>
                  </a:txBody>
                  <a:tcPr/>
                </a:tc>
                <a:tc>
                  <a:txBody>
                    <a:bodyPr/>
                    <a:lstStyle/>
                    <a:p>
                      <a:r>
                        <a:rPr lang="en-US" sz="2800" dirty="0"/>
                        <a:t>Judge</a:t>
                      </a:r>
                      <a:endParaRPr lang="en-US" sz="2800" dirty="0">
                        <a:latin typeface="Gotham Book"/>
                      </a:endParaRPr>
                    </a:p>
                  </a:txBody>
                  <a:tcPr/>
                </a:tc>
                <a:extLst>
                  <a:ext uri="{0D108BD9-81ED-4DB2-BD59-A6C34878D82A}">
                    <a16:rowId xmlns:a16="http://schemas.microsoft.com/office/drawing/2014/main" val="300964639"/>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341" y="4731026"/>
            <a:ext cx="1289485" cy="21210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1" y="4858911"/>
            <a:ext cx="1874146" cy="1999089"/>
          </a:xfrm>
          <a:prstGeom prst="rect">
            <a:avLst/>
          </a:prstGeom>
        </p:spPr>
      </p:pic>
    </p:spTree>
    <p:extLst>
      <p:ext uri="{BB962C8B-B14F-4D97-AF65-F5344CB8AC3E}">
        <p14:creationId xmlns:p14="http://schemas.microsoft.com/office/powerpoint/2010/main" val="3042007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00"/>
                                        <p:tgtEl>
                                          <p:spTgt spid="4"/>
                                        </p:tgtEl>
                                      </p:cBhvr>
                                    </p:animEffect>
                                  </p:childTnLst>
                                </p:cTn>
                              </p:par>
                            </p:childTnLst>
                          </p:cTn>
                        </p:par>
                        <p:par>
                          <p:cTn id="8" fill="hold">
                            <p:stCondLst>
                              <p:cond delay="17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1700"/>
                            </p:stCondLst>
                            <p:childTnLst>
                              <p:par>
                                <p:cTn id="12" presetID="1" presetClass="entr" presetSubtype="0" fill="hold" nodeType="afterEffect">
                                  <p:stCondLst>
                                    <p:cond delay="60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75" y="375628"/>
            <a:ext cx="8185017" cy="744008"/>
          </a:xfrm>
        </p:spPr>
        <p:txBody>
          <a:bodyPr>
            <a:normAutofit fontScale="90000"/>
          </a:bodyPr>
          <a:lstStyle/>
          <a:p>
            <a:r>
              <a:rPr lang="en-US" dirty="0"/>
              <a:t>3 Guiding principles for creating health literate questions:</a:t>
            </a:r>
          </a:p>
        </p:txBody>
      </p:sp>
      <p:sp>
        <p:nvSpPr>
          <p:cNvPr id="3" name="Content Placeholder 2"/>
          <p:cNvSpPr>
            <a:spLocks noGrp="1"/>
          </p:cNvSpPr>
          <p:nvPr>
            <p:ph idx="1"/>
          </p:nvPr>
        </p:nvSpPr>
        <p:spPr>
          <a:xfrm>
            <a:off x="180375" y="1915527"/>
            <a:ext cx="11788914" cy="4002156"/>
          </a:xfrm>
        </p:spPr>
        <p:txBody>
          <a:bodyPr>
            <a:normAutofit/>
          </a:bodyPr>
          <a:lstStyle/>
          <a:p>
            <a:pPr>
              <a:lnSpc>
                <a:spcPct val="100000"/>
              </a:lnSpc>
              <a:spcBef>
                <a:spcPts val="0"/>
              </a:spcBef>
              <a:spcAft>
                <a:spcPts val="4200"/>
              </a:spcAft>
            </a:pPr>
            <a:r>
              <a:rPr lang="en-US" dirty="0"/>
              <a:t>Acknowledge the status quo - change is seldom easy and is often unwanted, especially when a commitment to </a:t>
            </a:r>
            <a:r>
              <a:rPr lang="en-US" u="sng" dirty="0">
                <a:solidFill>
                  <a:schemeClr val="accent6">
                    <a:lumMod val="50000"/>
                  </a:schemeClr>
                </a:solidFill>
              </a:rPr>
              <a:t>cultural proficiency </a:t>
            </a:r>
            <a:r>
              <a:rPr lang="en-US" dirty="0"/>
              <a:t>means having to do more work.</a:t>
            </a:r>
          </a:p>
          <a:p>
            <a:pPr>
              <a:lnSpc>
                <a:spcPct val="100000"/>
              </a:lnSpc>
              <a:spcBef>
                <a:spcPts val="0"/>
              </a:spcBef>
              <a:spcAft>
                <a:spcPts val="4200"/>
              </a:spcAft>
            </a:pPr>
            <a:r>
              <a:rPr lang="en-US" dirty="0"/>
              <a:t>The plan is not to fix something that is broken; it is to </a:t>
            </a:r>
            <a:r>
              <a:rPr lang="en-US" dirty="0">
                <a:solidFill>
                  <a:srgbClr val="C00000"/>
                </a:solidFill>
              </a:rPr>
              <a:t>genuinely understand health experiences and grow as a community</a:t>
            </a:r>
            <a:r>
              <a:rPr lang="en-US" dirty="0"/>
              <a:t>.</a:t>
            </a:r>
          </a:p>
          <a:p>
            <a:pPr>
              <a:lnSpc>
                <a:spcPct val="100000"/>
              </a:lnSpc>
              <a:spcBef>
                <a:spcPts val="0"/>
              </a:spcBef>
              <a:spcAft>
                <a:spcPts val="4200"/>
              </a:spcAft>
            </a:pPr>
            <a:r>
              <a:rPr lang="en-US" dirty="0"/>
              <a:t>Golden Rule – work </a:t>
            </a:r>
            <a:r>
              <a:rPr lang="en-US" b="1" i="1" u="sng" dirty="0">
                <a:solidFill>
                  <a:schemeClr val="accent6">
                    <a:lumMod val="50000"/>
                  </a:schemeClr>
                </a:solidFill>
              </a:rPr>
              <a:t>with</a:t>
            </a:r>
            <a:r>
              <a:rPr lang="en-US" dirty="0">
                <a:solidFill>
                  <a:schemeClr val="accent6">
                    <a:lumMod val="50000"/>
                  </a:schemeClr>
                </a:solidFill>
              </a:rPr>
              <a:t> a member(s) of the community to develop questions</a:t>
            </a:r>
            <a:r>
              <a:rPr lang="en-US" dirty="0"/>
              <a:t>.</a:t>
            </a:r>
          </a:p>
        </p:txBody>
      </p:sp>
    </p:spTree>
    <p:extLst>
      <p:ext uri="{BB962C8B-B14F-4D97-AF65-F5344CB8AC3E}">
        <p14:creationId xmlns:p14="http://schemas.microsoft.com/office/powerpoint/2010/main" val="2995796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idx="1"/>
          </p:nvPr>
        </p:nvSpPr>
        <p:spPr>
          <a:xfrm>
            <a:off x="177800" y="922867"/>
            <a:ext cx="11794067" cy="5449083"/>
          </a:xfrm>
        </p:spPr>
        <p:txBody>
          <a:bodyPr>
            <a:normAutofit lnSpcReduction="10000"/>
          </a:bodyPr>
          <a:lstStyle/>
          <a:p>
            <a:r>
              <a:rPr lang="en-US" dirty="0"/>
              <a:t>Set ground rules – </a:t>
            </a:r>
          </a:p>
          <a:p>
            <a:pPr lvl="1"/>
            <a:r>
              <a:rPr lang="en-US" dirty="0"/>
              <a:t>respect, every voice is important, no wrong answers, no laughter after an answer</a:t>
            </a:r>
          </a:p>
          <a:p>
            <a:r>
              <a:rPr lang="en-US" dirty="0"/>
              <a:t>Open with a conversation question</a:t>
            </a:r>
          </a:p>
          <a:p>
            <a:pPr lvl="1"/>
            <a:r>
              <a:rPr lang="en-US" dirty="0"/>
              <a:t>Example: “I’d like to go around the room and have everyone tell us your first name and what is your favorite food.”</a:t>
            </a:r>
          </a:p>
          <a:p>
            <a:pPr lvl="1"/>
            <a:r>
              <a:rPr lang="en-US" dirty="0"/>
              <a:t>Example: “What do you like about living in _____________?”</a:t>
            </a:r>
          </a:p>
          <a:p>
            <a:r>
              <a:rPr lang="en-US" dirty="0"/>
              <a:t>Open ended questions</a:t>
            </a:r>
          </a:p>
          <a:p>
            <a:pPr lvl="1"/>
            <a:r>
              <a:rPr lang="en-US" dirty="0"/>
              <a:t>Example: “What does healthy eating mean to you?”</a:t>
            </a:r>
          </a:p>
          <a:p>
            <a:r>
              <a:rPr lang="en-US" dirty="0"/>
              <a:t>PROBES!</a:t>
            </a:r>
          </a:p>
          <a:p>
            <a:pPr lvl="1"/>
            <a:r>
              <a:rPr lang="en-US" dirty="0"/>
              <a:t>Example: “How much important is it to you to eat healthy food?”</a:t>
            </a:r>
          </a:p>
          <a:p>
            <a:r>
              <a:rPr lang="en-US" dirty="0"/>
              <a:t>Always end on a positive note</a:t>
            </a:r>
          </a:p>
          <a:p>
            <a:pPr lvl="1"/>
            <a:r>
              <a:rPr lang="en-US" dirty="0"/>
              <a:t>Example: “If you were given a blank check to improve the health of your community, what would you do?”</a:t>
            </a:r>
          </a:p>
        </p:txBody>
      </p:sp>
    </p:spTree>
    <p:extLst>
      <p:ext uri="{BB962C8B-B14F-4D97-AF65-F5344CB8AC3E}">
        <p14:creationId xmlns:p14="http://schemas.microsoft.com/office/powerpoint/2010/main" val="24253461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592" y="2375644"/>
            <a:ext cx="10515600" cy="1132353"/>
          </a:xfrm>
        </p:spPr>
        <p:txBody>
          <a:bodyPr>
            <a:noAutofit/>
          </a:bodyPr>
          <a:lstStyle/>
          <a:p>
            <a:pPr algn="ctr"/>
            <a:r>
              <a:rPr lang="en-US" sz="8000" b="1" dirty="0"/>
              <a:t>Your Turn!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17" y="1970156"/>
            <a:ext cx="2883453" cy="30756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714" y="1576229"/>
            <a:ext cx="2348940" cy="3863790"/>
          </a:xfrm>
          <a:prstGeom prst="rect">
            <a:avLst/>
          </a:prstGeom>
        </p:spPr>
      </p:pic>
    </p:spTree>
    <p:extLst>
      <p:ext uri="{BB962C8B-B14F-4D97-AF65-F5344CB8AC3E}">
        <p14:creationId xmlns:p14="http://schemas.microsoft.com/office/powerpoint/2010/main" val="1760761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7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what?</a:t>
            </a:r>
          </a:p>
        </p:txBody>
      </p:sp>
      <p:sp>
        <p:nvSpPr>
          <p:cNvPr id="3" name="Content Placeholder 2"/>
          <p:cNvSpPr>
            <a:spLocks noGrp="1"/>
          </p:cNvSpPr>
          <p:nvPr>
            <p:ph idx="1"/>
          </p:nvPr>
        </p:nvSpPr>
        <p:spPr>
          <a:xfrm>
            <a:off x="177799" y="1097491"/>
            <a:ext cx="11794067" cy="903587"/>
          </a:xfrm>
        </p:spPr>
        <p:txBody>
          <a:bodyPr/>
          <a:lstStyle/>
          <a:p>
            <a:r>
              <a:rPr lang="en-US" dirty="0"/>
              <a:t>Goal: design appropriate health information and implement tailored health literacy initiatives</a:t>
            </a:r>
          </a:p>
        </p:txBody>
      </p:sp>
      <p:sp>
        <p:nvSpPr>
          <p:cNvPr id="4" name="Isosceles Triangle 3"/>
          <p:cNvSpPr/>
          <p:nvPr/>
        </p:nvSpPr>
        <p:spPr>
          <a:xfrm rot="10800000">
            <a:off x="5687391" y="1895060"/>
            <a:ext cx="6215270" cy="4678017"/>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3736" y="5350529"/>
            <a:ext cx="7443856" cy="584775"/>
          </a:xfrm>
          <a:prstGeom prst="rect">
            <a:avLst/>
          </a:prstGeom>
          <a:noFill/>
        </p:spPr>
        <p:txBody>
          <a:bodyPr wrap="square" rtlCol="0">
            <a:spAutoFit/>
          </a:bodyPr>
          <a:lstStyle/>
          <a:p>
            <a:r>
              <a:rPr lang="en-US" sz="3200" dirty="0"/>
              <a:t>What is already in place to meet needs?</a:t>
            </a:r>
          </a:p>
        </p:txBody>
      </p:sp>
      <p:sp>
        <p:nvSpPr>
          <p:cNvPr id="6" name="TextBox 5"/>
          <p:cNvSpPr txBox="1"/>
          <p:nvPr/>
        </p:nvSpPr>
        <p:spPr>
          <a:xfrm>
            <a:off x="553736" y="2307550"/>
            <a:ext cx="4881864" cy="584775"/>
          </a:xfrm>
          <a:prstGeom prst="rect">
            <a:avLst/>
          </a:prstGeom>
          <a:noFill/>
        </p:spPr>
        <p:txBody>
          <a:bodyPr wrap="square" rtlCol="0">
            <a:spAutoFit/>
          </a:bodyPr>
          <a:lstStyle/>
          <a:p>
            <a:r>
              <a:rPr lang="en-US" sz="3200" dirty="0"/>
              <a:t>What needs to be created?</a:t>
            </a:r>
          </a:p>
        </p:txBody>
      </p:sp>
      <p:sp>
        <p:nvSpPr>
          <p:cNvPr id="7" name="TextBox 6"/>
          <p:cNvSpPr txBox="1"/>
          <p:nvPr/>
        </p:nvSpPr>
        <p:spPr>
          <a:xfrm>
            <a:off x="553736" y="3842292"/>
            <a:ext cx="6754744" cy="584775"/>
          </a:xfrm>
          <a:prstGeom prst="rect">
            <a:avLst/>
          </a:prstGeom>
          <a:noFill/>
        </p:spPr>
        <p:txBody>
          <a:bodyPr wrap="square" rtlCol="0">
            <a:spAutoFit/>
          </a:bodyPr>
          <a:lstStyle/>
          <a:p>
            <a:r>
              <a:rPr lang="en-US" sz="3200" dirty="0"/>
              <a:t>What can be modified to meet needs? </a:t>
            </a:r>
          </a:p>
        </p:txBody>
      </p:sp>
      <p:sp>
        <p:nvSpPr>
          <p:cNvPr id="9" name="Isosceles Triangle 8"/>
          <p:cNvSpPr/>
          <p:nvPr/>
        </p:nvSpPr>
        <p:spPr>
          <a:xfrm rot="10800000">
            <a:off x="6484705" y="3140765"/>
            <a:ext cx="4616221" cy="333720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p:cNvSpPr/>
          <p:nvPr/>
        </p:nvSpPr>
        <p:spPr>
          <a:xfrm rot="10800000">
            <a:off x="7580243" y="4749231"/>
            <a:ext cx="2425148" cy="184038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1993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400"/>
                                  </p:stCondLst>
                                  <p:childTnLst>
                                    <p:set>
                                      <p:cBhvr>
                                        <p:cTn id="9" dur="1" fill="hold">
                                          <p:stCondLst>
                                            <p:cond delay="9"/>
                                          </p:stCondLst>
                                        </p:cTn>
                                        <p:tgtEl>
                                          <p:spTgt spid="5"/>
                                        </p:tgtEl>
                                        <p:attrNameLst>
                                          <p:attrName>style.visibility</p:attrName>
                                        </p:attrNameLst>
                                      </p:cBhvr>
                                      <p:to>
                                        <p:strVal val="visible"/>
                                      </p:to>
                                    </p:set>
                                  </p:childTnLst>
                                </p:cTn>
                              </p:par>
                            </p:childTnLst>
                          </p:cTn>
                        </p:par>
                        <p:par>
                          <p:cTn id="10" fill="hold">
                            <p:stCondLst>
                              <p:cond delay="2410"/>
                            </p:stCondLst>
                            <p:childTnLst>
                              <p:par>
                                <p:cTn id="11" presetID="1" presetClass="entr" presetSubtype="0" fill="hold" grpId="0" nodeType="afterEffect">
                                  <p:stCondLst>
                                    <p:cond delay="90"/>
                                  </p:stCondLst>
                                  <p:childTnLst>
                                    <p:set>
                                      <p:cBhvr>
                                        <p:cTn id="12" dur="1" fill="hold">
                                          <p:stCondLst>
                                            <p:cond delay="9"/>
                                          </p:stCondLst>
                                        </p:cTn>
                                        <p:tgtEl>
                                          <p:spTgt spid="8"/>
                                        </p:tgtEl>
                                        <p:attrNameLst>
                                          <p:attrName>style.visibility</p:attrName>
                                        </p:attrNameLst>
                                      </p:cBhvr>
                                      <p:to>
                                        <p:strVal val="visible"/>
                                      </p:to>
                                    </p:set>
                                  </p:childTnLst>
                                </p:cTn>
                              </p:par>
                            </p:childTnLst>
                          </p:cTn>
                        </p:par>
                        <p:par>
                          <p:cTn id="13" fill="hold">
                            <p:stCondLst>
                              <p:cond delay="2510"/>
                            </p:stCondLst>
                            <p:childTnLst>
                              <p:par>
                                <p:cTn id="14" presetID="1" presetClass="entr" presetSubtype="0" fill="hold" grpId="0" nodeType="afterEffect">
                                  <p:stCondLst>
                                    <p:cond delay="2000"/>
                                  </p:stCondLst>
                                  <p:childTnLst>
                                    <p:set>
                                      <p:cBhvr>
                                        <p:cTn id="15" dur="1" fill="hold">
                                          <p:stCondLst>
                                            <p:cond delay="9"/>
                                          </p:stCondLst>
                                        </p:cTn>
                                        <p:tgtEl>
                                          <p:spTgt spid="7"/>
                                        </p:tgtEl>
                                        <p:attrNameLst>
                                          <p:attrName>style.visibility</p:attrName>
                                        </p:attrNameLst>
                                      </p:cBhvr>
                                      <p:to>
                                        <p:strVal val="visible"/>
                                      </p:to>
                                    </p:set>
                                  </p:childTnLst>
                                </p:cTn>
                              </p:par>
                            </p:childTnLst>
                          </p:cTn>
                        </p:par>
                        <p:par>
                          <p:cTn id="16" fill="hold">
                            <p:stCondLst>
                              <p:cond delay="4520"/>
                            </p:stCondLst>
                            <p:childTnLst>
                              <p:par>
                                <p:cTn id="17" presetID="1" presetClass="entr" presetSubtype="0" fill="hold" grpId="0" nodeType="afterEffect">
                                  <p:stCondLst>
                                    <p:cond delay="0"/>
                                  </p:stCondLst>
                                  <p:childTnLst>
                                    <p:set>
                                      <p:cBhvr>
                                        <p:cTn id="18" dur="1" fill="hold">
                                          <p:stCondLst>
                                            <p:cond delay="9"/>
                                          </p:stCondLst>
                                        </p:cTn>
                                        <p:tgtEl>
                                          <p:spTgt spid="9"/>
                                        </p:tgtEl>
                                        <p:attrNameLst>
                                          <p:attrName>style.visibility</p:attrName>
                                        </p:attrNameLst>
                                      </p:cBhvr>
                                      <p:to>
                                        <p:strVal val="visible"/>
                                      </p:to>
                                    </p:set>
                                  </p:childTnLst>
                                </p:cTn>
                              </p:par>
                            </p:childTnLst>
                          </p:cTn>
                        </p:par>
                        <p:par>
                          <p:cTn id="19" fill="hold">
                            <p:stCondLst>
                              <p:cond delay="4530"/>
                            </p:stCondLst>
                            <p:childTnLst>
                              <p:par>
                                <p:cTn id="20" presetID="1" presetClass="entr" presetSubtype="0" fill="hold" grpId="0" nodeType="afterEffect">
                                  <p:stCondLst>
                                    <p:cond delay="3080"/>
                                  </p:stCondLst>
                                  <p:childTnLst>
                                    <p:set>
                                      <p:cBhvr>
                                        <p:cTn id="21" dur="1" fill="hold">
                                          <p:stCondLst>
                                            <p:cond delay="9"/>
                                          </p:stCondLst>
                                        </p:cTn>
                                        <p:tgtEl>
                                          <p:spTgt spid="4"/>
                                        </p:tgtEl>
                                        <p:attrNameLst>
                                          <p:attrName>style.visibility</p:attrName>
                                        </p:attrNameLst>
                                      </p:cBhvr>
                                      <p:to>
                                        <p:strVal val="visible"/>
                                      </p:to>
                                    </p:set>
                                  </p:childTnLst>
                                </p:cTn>
                              </p:par>
                            </p:childTnLst>
                          </p:cTn>
                        </p:par>
                        <p:par>
                          <p:cTn id="22" fill="hold">
                            <p:stCondLst>
                              <p:cond delay="7620"/>
                            </p:stCondLst>
                            <p:childTnLst>
                              <p:par>
                                <p:cTn id="23" presetID="1" presetClass="entr" presetSubtype="0" fill="hold" grpId="0" nodeType="afterEffect">
                                  <p:stCondLst>
                                    <p:cond delay="0"/>
                                  </p:stCondLst>
                                  <p:childTnLst>
                                    <p:set>
                                      <p:cBhvr>
                                        <p:cTn id="24"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6" grpId="0"/>
      <p:bldP spid="7" grpId="0"/>
      <p:bldP spid="9"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922" y="973988"/>
            <a:ext cx="10515600" cy="4141351"/>
          </a:xfrm>
        </p:spPr>
        <p:txBody>
          <a:bodyPr>
            <a:normAutofit/>
          </a:bodyPr>
          <a:lstStyle/>
          <a:p>
            <a:pPr algn="ctr"/>
            <a:r>
              <a:rPr lang="en-US" sz="6000" b="1" dirty="0"/>
              <a:t>Questions?</a:t>
            </a:r>
            <a:br>
              <a:rPr lang="en-US" sz="6000" b="1" dirty="0"/>
            </a:br>
            <a:r>
              <a:rPr lang="en-US" sz="6000" b="1" dirty="0"/>
              <a:t>Comments?</a:t>
            </a:r>
            <a:br>
              <a:rPr lang="en-US" sz="6000" b="1" dirty="0"/>
            </a:br>
            <a:r>
              <a:rPr lang="en-US" sz="6000" b="1" dirty="0"/>
              <a:t>Accolades?</a:t>
            </a:r>
          </a:p>
        </p:txBody>
      </p:sp>
    </p:spTree>
    <p:extLst>
      <p:ext uri="{BB962C8B-B14F-4D97-AF65-F5344CB8AC3E}">
        <p14:creationId xmlns:p14="http://schemas.microsoft.com/office/powerpoint/2010/main" val="3387977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250" fill="hold"/>
                                        <p:tgtEl>
                                          <p:spTgt spid="2"/>
                                        </p:tgtEl>
                                        <p:attrNameLst>
                                          <p:attrName>ppt_x</p:attrName>
                                        </p:attrNameLst>
                                      </p:cBhvr>
                                      <p:tavLst>
                                        <p:tav tm="0">
                                          <p:val>
                                            <p:strVal val="#ppt_x"/>
                                          </p:val>
                                        </p:tav>
                                        <p:tav tm="100000">
                                          <p:val>
                                            <p:strVal val="#ppt_x"/>
                                          </p:val>
                                        </p:tav>
                                      </p:tavLst>
                                    </p:anim>
                                    <p:anim calcmode="lin" valueType="num">
                                      <p:cBhvr additive="base">
                                        <p:cTn id="8" dur="3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025" y="909550"/>
            <a:ext cx="11682101" cy="1883078"/>
          </a:xfrm>
        </p:spPr>
        <p:txBody>
          <a:bodyPr anchor="t" anchorCtr="0">
            <a:noAutofit/>
          </a:bodyPr>
          <a:lstStyle/>
          <a:p>
            <a:pPr algn="l"/>
            <a:r>
              <a:rPr lang="en-US" sz="4400" dirty="0">
                <a:latin typeface="Arial" panose="020B0604020202020204" pitchFamily="34" charset="0"/>
                <a:cs typeface="Arial" panose="020B0604020202020204" pitchFamily="34" charset="0"/>
              </a:rPr>
              <a:t>“So, what does health literacy mean to you?”: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Asking Culturally Proficient Questions to Implement Health Literacy Initiatives</a:t>
            </a:r>
          </a:p>
        </p:txBody>
      </p:sp>
      <p:graphicFrame>
        <p:nvGraphicFramePr>
          <p:cNvPr id="6" name="Table 5"/>
          <p:cNvGraphicFramePr>
            <a:graphicFrameLocks noGrp="1"/>
          </p:cNvGraphicFramePr>
          <p:nvPr>
            <p:extLst>
              <p:ext uri="{D42A27DB-BD31-4B8C-83A1-F6EECF244321}">
                <p14:modId xmlns:p14="http://schemas.microsoft.com/office/powerpoint/2010/main" val="3142962919"/>
              </p:ext>
            </p:extLst>
          </p:nvPr>
        </p:nvGraphicFramePr>
        <p:xfrm>
          <a:off x="942157" y="2854413"/>
          <a:ext cx="10455966" cy="1798320"/>
        </p:xfrm>
        <a:graphic>
          <a:graphicData uri="http://schemas.openxmlformats.org/drawingml/2006/table">
            <a:tbl>
              <a:tblPr firstRow="1" bandRow="1">
                <a:tableStyleId>{5C22544A-7EE6-4342-B048-85BDC9FD1C3A}</a:tableStyleId>
              </a:tblPr>
              <a:tblGrid>
                <a:gridCol w="5227983">
                  <a:extLst>
                    <a:ext uri="{9D8B030D-6E8A-4147-A177-3AD203B41FA5}">
                      <a16:colId xmlns:a16="http://schemas.microsoft.com/office/drawing/2014/main" val="3539162937"/>
                    </a:ext>
                  </a:extLst>
                </a:gridCol>
                <a:gridCol w="5227983">
                  <a:extLst>
                    <a:ext uri="{9D8B030D-6E8A-4147-A177-3AD203B41FA5}">
                      <a16:colId xmlns:a16="http://schemas.microsoft.com/office/drawing/2014/main" val="282091364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kern="1200" dirty="0">
                          <a:solidFill>
                            <a:sysClr val="windowText" lastClr="000000"/>
                          </a:solidFill>
                          <a:effectLst/>
                          <a:latin typeface="Gotham Book"/>
                          <a:ea typeface="+mn-ea"/>
                          <a:cs typeface="+mn-cs"/>
                        </a:rPr>
                        <a:t>Virginia Brown, </a:t>
                      </a:r>
                      <a:r>
                        <a:rPr lang="en-US" sz="2800" b="0" kern="1200" dirty="0" err="1">
                          <a:solidFill>
                            <a:sysClr val="windowText" lastClr="000000"/>
                          </a:solidFill>
                          <a:effectLst/>
                          <a:latin typeface="Gotham Book"/>
                          <a:ea typeface="+mn-ea"/>
                          <a:cs typeface="+mn-cs"/>
                        </a:rPr>
                        <a:t>DrPH</a:t>
                      </a:r>
                      <a:endParaRPr lang="en-US" sz="2800" b="0" kern="1200" dirty="0">
                        <a:solidFill>
                          <a:sysClr val="windowText" lastClr="000000"/>
                        </a:solidFill>
                        <a:effectLst/>
                        <a:latin typeface="Gotham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kern="1200" dirty="0">
                          <a:solidFill>
                            <a:srgbClr val="C00000"/>
                          </a:solidFill>
                          <a:effectLst/>
                          <a:latin typeface="Gotham Book"/>
                          <a:ea typeface="+mn-ea"/>
                          <a:cs typeface="+mn-cs"/>
                        </a:rPr>
                        <a:t>University of Maryland</a:t>
                      </a:r>
                    </a:p>
                    <a:p>
                      <a:pPr algn="ctr"/>
                      <a:r>
                        <a:rPr lang="en-US" sz="2800" b="0" u="sng" kern="1200" dirty="0">
                          <a:solidFill>
                            <a:schemeClr val="lt1"/>
                          </a:solidFill>
                          <a:effectLst/>
                          <a:latin typeface="Gotham Book"/>
                          <a:ea typeface="+mn-ea"/>
                          <a:cs typeface="+mn-cs"/>
                          <a:hlinkClick r:id="rId2"/>
                        </a:rPr>
                        <a:t>Vbrown12@umd.edu</a:t>
                      </a:r>
                      <a:r>
                        <a:rPr lang="en-US" sz="2800" b="0" kern="1200" dirty="0">
                          <a:solidFill>
                            <a:schemeClr val="lt1"/>
                          </a:solidFill>
                          <a:effectLst/>
                          <a:latin typeface="Gotham Book"/>
                          <a:ea typeface="+mn-ea"/>
                          <a:cs typeface="+mn-cs"/>
                        </a:rPr>
                        <a:t> </a:t>
                      </a:r>
                    </a:p>
                    <a:p>
                      <a:pPr algn="ctr"/>
                      <a:r>
                        <a:rPr lang="en-US" sz="2800" b="0" kern="1200" dirty="0">
                          <a:solidFill>
                            <a:schemeClr val="tx1"/>
                          </a:solidFill>
                          <a:effectLst/>
                          <a:latin typeface="Gotham Book"/>
                          <a:ea typeface="+mn-ea"/>
                          <a:cs typeface="+mn-cs"/>
                        </a:rPr>
                        <a:t>410-386-2760</a:t>
                      </a:r>
                    </a:p>
                  </a:txBody>
                  <a:tcPr>
                    <a:noFill/>
                  </a:tcPr>
                </a:tc>
                <a:tc>
                  <a:txBody>
                    <a:bodyPr/>
                    <a:lstStyle/>
                    <a:p>
                      <a:pPr algn="ctr"/>
                      <a:r>
                        <a:rPr lang="en-US" sz="2800" b="0" dirty="0">
                          <a:solidFill>
                            <a:sysClr val="windowText" lastClr="000000"/>
                          </a:solidFill>
                          <a:latin typeface="Gotham Book"/>
                        </a:rPr>
                        <a:t>R.V. Rikard, Ph.D.</a:t>
                      </a:r>
                    </a:p>
                    <a:p>
                      <a:pPr algn="ctr"/>
                      <a:r>
                        <a:rPr lang="en-US" sz="2800" b="0" dirty="0">
                          <a:solidFill>
                            <a:schemeClr val="accent6">
                              <a:lumMod val="50000"/>
                            </a:schemeClr>
                          </a:solidFill>
                          <a:latin typeface="Gotham Book"/>
                        </a:rPr>
                        <a:t>Michigan State University</a:t>
                      </a:r>
                    </a:p>
                    <a:p>
                      <a:pPr algn="ctr"/>
                      <a:r>
                        <a:rPr lang="en-US" sz="2800" b="0" dirty="0">
                          <a:solidFill>
                            <a:sysClr val="windowText" lastClr="000000"/>
                          </a:solidFill>
                          <a:latin typeface="Gotham Book"/>
                          <a:hlinkClick r:id="rId3"/>
                        </a:rPr>
                        <a:t>rvrikard@msu.edu</a:t>
                      </a:r>
                      <a:endParaRPr lang="en-US" sz="2800" b="0" dirty="0">
                        <a:solidFill>
                          <a:sysClr val="windowText" lastClr="000000"/>
                        </a:solidFill>
                        <a:latin typeface="Gotham Book"/>
                      </a:endParaRPr>
                    </a:p>
                    <a:p>
                      <a:pPr algn="ctr"/>
                      <a:r>
                        <a:rPr lang="en-US" sz="2800" b="0" dirty="0">
                          <a:solidFill>
                            <a:sysClr val="windowText" lastClr="000000"/>
                          </a:solidFill>
                          <a:latin typeface="Gotham Book"/>
                        </a:rPr>
                        <a:t>919-995-2721</a:t>
                      </a:r>
                    </a:p>
                  </a:txBody>
                  <a:tcPr>
                    <a:noFill/>
                  </a:tcPr>
                </a:tc>
                <a:extLst>
                  <a:ext uri="{0D108BD9-81ED-4DB2-BD59-A6C34878D82A}">
                    <a16:rowId xmlns:a16="http://schemas.microsoft.com/office/drawing/2014/main" val="2916187675"/>
                  </a:ext>
                </a:extLst>
              </a:tr>
            </a:tbl>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532" y="4366103"/>
            <a:ext cx="2491897" cy="2491897"/>
          </a:xfrm>
          <a:prstGeom prst="rect">
            <a:avLst/>
          </a:prstGeom>
        </p:spPr>
      </p:pic>
    </p:spTree>
    <p:extLst>
      <p:ext uri="{BB962C8B-B14F-4D97-AF65-F5344CB8AC3E}">
        <p14:creationId xmlns:p14="http://schemas.microsoft.com/office/powerpoint/2010/main" val="212179746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799" y="1325217"/>
            <a:ext cx="11794067" cy="821635"/>
          </a:xfrm>
        </p:spPr>
        <p:txBody>
          <a:bodyPr>
            <a:normAutofit/>
          </a:bodyPr>
          <a:lstStyle/>
          <a:p>
            <a:pPr marL="0" indent="0" algn="ctr">
              <a:buNone/>
            </a:pPr>
            <a:r>
              <a:rPr lang="en-US" sz="4400" dirty="0"/>
              <a:t>We have no relevant financial interest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86" y="2540779"/>
            <a:ext cx="2883453" cy="30756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983" y="2146852"/>
            <a:ext cx="2348940" cy="3863790"/>
          </a:xfrm>
          <a:prstGeom prst="rect">
            <a:avLst/>
          </a:prstGeom>
        </p:spPr>
      </p:pic>
    </p:spTree>
    <p:extLst>
      <p:ext uri="{BB962C8B-B14F-4D97-AF65-F5344CB8AC3E}">
        <p14:creationId xmlns:p14="http://schemas.microsoft.com/office/powerpoint/2010/main" val="2295050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par>
                          <p:cTn id="24" fill="hold">
                            <p:stCondLst>
                              <p:cond delay="3000"/>
                            </p:stCondLst>
                            <p:childTnLst>
                              <p:par>
                                <p:cTn id="25" presetID="53" presetClass="entr" presetSubtype="16" fill="hold" nodeType="afterEffect">
                                  <p:stCondLst>
                                    <p:cond delay="300"/>
                                  </p:stCondLst>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ppt_w</p:attrName>
                                        </p:attrNameLst>
                                      </p:cBhvr>
                                      <p:tavLst>
                                        <p:tav tm="0">
                                          <p:val>
                                            <p:fltVal val="0"/>
                                          </p:val>
                                        </p:tav>
                                        <p:tav tm="100000">
                                          <p:val>
                                            <p:strVal val="#ppt_w"/>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Effect transition="in" filter="fade">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42336" y="4214482"/>
            <a:ext cx="4067645" cy="251770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787" y="1343642"/>
            <a:ext cx="4782658" cy="2657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6813" y="299450"/>
            <a:ext cx="2786491" cy="208838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46" y="1039454"/>
            <a:ext cx="4782658" cy="199277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00" y="2822940"/>
            <a:ext cx="3258630" cy="183500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5060" y="4040173"/>
            <a:ext cx="2188813" cy="214123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9981" y="4071943"/>
            <a:ext cx="3950595" cy="263208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9722" y="2503374"/>
            <a:ext cx="3294411" cy="1759881"/>
          </a:xfrm>
          <a:prstGeom prst="rect">
            <a:avLst/>
          </a:prstGeom>
        </p:spPr>
      </p:pic>
    </p:spTree>
    <p:extLst>
      <p:ext uri="{BB962C8B-B14F-4D97-AF65-F5344CB8AC3E}">
        <p14:creationId xmlns:p14="http://schemas.microsoft.com/office/powerpoint/2010/main" val="26855427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a:t>
            </a:r>
          </a:p>
        </p:txBody>
      </p:sp>
      <p:sp>
        <p:nvSpPr>
          <p:cNvPr id="4" name="Content Placeholder 3"/>
          <p:cNvSpPr>
            <a:spLocks noGrp="1"/>
          </p:cNvSpPr>
          <p:nvPr>
            <p:ph idx="1"/>
          </p:nvPr>
        </p:nvSpPr>
        <p:spPr>
          <a:xfrm>
            <a:off x="199960" y="1107738"/>
            <a:ext cx="5803275" cy="4852735"/>
          </a:xfrm>
        </p:spPr>
        <p:txBody>
          <a:bodyPr>
            <a:normAutofit/>
          </a:bodyPr>
          <a:lstStyle/>
          <a:p>
            <a:pPr>
              <a:spcBef>
                <a:spcPts val="0"/>
              </a:spcBef>
              <a:spcAft>
                <a:spcPts val="1800"/>
              </a:spcAft>
            </a:pPr>
            <a:r>
              <a:rPr lang="en-US" dirty="0"/>
              <a:t>Culture is an internalized and shared </a:t>
            </a:r>
            <a:r>
              <a:rPr lang="en-US" b="1" dirty="0">
                <a:solidFill>
                  <a:srgbClr val="C00000"/>
                </a:solidFill>
              </a:rPr>
              <a:t>schema or framework </a:t>
            </a:r>
            <a:r>
              <a:rPr lang="en-US" dirty="0"/>
              <a:t>that is used by group (or subgroup) members as a refracted lens to “see” reality, and in which both the individual and the collective experience the world.</a:t>
            </a:r>
          </a:p>
          <a:p>
            <a:pPr>
              <a:spcBef>
                <a:spcPts val="0"/>
              </a:spcBef>
              <a:spcAft>
                <a:spcPts val="1800"/>
              </a:spcAft>
            </a:pPr>
            <a:r>
              <a:rPr lang="en-US" dirty="0"/>
              <a:t>Culture is not an immutable “thing”, but a </a:t>
            </a:r>
            <a:r>
              <a:rPr lang="en-US" b="1" dirty="0">
                <a:solidFill>
                  <a:schemeClr val="accent6">
                    <a:lumMod val="50000"/>
                  </a:schemeClr>
                </a:solidFill>
              </a:rPr>
              <a:t>constantly evolving, multidimensional, multi-level </a:t>
            </a:r>
            <a:r>
              <a:rPr lang="en-US" b="1" i="1" dirty="0">
                <a:solidFill>
                  <a:schemeClr val="accent6">
                    <a:lumMod val="50000"/>
                  </a:schemeClr>
                </a:solidFill>
              </a:rPr>
              <a:t>process</a:t>
            </a:r>
            <a:r>
              <a:rPr lang="en-US" dirty="0">
                <a:solidFill>
                  <a:schemeClr val="accent6">
                    <a:lumMod val="50000"/>
                  </a:schemeClr>
                </a:solidFill>
              </a:rPr>
              <a:t> </a:t>
            </a:r>
            <a:r>
              <a:rPr lang="en-US" dirty="0"/>
              <a:t>that encompasses all aspects of the human condition. </a:t>
            </a:r>
          </a:p>
        </p:txBody>
      </p:sp>
      <p:sp>
        <p:nvSpPr>
          <p:cNvPr id="18" name="Content Placeholder 3"/>
          <p:cNvSpPr txBox="1">
            <a:spLocks/>
          </p:cNvSpPr>
          <p:nvPr/>
        </p:nvSpPr>
        <p:spPr>
          <a:xfrm>
            <a:off x="330200" y="1249891"/>
            <a:ext cx="5520636" cy="4852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p>
        </p:txBody>
      </p:sp>
      <p:sp>
        <p:nvSpPr>
          <p:cNvPr id="20" name="Content Placeholder 3"/>
          <p:cNvSpPr txBox="1">
            <a:spLocks/>
          </p:cNvSpPr>
          <p:nvPr/>
        </p:nvSpPr>
        <p:spPr>
          <a:xfrm>
            <a:off x="6003236" y="2773891"/>
            <a:ext cx="5520636" cy="4852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sp>
        <p:nvSpPr>
          <p:cNvPr id="21" name="Content Placeholder 3"/>
          <p:cNvSpPr txBox="1">
            <a:spLocks/>
          </p:cNvSpPr>
          <p:nvPr/>
        </p:nvSpPr>
        <p:spPr>
          <a:xfrm>
            <a:off x="330200" y="1183630"/>
            <a:ext cx="5520636" cy="4852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pic>
        <p:nvPicPr>
          <p:cNvPr id="16" name="Picture 1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9197" y="1267330"/>
            <a:ext cx="6146947" cy="4533553"/>
          </a:xfrm>
          <a:prstGeom prst="rect">
            <a:avLst/>
          </a:prstGeom>
        </p:spPr>
      </p:pic>
    </p:spTree>
    <p:extLst>
      <p:ext uri="{BB962C8B-B14F-4D97-AF65-F5344CB8AC3E}">
        <p14:creationId xmlns:p14="http://schemas.microsoft.com/office/powerpoint/2010/main" val="1719710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17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Continuum</a:t>
            </a:r>
          </a:p>
        </p:txBody>
      </p:sp>
      <p:sp>
        <p:nvSpPr>
          <p:cNvPr id="3" name="Content Placeholder 2"/>
          <p:cNvSpPr>
            <a:spLocks noGrp="1"/>
          </p:cNvSpPr>
          <p:nvPr>
            <p:ph idx="1"/>
          </p:nvPr>
        </p:nvSpPr>
        <p:spPr>
          <a:xfrm>
            <a:off x="9652351" y="2629034"/>
            <a:ext cx="2221220" cy="357809"/>
          </a:xfrm>
        </p:spPr>
        <p:txBody>
          <a:bodyPr>
            <a:normAutofit/>
          </a:bodyPr>
          <a:lstStyle/>
          <a:p>
            <a:pPr marL="0" indent="0">
              <a:buNone/>
            </a:pPr>
            <a:r>
              <a:rPr lang="en-US" sz="1600" dirty="0"/>
              <a:t>Brown and Rikard (</a:t>
            </a:r>
            <a:r>
              <a:rPr lang="en-US" sz="1600" dirty="0" err="1"/>
              <a:t>n.d.</a:t>
            </a:r>
            <a:r>
              <a:rPr lang="en-US" sz="1600" dirty="0"/>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1789043"/>
            <a:ext cx="11695771" cy="839991"/>
          </a:xfrm>
          <a:prstGeom prst="rect">
            <a:avLst/>
          </a:prstGeom>
        </p:spPr>
      </p:pic>
    </p:spTree>
    <p:extLst>
      <p:ext uri="{BB962C8B-B14F-4D97-AF65-F5344CB8AC3E}">
        <p14:creationId xmlns:p14="http://schemas.microsoft.com/office/powerpoint/2010/main" val="4231181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Proficiency</a:t>
            </a:r>
          </a:p>
        </p:txBody>
      </p:sp>
      <p:sp>
        <p:nvSpPr>
          <p:cNvPr id="3" name="Content Placeholder 2"/>
          <p:cNvSpPr>
            <a:spLocks noGrp="1"/>
          </p:cNvSpPr>
          <p:nvPr>
            <p:ph idx="1"/>
          </p:nvPr>
        </p:nvSpPr>
        <p:spPr>
          <a:xfrm>
            <a:off x="177799" y="1097491"/>
            <a:ext cx="11794067" cy="4415413"/>
          </a:xfrm>
        </p:spPr>
        <p:txBody>
          <a:bodyPr>
            <a:normAutofit/>
          </a:bodyPr>
          <a:lstStyle/>
          <a:p>
            <a:pPr marL="514350" lvl="0" indent="-514350">
              <a:spcBef>
                <a:spcPts val="0"/>
              </a:spcBef>
              <a:spcAft>
                <a:spcPts val="2400"/>
              </a:spcAft>
              <a:buFont typeface="+mj-lt"/>
              <a:buAutoNum type="arabicPeriod"/>
            </a:pPr>
            <a:r>
              <a:rPr lang="en-US" sz="3600" dirty="0"/>
              <a:t>Definitions and practices of cultural proficiency are simplified versions of cultural competency </a:t>
            </a:r>
            <a:r>
              <a:rPr lang="en-US" sz="3600" dirty="0">
                <a:solidFill>
                  <a:srgbClr val="C00000"/>
                </a:solidFill>
              </a:rPr>
              <a:t>that require the adoption of some but not all elements of a non-dominant culture</a:t>
            </a:r>
            <a:r>
              <a:rPr lang="en-US" sz="3600" dirty="0"/>
              <a:t>; and</a:t>
            </a:r>
          </a:p>
          <a:p>
            <a:pPr marL="514350" lvl="0" indent="-514350">
              <a:spcBef>
                <a:spcPts val="0"/>
              </a:spcBef>
              <a:spcAft>
                <a:spcPts val="2400"/>
              </a:spcAft>
              <a:buFont typeface="+mj-lt"/>
              <a:buAutoNum type="arabicPeriod"/>
            </a:pPr>
            <a:r>
              <a:rPr lang="en-US" sz="3600" dirty="0"/>
              <a:t>Cultural proficiency, as operationalized, represents an </a:t>
            </a:r>
            <a:r>
              <a:rPr lang="en-US" sz="3600" dirty="0">
                <a:solidFill>
                  <a:schemeClr val="accent6">
                    <a:lumMod val="50000"/>
                  </a:schemeClr>
                </a:solidFill>
              </a:rPr>
              <a:t>individual and/or organizational approach </a:t>
            </a:r>
            <a:r>
              <a:rPr lang="en-US" sz="3600" dirty="0"/>
              <a:t>to serve diverse cultures and establishes tangible benchmarks of action to respond to an ever-evolving entity. </a:t>
            </a:r>
          </a:p>
        </p:txBody>
      </p:sp>
    </p:spTree>
    <p:extLst>
      <p:ext uri="{BB962C8B-B14F-4D97-AF65-F5344CB8AC3E}">
        <p14:creationId xmlns:p14="http://schemas.microsoft.com/office/powerpoint/2010/main" val="2836364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8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7800" y="178859"/>
            <a:ext cx="10515600" cy="744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otham-Bold"/>
                <a:ea typeface="+mj-ea"/>
                <a:cs typeface="+mj-cs"/>
              </a:defRPr>
            </a:lvl1pPr>
          </a:lstStyle>
          <a:p>
            <a:r>
              <a:rPr lang="en-US" dirty="0"/>
              <a:t>So…..what’s the connection?</a:t>
            </a:r>
          </a:p>
        </p:txBody>
      </p:sp>
      <p:sp>
        <p:nvSpPr>
          <p:cNvPr id="7" name="Title 1"/>
          <p:cNvSpPr txBox="1">
            <a:spLocks/>
          </p:cNvSpPr>
          <p:nvPr/>
        </p:nvSpPr>
        <p:spPr>
          <a:xfrm>
            <a:off x="5270671" y="4482253"/>
            <a:ext cx="2027584" cy="11794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Gotham-Bold"/>
                <a:ea typeface="+mj-ea"/>
                <a:cs typeface="+mj-cs"/>
              </a:defRPr>
            </a:lvl1pPr>
          </a:lstStyle>
          <a:p>
            <a:pPr algn="ctr"/>
            <a:r>
              <a:rPr lang="en-US" sz="4000" dirty="0">
                <a:latin typeface="Gotham Book"/>
              </a:rPr>
              <a:t>Health Literacy </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9349" t="7983" r="20764" b="-5324"/>
          <a:stretch/>
        </p:blipFill>
        <p:spPr>
          <a:xfrm>
            <a:off x="1562581" y="2083443"/>
            <a:ext cx="9443765" cy="1655180"/>
          </a:xfrm>
          <a:prstGeom prst="rect">
            <a:avLst/>
          </a:prstGeom>
        </p:spPr>
      </p:pic>
      <p:sp>
        <p:nvSpPr>
          <p:cNvPr id="10" name="Down Arrow 9"/>
          <p:cNvSpPr/>
          <p:nvPr/>
        </p:nvSpPr>
        <p:spPr>
          <a:xfrm rot="19416786">
            <a:off x="5337600" y="3450408"/>
            <a:ext cx="539820" cy="1235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3630067">
            <a:off x="6804788" y="3410898"/>
            <a:ext cx="539820" cy="1235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78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oving The Race Conversation Forward - YouTube [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371" y="480284"/>
            <a:ext cx="9729708" cy="5472961"/>
          </a:xfrm>
          <a:prstGeom prst="rect">
            <a:avLst/>
          </a:prstGeom>
        </p:spPr>
      </p:pic>
    </p:spTree>
    <p:extLst>
      <p:ext uri="{BB962C8B-B14F-4D97-AF65-F5344CB8AC3E}">
        <p14:creationId xmlns:p14="http://schemas.microsoft.com/office/powerpoint/2010/main" val="1654429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Cultural Proficiency</a:t>
            </a:r>
          </a:p>
        </p:txBody>
      </p:sp>
      <p:sp>
        <p:nvSpPr>
          <p:cNvPr id="3" name="Content Placeholder 2"/>
          <p:cNvSpPr>
            <a:spLocks noGrp="1"/>
          </p:cNvSpPr>
          <p:nvPr>
            <p:ph idx="1"/>
          </p:nvPr>
        </p:nvSpPr>
        <p:spPr>
          <a:xfrm>
            <a:off x="177799" y="1097491"/>
            <a:ext cx="10955639" cy="2864909"/>
          </a:xfrm>
        </p:spPr>
        <p:txBody>
          <a:bodyPr>
            <a:normAutofit/>
          </a:bodyPr>
          <a:lstStyle/>
          <a:p>
            <a:pPr>
              <a:spcBef>
                <a:spcPts val="0"/>
              </a:spcBef>
              <a:spcAft>
                <a:spcPts val="2400"/>
              </a:spcAft>
            </a:pPr>
            <a:r>
              <a:rPr lang="en-US" sz="3200" b="1" dirty="0"/>
              <a:t>Systems of oppression</a:t>
            </a:r>
            <a:r>
              <a:rPr lang="en-US" sz="3200" dirty="0"/>
              <a:t> - racism, sexism, heterosexism, ableism, and classism</a:t>
            </a:r>
          </a:p>
          <a:p>
            <a:pPr>
              <a:spcBef>
                <a:spcPts val="0"/>
              </a:spcBef>
              <a:spcAft>
                <a:spcPts val="2400"/>
              </a:spcAft>
            </a:pPr>
            <a:r>
              <a:rPr lang="en-US" sz="3200" b="1" dirty="0"/>
              <a:t>A sense of privilege and entitlement</a:t>
            </a:r>
            <a:r>
              <a:rPr lang="en-US" sz="3200" dirty="0"/>
              <a:t> </a:t>
            </a:r>
          </a:p>
          <a:p>
            <a:pPr>
              <a:spcBef>
                <a:spcPts val="0"/>
              </a:spcBef>
              <a:spcAft>
                <a:spcPts val="2400"/>
              </a:spcAft>
            </a:pPr>
            <a:r>
              <a:rPr lang="en-US" sz="3200" b="1" dirty="0"/>
              <a:t>Unawareness of the need to adapt</a:t>
            </a:r>
            <a:r>
              <a:rPr lang="en-US" sz="3200" dirty="0"/>
              <a:t> </a:t>
            </a:r>
          </a:p>
        </p:txBody>
      </p:sp>
    </p:spTree>
    <p:extLst>
      <p:ext uri="{BB962C8B-B14F-4D97-AF65-F5344CB8AC3E}">
        <p14:creationId xmlns:p14="http://schemas.microsoft.com/office/powerpoint/2010/main" val="2352809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TotalTime>
  <Words>878</Words>
  <Application>Microsoft Office PowerPoint</Application>
  <PresentationFormat>Widescreen</PresentationFormat>
  <Paragraphs>91</Paragraphs>
  <Slides>18</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Gotham Book</vt:lpstr>
      <vt:lpstr>Gotham-Bold</vt:lpstr>
      <vt:lpstr>Office Theme</vt:lpstr>
      <vt:lpstr>“So, what does health literacy mean to you?”:  Asking Culturally Proficient Questions to Implement Health Literacy Initiatives</vt:lpstr>
      <vt:lpstr>PowerPoint Presentation</vt:lpstr>
      <vt:lpstr>Culture? </vt:lpstr>
      <vt:lpstr>Culture? </vt:lpstr>
      <vt:lpstr>Cultural Continuum</vt:lpstr>
      <vt:lpstr>Cultural Proficiency</vt:lpstr>
      <vt:lpstr>PowerPoint Presentation</vt:lpstr>
      <vt:lpstr>PowerPoint Presentation</vt:lpstr>
      <vt:lpstr>Barriers to Cultural Proficiency</vt:lpstr>
      <vt:lpstr>Case Study</vt:lpstr>
      <vt:lpstr>Digestion Questions </vt:lpstr>
      <vt:lpstr>How to ask culturally proficient questions</vt:lpstr>
      <vt:lpstr>3 Guiding principles for creating health literate questions:</vt:lpstr>
      <vt:lpstr>Best Practices:</vt:lpstr>
      <vt:lpstr>Your Turn!</vt:lpstr>
      <vt:lpstr>Now what?</vt:lpstr>
      <vt:lpstr>Questions? Comments? Accolades?</vt:lpstr>
      <vt:lpstr>“So, what does health literacy mean to you?”:  Asking Culturally Proficient Questions to Implement Health Literacy Initiatives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what does health literacy mean to you?”:  Asking Culturally Proficient Questions to Implement Health Literacy Initiatives</dc:title>
  <dc:creator>RV</dc:creator>
  <cp:lastModifiedBy>RV</cp:lastModifiedBy>
  <cp:revision>40</cp:revision>
  <dcterms:created xsi:type="dcterms:W3CDTF">2017-03-10T14:13:50Z</dcterms:created>
  <dcterms:modified xsi:type="dcterms:W3CDTF">2017-03-15T17:55:11Z</dcterms:modified>
</cp:coreProperties>
</file>