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0" r:id="rId2"/>
    <p:sldId id="28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4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9" r:id="rId22"/>
    <p:sldId id="285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89767" autoAdjust="0"/>
  </p:normalViewPr>
  <p:slideViewPr>
    <p:cSldViewPr snapToGrid="0">
      <p:cViewPr varScale="1">
        <p:scale>
          <a:sx n="104" d="100"/>
          <a:sy n="104" d="100"/>
        </p:scale>
        <p:origin x="15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C0F6-87DD-4D88-A367-245B4A0913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1BB8-2A3C-4358-96BF-DFE4BA595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35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5010-9BEF-4608-A37B-800AD99AC11D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74922-38D4-4DF1-90ED-DD9E276A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Introduce the National Network of Libraries of Medicine and relationship b/w NNLM and NLM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Introduce ourselves individually and which region we’re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18F2A-E872-4AD0-94FE-EFC6157A66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98533-7A0E-499E-9DB7-B55E8AAD86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20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98533-7A0E-499E-9DB7-B55E8AAD86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68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98533-7A0E-499E-9DB7-B55E8AAD86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97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98533-7A0E-499E-9DB7-B55E8AAD86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6C2B-2E32-4C16-8C55-B6E82EDB600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50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6C2B-2E32-4C16-8C55-B6E82EDB600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7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98533-7A0E-499E-9DB7-B55E8AAD86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82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98533-7A0E-499E-9DB7-B55E8AAD86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98533-7A0E-499E-9DB7-B55E8AAD86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0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18F2A-E872-4AD0-94FE-EFC6157A66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Pew research study recently in the news: http://www.pewinternet.org/2015/09/15/libraries-at-the-crossroads/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Horrigan, J. B. (2017).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role of libraries in advancing community goals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Aspen Institute. Washington, D.C.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18F2A-E872-4AD0-94FE-EFC6157A66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6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Learn how to write your own “easy to read”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Bring samples to distribute</a:t>
            </a:r>
            <a:r>
              <a:rPr lang="en-US" baseline="0" dirty="0" smtClean="0"/>
              <a:t> to participants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18F2A-E872-4AD0-94FE-EFC6157A66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Many</a:t>
            </a:r>
            <a:r>
              <a:rPr lang="en-US" baseline="0" dirty="0" smtClean="0"/>
              <a:t> records have an audio format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18F2A-E872-4AD0-94FE-EFC6157A66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Free! Fun!</a:t>
            </a:r>
            <a:r>
              <a:rPr lang="en-US" baseline="0" dirty="0" smtClean="0"/>
              <a:t> </a:t>
            </a:r>
            <a:r>
              <a:rPr lang="en-US" baseline="0" smtClean="0"/>
              <a:t>What’s not to love?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18F2A-E872-4AD0-94FE-EFC6157A66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HealthReach</a:t>
            </a:r>
            <a:r>
              <a:rPr lang="en-US" dirty="0" smtClean="0"/>
              <a:t> is a national collaborative partnership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All submissions must:</a:t>
            </a:r>
            <a:r>
              <a:rPr lang="en-US" baseline="0" dirty="0" smtClean="0"/>
              <a:t> be in the public domain, be licensed by creative commons, or comes with the author’s permission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18F2A-E872-4AD0-94FE-EFC6157A66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18F2A-E872-4AD0-94FE-EFC6157A66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1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Carolyn’s region, </a:t>
            </a:r>
            <a:r>
              <a:rPr lang="en-US" dirty="0" err="1" smtClean="0"/>
              <a:t>EthnoMed</a:t>
            </a:r>
            <a:r>
              <a:rPr lang="en-US" dirty="0" smtClean="0"/>
              <a:t> submitted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Looking for more submissions</a:t>
            </a:r>
            <a:r>
              <a:rPr lang="en-US" baseline="0" dirty="0" smtClean="0"/>
              <a:t> for patients with developmental disabilities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18F2A-E872-4AD0-94FE-EFC6157A66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71943-F525-4182-9462-988D0464286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8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8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8000"/>
            <a:ext cx="7886700" cy="11826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62707"/>
            <a:ext cx="1971675" cy="56142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62707"/>
            <a:ext cx="5800725" cy="56142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8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9262"/>
            <a:ext cx="7886700" cy="1151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9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0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3631"/>
            <a:ext cx="7886700" cy="11670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00185"/>
            <a:ext cx="7886700" cy="1190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0523"/>
            <a:ext cx="7886700" cy="11201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0523"/>
            <a:ext cx="7886700" cy="1120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07081-FC44-456E-A232-CFC132D7A2E2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BCBA-7FE2-4652-A988-DD66B90B53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4683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6176964"/>
            <a:ext cx="9144000" cy="6810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4" descr="Logo for NNL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1" y="6356351"/>
            <a:ext cx="134302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504474" y="6322141"/>
            <a:ext cx="262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Greater Midwest Region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326" y="706155"/>
            <a:ext cx="5558481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Clarify, Don’t Terrify!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351" y="4817885"/>
            <a:ext cx="5467456" cy="765824"/>
          </a:xfrm>
        </p:spPr>
        <p:txBody>
          <a:bodyPr>
            <a:noAutofit/>
          </a:bodyPr>
          <a:lstStyle/>
          <a:p>
            <a:r>
              <a:rPr lang="en-US" sz="1800" dirty="0" smtClean="0"/>
              <a:t>Elizabeth Kiscaden, MLIS, AHIP</a:t>
            </a:r>
          </a:p>
          <a:p>
            <a:r>
              <a:rPr lang="en-US" sz="1800" dirty="0" smtClean="0"/>
              <a:t>Carolyn Martin, MLS, AHIP</a:t>
            </a:r>
          </a:p>
          <a:p>
            <a:r>
              <a:rPr lang="en-US" sz="1800" dirty="0" smtClean="0"/>
              <a:t>National Network of Libraries of Medicine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807" y="1142105"/>
            <a:ext cx="2630339" cy="3267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326" y="3295135"/>
            <a:ext cx="5558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Utilizing National Library of Medicine Resources for Health Literacy</a:t>
            </a:r>
          </a:p>
        </p:txBody>
      </p:sp>
    </p:spTree>
    <p:extLst>
      <p:ext uri="{BB962C8B-B14F-4D97-AF65-F5344CB8AC3E}">
        <p14:creationId xmlns:p14="http://schemas.microsoft.com/office/powerpoint/2010/main" val="7102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HealthReach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Growing collection of provider information (cultural information, best practices)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9133" y="1191816"/>
            <a:ext cx="3554660" cy="40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7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0855"/>
            <a:ext cx="7886700" cy="1167058"/>
          </a:xfrm>
        </p:spPr>
        <p:txBody>
          <a:bodyPr>
            <a:normAutofit/>
          </a:bodyPr>
          <a:lstStyle/>
          <a:p>
            <a:pPr marL="41148" algn="ctr">
              <a:defRPr/>
            </a:pPr>
            <a:r>
              <a:rPr lang="en-US" dirty="0" smtClean="0"/>
              <a:t>NIH Senior Health</a:t>
            </a:r>
            <a:endParaRPr lang="en-US" dirty="0"/>
          </a:p>
        </p:txBody>
      </p:sp>
      <p:sp>
        <p:nvSpPr>
          <p:cNvPr id="100355" name="Content Placeholder 2"/>
          <p:cNvSpPr>
            <a:spLocks noGrp="1"/>
          </p:cNvSpPr>
          <p:nvPr>
            <p:ph sz="half" idx="1"/>
          </p:nvPr>
        </p:nvSpPr>
        <p:spPr>
          <a:xfrm>
            <a:off x="0" y="1527913"/>
            <a:ext cx="4308015" cy="4894152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Health </a:t>
            </a:r>
            <a:r>
              <a:rPr lang="en-US" altLang="en-US" dirty="0"/>
              <a:t>information for older adults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Partnership of National Institute on </a:t>
            </a:r>
            <a:br>
              <a:rPr lang="en-US" altLang="en-US" dirty="0"/>
            </a:br>
            <a:r>
              <a:rPr lang="en-US" altLang="en-US" dirty="0"/>
              <a:t>Aging and National Library of Medicine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Information comes from </a:t>
            </a:r>
            <a:br>
              <a:rPr lang="en-US" altLang="en-US" dirty="0"/>
            </a:br>
            <a:r>
              <a:rPr lang="en-US" altLang="en-US" dirty="0"/>
              <a:t>National Institutes of Health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Senior-friendly features (large text, sound, contrast)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Information in bite-sized </a:t>
            </a:r>
            <a:r>
              <a:rPr lang="en-US" altLang="en-US" dirty="0" smtClean="0"/>
              <a:t>pieces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Health videos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Trainer Toolkit</a:t>
            </a:r>
          </a:p>
          <a:p>
            <a:pPr marL="457200" lvl="1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6" name="Content Placeholder 6" descr="NIH Senior Health home web pag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690689"/>
            <a:ext cx="4216638" cy="42690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8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NIH Senior Health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000" dirty="0" smtClean="0"/>
              <a:t>NIH Senior Health</a:t>
            </a:r>
            <a:endParaRPr lang="en-US" sz="1000" dirty="0"/>
          </a:p>
        </p:txBody>
      </p:sp>
      <p:pic>
        <p:nvPicPr>
          <p:cNvPr id="73731" name="Picture 2" descr="NIH Senior Health web page regarding Talking with Your Doc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2"/>
          <a:stretch/>
        </p:blipFill>
        <p:spPr bwMode="auto">
          <a:xfrm>
            <a:off x="818923" y="1309415"/>
            <a:ext cx="5820855" cy="480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9260">
            <a:off x="4563028" y="1363669"/>
            <a:ext cx="3603378" cy="46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NIH National Institute on Aging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6124" y="1690689"/>
            <a:ext cx="58917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NIH National Institute on Aging</a:t>
            </a:r>
            <a:endParaRPr lang="en-US" dirty="0"/>
          </a:p>
        </p:txBody>
      </p:sp>
      <p:pic>
        <p:nvPicPr>
          <p:cNvPr id="10" name="Content Placeholder 9" descr="booklet cover of Talking with Your Docto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947" y="1496016"/>
            <a:ext cx="3348877" cy="435133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/>
          <a:srcRect b="14457"/>
          <a:stretch/>
        </p:blipFill>
        <p:spPr>
          <a:xfrm>
            <a:off x="4615398" y="1496016"/>
            <a:ext cx="4144962" cy="43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Indian Health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838466"/>
            <a:ext cx="7886700" cy="38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Genetics Home </a:t>
            </a:r>
            <a:r>
              <a:rPr lang="en-US" dirty="0"/>
              <a:t>R</a:t>
            </a:r>
            <a:r>
              <a:rPr lang="en-US" dirty="0" smtClean="0"/>
              <a:t>eference</a:t>
            </a:r>
            <a:endParaRPr lang="en-US" dirty="0"/>
          </a:p>
        </p:txBody>
      </p:sp>
      <p:pic>
        <p:nvPicPr>
          <p:cNvPr id="7" name="Content Placeholder 6" descr="home page of Genetics Home Reference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2503" y="1690689"/>
            <a:ext cx="5008907" cy="366077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71410" y="1956503"/>
            <a:ext cx="3886200" cy="3306613"/>
          </a:xfrm>
        </p:spPr>
        <p:txBody>
          <a:bodyPr>
            <a:normAutofit/>
          </a:bodyPr>
          <a:lstStyle/>
          <a:p>
            <a:r>
              <a:rPr lang="en-US" dirty="0" smtClean="0"/>
              <a:t>Health conditions</a:t>
            </a:r>
          </a:p>
          <a:p>
            <a:r>
              <a:rPr lang="en-US" dirty="0" smtClean="0"/>
              <a:t>Genes</a:t>
            </a:r>
          </a:p>
          <a:p>
            <a:r>
              <a:rPr lang="en-US" dirty="0" smtClean="0"/>
              <a:t>Chromosomes and DNA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Genetic handbook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Genetics Home </a:t>
            </a:r>
            <a:r>
              <a:rPr lang="en-US" dirty="0"/>
              <a:t>R</a:t>
            </a:r>
            <a:r>
              <a:rPr lang="en-US" dirty="0" smtClean="0"/>
              <a:t>eference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9701" y="1690689"/>
            <a:ext cx="5684598" cy="43513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32069" y="1552466"/>
            <a:ext cx="1770743" cy="67241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PubMed Health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2745" y="1464118"/>
            <a:ext cx="7198509" cy="435133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39738" y="1826954"/>
            <a:ext cx="2194560" cy="513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PubMed Health</a:t>
            </a:r>
            <a:endParaRPr lang="en-US" dirty="0"/>
          </a:p>
        </p:txBody>
      </p:sp>
      <p:pic>
        <p:nvPicPr>
          <p:cNvPr id="10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289" y="2168757"/>
            <a:ext cx="4753288" cy="337523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90657" y="2168757"/>
            <a:ext cx="3886200" cy="36183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93135" y="2647506"/>
            <a:ext cx="1860698" cy="4678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66391" y="2789273"/>
            <a:ext cx="1860698" cy="4678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Personnel involved in this presentation have no relevant financial interest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6760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NLM SIS Outreach Resources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0671" y="1602341"/>
            <a:ext cx="42927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Health literacy projects funded through NNLM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Training on health literacy to staff at the </a:t>
            </a:r>
            <a:r>
              <a:rPr lang="en-US" dirty="0"/>
              <a:t>Wilkes-Barre General Hospital </a:t>
            </a:r>
            <a:endParaRPr lang="en-US" dirty="0" smtClean="0"/>
          </a:p>
          <a:p>
            <a:r>
              <a:rPr lang="en-US" dirty="0" smtClean="0"/>
              <a:t>Integrate health literacy into the curriculum at </a:t>
            </a:r>
            <a:r>
              <a:rPr lang="en-US" dirty="0" err="1"/>
              <a:t>Touro</a:t>
            </a:r>
            <a:r>
              <a:rPr lang="en-US" dirty="0"/>
              <a:t> College of Osteopathic </a:t>
            </a:r>
            <a:r>
              <a:rPr lang="en-US" dirty="0" smtClean="0"/>
              <a:t>Medicine</a:t>
            </a:r>
          </a:p>
          <a:p>
            <a:r>
              <a:rPr lang="en-US" dirty="0" smtClean="0"/>
              <a:t>Hold a health literacy symposium at </a:t>
            </a:r>
            <a:r>
              <a:rPr lang="en-US" dirty="0"/>
              <a:t>Saint Peter’s University Hospital </a:t>
            </a:r>
            <a:endParaRPr lang="en-US" dirty="0" smtClean="0"/>
          </a:p>
          <a:p>
            <a:r>
              <a:rPr lang="en-US" dirty="0" smtClean="0"/>
              <a:t>Make low literacy health education materials available to patients and families at the Children’s </a:t>
            </a:r>
            <a:r>
              <a:rPr lang="en-US" dirty="0"/>
              <a:t>Hospital of Wisconsin (CHW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5636"/>
          <a:stretch/>
        </p:blipFill>
        <p:spPr>
          <a:xfrm>
            <a:off x="4629150" y="2094614"/>
            <a:ext cx="4451056" cy="30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539262"/>
            <a:ext cx="7886700" cy="91700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NN/LM PNR funded projects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317" y="1334558"/>
            <a:ext cx="7886700" cy="47275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“CAM Health Literacy and Older Rural </a:t>
            </a:r>
            <a:r>
              <a:rPr lang="en-US" sz="2000" dirty="0" smtClean="0"/>
              <a:t>Adults”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Express </a:t>
            </a:r>
            <a:r>
              <a:rPr lang="en-US" sz="1600" dirty="0"/>
              <a:t>Outreach Award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Montana </a:t>
            </a:r>
            <a:r>
              <a:rPr lang="en-US" sz="1600" dirty="0"/>
              <a:t>State </a:t>
            </a:r>
            <a:r>
              <a:rPr lang="en-US" sz="1600" dirty="0" smtClean="0"/>
              <a:t>University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“Somali Mammogram Screening Education </a:t>
            </a:r>
            <a:r>
              <a:rPr lang="en-US" sz="2000" dirty="0" smtClean="0"/>
              <a:t>Project”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Health Disparities Information </a:t>
            </a:r>
            <a:r>
              <a:rPr lang="en-US" sz="1600" dirty="0" smtClean="0"/>
              <a:t>Outreach Award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600" dirty="0" err="1" smtClean="0"/>
              <a:t>EthnoMed</a:t>
            </a:r>
            <a:r>
              <a:rPr lang="en-US" sz="1600" dirty="0" smtClean="0"/>
              <a:t> / Harborview </a:t>
            </a:r>
            <a:r>
              <a:rPr lang="en-US" sz="1600" dirty="0"/>
              <a:t>Medical Center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"Equal Access to Health Information"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Technology </a:t>
            </a:r>
            <a:r>
              <a:rPr lang="en-US" sz="1600" dirty="0"/>
              <a:t>Improvement Award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Open </a:t>
            </a:r>
            <a:r>
              <a:rPr lang="en-US" sz="1600" dirty="0"/>
              <a:t>Doors for Multicultural </a:t>
            </a:r>
            <a:r>
              <a:rPr lang="en-US" sz="1600" dirty="0" smtClean="0"/>
              <a:t>Families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“Equipping Peer Language Navigators for Outreach in Anchorage, Alaska </a:t>
            </a:r>
            <a:r>
              <a:rPr lang="en-US" sz="2000" dirty="0" smtClean="0"/>
              <a:t>Communities”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1600" dirty="0"/>
              <a:t>Express Outreach Award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Anchorage Health Literacy Collaborative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862801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63386"/>
            <a:ext cx="7886700" cy="1326265"/>
          </a:xfrm>
        </p:spPr>
        <p:txBody>
          <a:bodyPr/>
          <a:lstStyle/>
          <a:p>
            <a:r>
              <a:rPr lang="en-US" dirty="0" smtClean="0"/>
              <a:t>For more resources and contact information, please visit us at nnlm.gov.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391508"/>
            <a:ext cx="4122270" cy="2727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973" y="4735849"/>
            <a:ext cx="3595304" cy="680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229" y="2391508"/>
            <a:ext cx="3247707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1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libraries?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2015, 73% of </a:t>
            </a:r>
            <a:r>
              <a:rPr lang="en-US" dirty="0"/>
              <a:t>people who visit a public library in America go looking for answers about their </a:t>
            </a:r>
            <a:r>
              <a:rPr lang="en-US" dirty="0" smtClean="0"/>
              <a:t>health</a:t>
            </a:r>
            <a:r>
              <a:rPr lang="en-US" dirty="0"/>
              <a:t> </a:t>
            </a:r>
            <a:r>
              <a:rPr lang="en-US" dirty="0" smtClean="0"/>
              <a:t>(“Libraries at the Crossroads,” 2015)</a:t>
            </a:r>
          </a:p>
          <a:p>
            <a:r>
              <a:rPr lang="en-US" dirty="0" smtClean="0"/>
              <a:t>In a 2017 report, 66.8% of local government officials believe that libraries should support provision of public health service (“</a:t>
            </a:r>
            <a:r>
              <a:rPr lang="en-US" dirty="0"/>
              <a:t>The role of libraries in advancing community </a:t>
            </a:r>
            <a:r>
              <a:rPr lang="en-US" dirty="0" smtClean="0"/>
              <a:t>goals,” 2017)</a:t>
            </a:r>
          </a:p>
          <a:p>
            <a:r>
              <a:rPr lang="en-US" dirty="0" smtClean="0"/>
              <a:t>NNLM mission, “improve the public’s access to information to </a:t>
            </a:r>
            <a:r>
              <a:rPr lang="en-US" b="1" i="1" dirty="0" smtClean="0"/>
              <a:t>enable them to make informed decisions about their health.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6380" y="2524125"/>
            <a:ext cx="3185077" cy="27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MedlinePlus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5275" y="1191816"/>
            <a:ext cx="3942376" cy="406122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Written at 5-8</a:t>
            </a:r>
            <a:r>
              <a:rPr lang="en-US" sz="1800" baseline="30000" dirty="0"/>
              <a:t>th</a:t>
            </a:r>
            <a:r>
              <a:rPr lang="en-US" sz="1800" dirty="0"/>
              <a:t> grade reading level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Available in Spanish!</a:t>
            </a:r>
          </a:p>
        </p:txBody>
      </p:sp>
    </p:spTree>
    <p:extLst>
      <p:ext uri="{BB962C8B-B14F-4D97-AF65-F5344CB8AC3E}">
        <p14:creationId xmlns:p14="http://schemas.microsoft.com/office/powerpoint/2010/main" val="257561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MedlinePlus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Utilizes web accessibility best practices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Look fantastic as printouts!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2123" y="1300116"/>
            <a:ext cx="4688681" cy="38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9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956" y="1681163"/>
            <a:ext cx="3868737" cy="285172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29150" y="1829444"/>
            <a:ext cx="4374807" cy="823912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+mj-lt"/>
              </a:rPr>
              <a:t>Understanding Medical Words: A Tutorial from the </a:t>
            </a:r>
            <a:r>
              <a:rPr lang="en-US" sz="3200" b="0" dirty="0" smtClean="0">
                <a:latin typeface="+mj-lt"/>
              </a:rPr>
              <a:t>National </a:t>
            </a:r>
            <a:r>
              <a:rPr lang="en-US" sz="3200" b="0" dirty="0">
                <a:latin typeface="+mj-lt"/>
              </a:rPr>
              <a:t>Library of Medicine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00865"/>
            <a:ext cx="3887391" cy="3388798"/>
          </a:xfrm>
        </p:spPr>
        <p:txBody>
          <a:bodyPr/>
          <a:lstStyle/>
          <a:p>
            <a:r>
              <a:rPr lang="en-US" sz="2400" dirty="0"/>
              <a:t>Learn about word roots, beginnings, endings and abbreviations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0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HealthReach</a:t>
            </a:r>
            <a:endParaRPr lang="en-US" sz="3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6191" y="1191816"/>
            <a:ext cx="4260545" cy="406122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What if everyone… </a:t>
            </a:r>
            <a:r>
              <a:rPr lang="en-US" sz="1800" b="1" i="1" dirty="0"/>
              <a:t>shared the culturally competent patient education materials they created?</a:t>
            </a:r>
          </a:p>
        </p:txBody>
      </p:sp>
    </p:spTree>
    <p:extLst>
      <p:ext uri="{BB962C8B-B14F-4D97-AF65-F5344CB8AC3E}">
        <p14:creationId xmlns:p14="http://schemas.microsoft.com/office/powerpoint/2010/main" val="228256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/>
              <a:t>HealthReach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Intended for patients with limited English proficiency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Culturally appropriate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Must have undergone a medical review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No ads, all free!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2123" y="1411902"/>
            <a:ext cx="4688681" cy="36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10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3432"/>
      </a:accent1>
      <a:accent2>
        <a:srgbClr val="294668"/>
      </a:accent2>
      <a:accent3>
        <a:srgbClr val="3590B2"/>
      </a:accent3>
      <a:accent4>
        <a:srgbClr val="97B95F"/>
      </a:accent4>
      <a:accent5>
        <a:srgbClr val="FFFFFF"/>
      </a:accent5>
      <a:accent6>
        <a:srgbClr val="2E4E74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LM PowerPoint Template [Read-Only]" id="{841E6F27-E976-488E-B60A-653D2BC48429}" vid="{D01A241B-CD8D-456B-B4EC-3F62D0B264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NNLM PowerPoint Template</Template>
  <TotalTime>585</TotalTime>
  <Words>543</Words>
  <Application>Microsoft Office PowerPoint</Application>
  <PresentationFormat>On-screen Show (4:3)</PresentationFormat>
  <Paragraphs>107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Segoe UI</vt:lpstr>
      <vt:lpstr>Wingdings</vt:lpstr>
      <vt:lpstr>Office Theme</vt:lpstr>
      <vt:lpstr>Clarify, Don’t Terrify! </vt:lpstr>
      <vt:lpstr>Disclosure </vt:lpstr>
      <vt:lpstr>Who are we?</vt:lpstr>
      <vt:lpstr>Why libraries?</vt:lpstr>
      <vt:lpstr>MedlinePlus</vt:lpstr>
      <vt:lpstr>MedlinePlus</vt:lpstr>
      <vt:lpstr>PowerPoint Presentation</vt:lpstr>
      <vt:lpstr>HealthReach</vt:lpstr>
      <vt:lpstr>HealthReach</vt:lpstr>
      <vt:lpstr>HealthReach</vt:lpstr>
      <vt:lpstr>NIH Senior Health</vt:lpstr>
      <vt:lpstr>NIH Senior Health </vt:lpstr>
      <vt:lpstr>NIH National Institute on Aging</vt:lpstr>
      <vt:lpstr>NIH National Institute on Aging</vt:lpstr>
      <vt:lpstr>American Indian Health</vt:lpstr>
      <vt:lpstr>Genetics Home Reference</vt:lpstr>
      <vt:lpstr>Genetics Home Reference</vt:lpstr>
      <vt:lpstr>PubMed Health</vt:lpstr>
      <vt:lpstr>PubMed Health</vt:lpstr>
      <vt:lpstr>NLM SIS Outreach Resources</vt:lpstr>
      <vt:lpstr>Health literacy projects funded through NNLM</vt:lpstr>
      <vt:lpstr>NN/LM PNR funded projects</vt:lpstr>
      <vt:lpstr>Thank you!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</dc:title>
  <dc:creator>Kiscaden, Elizabeth</dc:creator>
  <cp:lastModifiedBy>Kiscaden, Elizabeth</cp:lastModifiedBy>
  <cp:revision>21</cp:revision>
  <dcterms:created xsi:type="dcterms:W3CDTF">2017-02-27T18:22:25Z</dcterms:created>
  <dcterms:modified xsi:type="dcterms:W3CDTF">2017-03-16T18:25:11Z</dcterms:modified>
</cp:coreProperties>
</file>