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8"/>
  </p:notesMasterIdLst>
  <p:sldIdLst>
    <p:sldId id="302" r:id="rId2"/>
    <p:sldId id="257" r:id="rId3"/>
    <p:sldId id="258" r:id="rId4"/>
    <p:sldId id="261" r:id="rId5"/>
    <p:sldId id="260" r:id="rId6"/>
    <p:sldId id="274" r:id="rId7"/>
    <p:sldId id="273" r:id="rId8"/>
    <p:sldId id="275" r:id="rId9"/>
    <p:sldId id="276" r:id="rId10"/>
    <p:sldId id="277" r:id="rId11"/>
    <p:sldId id="278" r:id="rId12"/>
    <p:sldId id="270" r:id="rId13"/>
    <p:sldId id="290" r:id="rId14"/>
    <p:sldId id="281" r:id="rId15"/>
    <p:sldId id="280" r:id="rId16"/>
    <p:sldId id="279" r:id="rId17"/>
    <p:sldId id="271" r:id="rId18"/>
    <p:sldId id="282" r:id="rId19"/>
    <p:sldId id="283" r:id="rId20"/>
    <p:sldId id="284" r:id="rId21"/>
    <p:sldId id="287" r:id="rId22"/>
    <p:sldId id="288" r:id="rId23"/>
    <p:sldId id="286" r:id="rId24"/>
    <p:sldId id="285" r:id="rId25"/>
    <p:sldId id="289" r:id="rId26"/>
    <p:sldId id="291" r:id="rId27"/>
    <p:sldId id="293" r:id="rId28"/>
    <p:sldId id="294" r:id="rId29"/>
    <p:sldId id="295" r:id="rId30"/>
    <p:sldId id="296" r:id="rId31"/>
    <p:sldId id="297" r:id="rId32"/>
    <p:sldId id="303" r:id="rId33"/>
    <p:sldId id="298" r:id="rId34"/>
    <p:sldId id="301" r:id="rId35"/>
    <p:sldId id="299" r:id="rId36"/>
    <p:sldId id="30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82400" autoAdjust="0"/>
  </p:normalViewPr>
  <p:slideViewPr>
    <p:cSldViewPr snapToGrid="0">
      <p:cViewPr varScale="1">
        <p:scale>
          <a:sx n="65" d="100"/>
          <a:sy n="65" d="100"/>
        </p:scale>
        <p:origin x="39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4E628-6AC8-9A42-8EBA-803D497EC29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C66FA-8641-0940-A041-9A4A0E5A7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7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94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23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0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1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2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4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7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2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0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4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44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66FA-8641-0940-A041-9A4A0E5A70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6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76600E2-BD28-44EC-B068-F7E7E2C0BA27}" type="datetime1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B5B4745-FC5A-45B6-8CDC-1FE5DA02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0395-07A8-4855-9836-56CA95625311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4745-FC5A-45B6-8CDC-1FE5DA02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7FB-6DD4-45BF-9031-5D2E8DD7FF87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4745-FC5A-45B6-8CDC-1FE5DA02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0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BA46-62B9-4E3F-AF55-F1823992FD31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4745-FC5A-45B6-8CDC-1FE5DA02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8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D5B2-E15A-47E6-84FC-7A98731A372D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4745-FC5A-45B6-8CDC-1FE5DA02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8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2976-BFD1-4425-9F5B-B5318511C2A4}" type="datetime1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4745-FC5A-45B6-8CDC-1FE5DA02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9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C61A-F803-4436-9930-2E4DFE870302}" type="datetime1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4745-FC5A-45B6-8CDC-1FE5DA02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0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9792-C3AB-4A1A-94BA-72CD9B3C26E2}" type="datetime1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4745-FC5A-45B6-8CDC-1FE5DA02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8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5395-3A80-418F-8560-2F97F2FCA7EE}" type="datetime1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4745-FC5A-45B6-8CDC-1FE5DA02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0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3ACC-5F62-4790-AC82-EA09604C907F}" type="datetime1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B5B4745-FC5A-45B6-8CDC-1FE5DA02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7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FEC54A8-D127-4E9F-9F02-0FB6F536D0CB}" type="datetime1">
              <a:rPr lang="en-US" smtClean="0"/>
              <a:t>3/27/2017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B5B4745-FC5A-45B6-8CDC-1FE5DA02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15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314F98A-134A-42E2-8508-31D0671C2AD2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B5B4745-FC5A-45B6-8CDC-1FE5DA02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2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academies.org/healthliteracyR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mfrench@nas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32867" y="292461"/>
            <a:ext cx="10772775" cy="3264408"/>
            <a:chOff x="1429512" y="1796796"/>
            <a:chExt cx="10772775" cy="32644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512" y="1796796"/>
              <a:ext cx="9332976" cy="3264408"/>
            </a:xfrm>
            <a:prstGeom prst="rect">
              <a:avLst/>
            </a:prstGeom>
          </p:spPr>
        </p:pic>
        <p:sp>
          <p:nvSpPr>
            <p:cNvPr id="3" name="Title 1"/>
            <p:cNvSpPr txBox="1">
              <a:spLocks/>
            </p:cNvSpPr>
            <p:nvPr/>
          </p:nvSpPr>
          <p:spPr>
            <a:xfrm>
              <a:off x="1429512" y="2982686"/>
              <a:ext cx="10772775" cy="165819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5400" kern="1200" spc="-12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The Roundtable on Health Literacy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39109" y="4076255"/>
            <a:ext cx="1032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Resource for Implementing Health Literacy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395018" y="4958549"/>
            <a:ext cx="300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Melissa G. French</a:t>
            </a:r>
          </a:p>
          <a:p>
            <a:r>
              <a:rPr lang="en-US" dirty="0" smtClean="0"/>
              <a:t>Program Officer</a:t>
            </a:r>
          </a:p>
          <a:p>
            <a:r>
              <a:rPr lang="en-US" dirty="0" smtClean="0"/>
              <a:t>Roundtable on Health Literacy</a:t>
            </a:r>
          </a:p>
          <a:p>
            <a:r>
              <a:rPr lang="en-US" dirty="0" smtClean="0"/>
              <a:t>500 Fifth St, NW, K813</a:t>
            </a:r>
          </a:p>
          <a:p>
            <a:r>
              <a:rPr lang="en-US" dirty="0" smtClean="0"/>
              <a:t>Washington, DC 20001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09" y="156755"/>
            <a:ext cx="8747899" cy="6510943"/>
          </a:xfrm>
        </p:spPr>
      </p:pic>
      <p:sp>
        <p:nvSpPr>
          <p:cNvPr id="2" name="TextBox 1"/>
          <p:cNvSpPr txBox="1"/>
          <p:nvPr/>
        </p:nvSpPr>
        <p:spPr>
          <a:xfrm>
            <a:off x="420329" y="546422"/>
            <a:ext cx="2610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Includes Consumers</a:t>
            </a:r>
          </a:p>
          <a:p>
            <a:r>
              <a:rPr lang="en-US" dirty="0" smtClean="0"/>
              <a:t>Includes populations served in the design, implementation, and evaluation of health information and services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92477" y="2300748"/>
            <a:ext cx="2566220" cy="23007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9510" y="5155494"/>
            <a:ext cx="327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Meets Needs of All</a:t>
            </a:r>
          </a:p>
          <a:p>
            <a:r>
              <a:rPr lang="en-US" dirty="0" smtClean="0"/>
              <a:t>Meets needs of population with a ranges of health literacy skills while avoiding stigmatization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36087" y="4843619"/>
            <a:ext cx="2869290" cy="10955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37276" y="4913372"/>
            <a:ext cx="2886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Communicates Effectively</a:t>
            </a:r>
          </a:p>
          <a:p>
            <a:r>
              <a:rPr lang="en-US" dirty="0" smtClean="0"/>
              <a:t>Uses health literacy strategies in interpersonal communications and confirms understanding at all points of contact</a:t>
            </a:r>
            <a:endParaRPr lang="en-US" dirty="0"/>
          </a:p>
        </p:txBody>
      </p:sp>
      <p:cxnSp>
        <p:nvCxnSpPr>
          <p:cNvPr id="11" name="Straight Connector 10"/>
          <p:cNvCxnSpPr>
            <a:stCxn id="10" idx="1"/>
          </p:cNvCxnSpPr>
          <p:nvPr/>
        </p:nvCxnSpPr>
        <p:spPr>
          <a:xfrm flipH="1" flipV="1">
            <a:off x="7510893" y="4719484"/>
            <a:ext cx="1626383" cy="10710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9720" y="546422"/>
            <a:ext cx="2886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Ensures Easy Access</a:t>
            </a:r>
          </a:p>
          <a:p>
            <a:r>
              <a:rPr lang="en-US" dirty="0" smtClean="0"/>
              <a:t>Provides easy access to health information and services and navigation assistance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096865" y="1999539"/>
            <a:ext cx="1304852" cy="24102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09" y="156755"/>
            <a:ext cx="8747899" cy="6510943"/>
          </a:xfrm>
        </p:spPr>
      </p:pic>
      <p:sp>
        <p:nvSpPr>
          <p:cNvPr id="7" name="TextBox 6"/>
          <p:cNvSpPr txBox="1"/>
          <p:nvPr/>
        </p:nvSpPr>
        <p:spPr>
          <a:xfrm>
            <a:off x="43141" y="2749787"/>
            <a:ext cx="2242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Designs Easy to Use Materials</a:t>
            </a:r>
          </a:p>
          <a:p>
            <a:r>
              <a:rPr lang="en-US" dirty="0" smtClean="0"/>
              <a:t>Designs and distributes print, audiovisual, and social media content that is easy to understand and act 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14053" y="3613356"/>
            <a:ext cx="3875049" cy="17108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01717" y="1122376"/>
            <a:ext cx="2504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Targets High Risk</a:t>
            </a:r>
          </a:p>
          <a:p>
            <a:r>
              <a:rPr lang="en-US" dirty="0" smtClean="0"/>
              <a:t>Addresses health literacy in high-risk situations, including care transitions and communications about medicines</a:t>
            </a:r>
            <a:endParaRPr lang="en-US" dirty="0"/>
          </a:p>
        </p:txBody>
      </p:sp>
      <p:cxnSp>
        <p:nvCxnSpPr>
          <p:cNvPr id="11" name="Straight Connector 10"/>
          <p:cNvCxnSpPr>
            <a:stCxn id="10" idx="1"/>
          </p:cNvCxnSpPr>
          <p:nvPr/>
        </p:nvCxnSpPr>
        <p:spPr>
          <a:xfrm flipH="1">
            <a:off x="7152968" y="1999539"/>
            <a:ext cx="2248749" cy="318771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01717" y="4808660"/>
            <a:ext cx="2886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Explains Coverage and Costs</a:t>
            </a:r>
          </a:p>
          <a:p>
            <a:r>
              <a:rPr lang="en-US" dirty="0" smtClean="0"/>
              <a:t>Communicates clearly what health plans cover and what individuals will have to pay for services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936100" y="5128422"/>
            <a:ext cx="1465617" cy="54970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sz="3200" b="1" i="1" dirty="0" smtClean="0"/>
              <a:t>“Numbers are used to instruct, inform, and give meaning to information in order to help us make better judgments and healthier choices in our everyday lives.”</a:t>
            </a:r>
          </a:p>
          <a:p>
            <a:pPr algn="ctr"/>
            <a:endParaRPr lang="en-US" sz="3200" b="1" i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Numeracy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131534"/>
            <a:ext cx="529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Numeracy and the Affordable Care Act: Opportunities and Challenges (Peters, </a:t>
            </a:r>
            <a:r>
              <a:rPr lang="en-US" dirty="0" err="1" smtClean="0"/>
              <a:t>Meilleur</a:t>
            </a:r>
            <a:r>
              <a:rPr lang="en-US" dirty="0" smtClean="0"/>
              <a:t>, and Tompkins,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677" y="1317812"/>
            <a:ext cx="96744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Resources available from the Roundtable:</a:t>
            </a:r>
          </a:p>
          <a:p>
            <a:endParaRPr lang="en-US" sz="2000" b="1" dirty="0"/>
          </a:p>
          <a:p>
            <a:r>
              <a:rPr lang="en-US" sz="2000" b="1" dirty="0" smtClean="0"/>
              <a:t>Numeracy and the Affordable Care Act: Opportunities and Challenges</a:t>
            </a:r>
          </a:p>
          <a:p>
            <a:r>
              <a:rPr lang="en-US" sz="2000" dirty="0"/>
              <a:t>	</a:t>
            </a:r>
            <a:r>
              <a:rPr lang="en-US" dirty="0" smtClean="0"/>
              <a:t>Ellen Peters, Louise </a:t>
            </a:r>
            <a:r>
              <a:rPr lang="en-US" dirty="0" err="1" smtClean="0"/>
              <a:t>Meilleur</a:t>
            </a:r>
            <a:r>
              <a:rPr lang="en-US" dirty="0" smtClean="0"/>
              <a:t>, and Mary Kate Tompkins (2013)</a:t>
            </a:r>
          </a:p>
          <a:p>
            <a:endParaRPr lang="en-US" dirty="0"/>
          </a:p>
          <a:p>
            <a:r>
              <a:rPr lang="en-US" sz="2000" b="1" dirty="0" smtClean="0"/>
              <a:t>Health Literacy and Numeracy: Workshop Summary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Institute of Medicine (2014)</a:t>
            </a:r>
          </a:p>
          <a:p>
            <a:endParaRPr lang="en-US" sz="2000" dirty="0"/>
          </a:p>
          <a:p>
            <a:r>
              <a:rPr lang="en-US" sz="2000" b="1" dirty="0" smtClean="0"/>
              <a:t>Strategies to Enhance Numeracy Skills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Andrew Pleasant, Megan Rooney, Catina O’Leary, Laurie Myers, and Rima Rudd 	(2016)</a:t>
            </a:r>
          </a:p>
          <a:p>
            <a:endParaRPr lang="en-US" sz="2000" dirty="0"/>
          </a:p>
          <a:p>
            <a:r>
              <a:rPr lang="en-US" sz="2000" b="1" dirty="0" smtClean="0"/>
              <a:t>Numbers Get in the Way</a:t>
            </a:r>
          </a:p>
          <a:p>
            <a:r>
              <a:rPr lang="en-US" sz="2000" dirty="0"/>
              <a:t>	</a:t>
            </a:r>
            <a:r>
              <a:rPr lang="en-US" dirty="0" smtClean="0"/>
              <a:t>Rima Rudd (2016)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Numeracy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Question 1:</a:t>
            </a:r>
          </a:p>
          <a:p>
            <a:pPr algn="ctr"/>
            <a:endParaRPr lang="en-US" sz="3200" b="1" dirty="0"/>
          </a:p>
          <a:p>
            <a:pPr algn="ctr"/>
            <a:r>
              <a:rPr lang="en-US" sz="4000" b="1" dirty="0" smtClean="0"/>
              <a:t>What does research show about people’s numeracy skill levels?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Numeracy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389300"/>
              </p:ext>
            </p:extLst>
          </p:nvPr>
        </p:nvGraphicFramePr>
        <p:xfrm>
          <a:off x="676275" y="1327356"/>
          <a:ext cx="10753724" cy="3923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431"/>
                <a:gridCol w="2688431"/>
                <a:gridCol w="2688431"/>
                <a:gridCol w="2688431"/>
              </a:tblGrid>
              <a:tr h="784614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Quantitative</a:t>
                      </a:r>
                      <a:r>
                        <a:rPr lang="en-US" baseline="0" dirty="0" smtClean="0"/>
                        <a:t> Literacy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</a:t>
                      </a:r>
                      <a:r>
                        <a:rPr lang="en-US" baseline="0" dirty="0" smtClean="0"/>
                        <a:t> adults in each level (NAAL findings)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% of uninsured adults in 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% of insured adults in each</a:t>
                      </a:r>
                      <a:endParaRPr lang="en-US" dirty="0"/>
                    </a:p>
                  </a:txBody>
                  <a:tcPr/>
                </a:tc>
              </a:tr>
              <a:tr h="784614">
                <a:tc>
                  <a:txBody>
                    <a:bodyPr/>
                    <a:lstStyle/>
                    <a:p>
                      <a:r>
                        <a:rPr lang="en-US" dirty="0" smtClean="0"/>
                        <a:t>Below Basic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28.8% </a:t>
                      </a:r>
                    </a:p>
                    <a:p>
                      <a:r>
                        <a:rPr lang="en-US" dirty="0" smtClean="0"/>
                        <a:t>(9,169,063)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18.2%</a:t>
                      </a:r>
                    </a:p>
                    <a:p>
                      <a:r>
                        <a:rPr lang="en-US" dirty="0" smtClean="0"/>
                        <a:t>(30,596,144)</a:t>
                      </a:r>
                      <a:endParaRPr lang="en-US" dirty="0"/>
                    </a:p>
                  </a:txBody>
                  <a:tcPr/>
                </a:tc>
              </a:tr>
              <a:tr h="784614">
                <a:tc>
                  <a:txBody>
                    <a:bodyPr/>
                    <a:lstStyle/>
                    <a:p>
                      <a:r>
                        <a:rPr lang="en-US" dirty="0" smtClean="0"/>
                        <a:t>Basic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33.4%</a:t>
                      </a:r>
                    </a:p>
                    <a:p>
                      <a:r>
                        <a:rPr lang="en-US" dirty="0" smtClean="0"/>
                        <a:t>(10,656,748)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31.9%</a:t>
                      </a:r>
                    </a:p>
                    <a:p>
                      <a:r>
                        <a:rPr lang="en-US" dirty="0" smtClean="0"/>
                        <a:t>(53,702,419</a:t>
                      </a:r>
                      <a:endParaRPr lang="en-US" dirty="0"/>
                    </a:p>
                  </a:txBody>
                  <a:tcPr/>
                </a:tc>
              </a:tr>
              <a:tr h="784614"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29.3%</a:t>
                      </a:r>
                    </a:p>
                    <a:p>
                      <a:r>
                        <a:rPr lang="en-US" dirty="0" smtClean="0"/>
                        <a:t>(9,339,640)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35.3%</a:t>
                      </a:r>
                    </a:p>
                    <a:p>
                      <a:r>
                        <a:rPr lang="en-US" dirty="0" smtClean="0"/>
                        <a:t>(59,508,631)</a:t>
                      </a:r>
                      <a:endParaRPr lang="en-US" dirty="0"/>
                    </a:p>
                  </a:txBody>
                  <a:tcPr/>
                </a:tc>
              </a:tr>
              <a:tr h="784614">
                <a:tc>
                  <a:txBody>
                    <a:bodyPr/>
                    <a:lstStyle/>
                    <a:p>
                      <a:r>
                        <a:rPr lang="en-US" dirty="0" smtClean="0"/>
                        <a:t>Proficient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8.6%</a:t>
                      </a:r>
                    </a:p>
                    <a:p>
                      <a:r>
                        <a:rPr lang="en-US" dirty="0" smtClean="0"/>
                        <a:t>(2,749,954)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14.6%</a:t>
                      </a:r>
                    </a:p>
                    <a:p>
                      <a:r>
                        <a:rPr lang="en-US" dirty="0" smtClean="0"/>
                        <a:t>(24,505,031)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Numeracy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579396"/>
            <a:ext cx="5292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Numeracy and the Affordable Care Act: Opportunities and Challenges (Peters, </a:t>
            </a:r>
            <a:r>
              <a:rPr lang="en-US" dirty="0" err="1" smtClean="0"/>
              <a:t>Meilleur</a:t>
            </a:r>
            <a:r>
              <a:rPr lang="en-US" dirty="0" smtClean="0"/>
              <a:t>, and Tompkins,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2457081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/>
            <a:r>
              <a:rPr lang="en-US" sz="3600" b="1" dirty="0"/>
              <a:t>T</a:t>
            </a:r>
            <a:r>
              <a:rPr lang="en-US" sz="3600" b="1" dirty="0" smtClean="0"/>
              <a:t>his may be OVER-estimating numeracy skills in health care settings because of the increased cognitive load of stress, illness, or time pressure.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Numeracy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Question 2:</a:t>
            </a:r>
          </a:p>
          <a:p>
            <a:pPr algn="ctr"/>
            <a:endParaRPr lang="en-US" sz="3200" b="1" dirty="0"/>
          </a:p>
          <a:p>
            <a:pPr algn="ctr"/>
            <a:r>
              <a:rPr lang="en-US" sz="4000" b="1" dirty="0" smtClean="0"/>
              <a:t>What kinds of numeracy skills are needed to select a health plan, choose treatments, and understand medication instructions?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Numeracy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698744"/>
              </p:ext>
            </p:extLst>
          </p:nvPr>
        </p:nvGraphicFramePr>
        <p:xfrm>
          <a:off x="705772" y="1098152"/>
          <a:ext cx="10753725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575"/>
                <a:gridCol w="3584575"/>
                <a:gridCol w="35845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Quantitative Literacy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adults</a:t>
                      </a:r>
                      <a:r>
                        <a:rPr lang="en-US" baseline="0" dirty="0" smtClean="0"/>
                        <a:t> (uninsured/insured)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Task: Health Plan Selection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Below Basic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28.8%/18.2%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 and calculate</a:t>
                      </a:r>
                      <a:r>
                        <a:rPr lang="en-US" baseline="0" dirty="0" smtClean="0"/>
                        <a:t> the difference between monthly premiums of two plans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33.4%/31.9%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Select</a:t>
                      </a:r>
                      <a:r>
                        <a:rPr lang="en-US" baseline="0" dirty="0" smtClean="0"/>
                        <a:t> the health plan with the lowest cost based on the annual premium and annual deducible for a family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29.3%/35.3%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Calculate the co-insurance cost of an emergency rom visit bill for $500 from a table of difference co-insurance</a:t>
                      </a:r>
                      <a:r>
                        <a:rPr lang="en-US" baseline="0" dirty="0" smtClean="0"/>
                        <a:t> rates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8.6%/14.6%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 total annual cost of the health plan including premiums, copays, and deductibles</a:t>
                      </a:r>
                      <a:r>
                        <a:rPr lang="en-US" baseline="0" dirty="0" smtClean="0"/>
                        <a:t> based on expected health care needs (e.g., estimating costs due to chronic illnesses such as diabetes or asthma)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Numeracy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574862"/>
            <a:ext cx="5292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Numeracy and the Affordable Care Act: Opportunities and Challenges (Peters, </a:t>
            </a:r>
            <a:r>
              <a:rPr lang="en-US" dirty="0" err="1" smtClean="0"/>
              <a:t>Meilleur</a:t>
            </a:r>
            <a:r>
              <a:rPr lang="en-US" dirty="0" smtClean="0"/>
              <a:t>, and Tompkins,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Question 3:</a:t>
            </a:r>
          </a:p>
          <a:p>
            <a:pPr algn="ctr"/>
            <a:endParaRPr lang="en-US" sz="3200" b="1" dirty="0"/>
          </a:p>
          <a:p>
            <a:pPr algn="ctr"/>
            <a:r>
              <a:rPr lang="en-US" sz="4000" b="1" dirty="0" smtClean="0"/>
              <a:t>What do we know about how providers should communicate with those with low numeracy skills?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Numeracy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80" y="2194221"/>
            <a:ext cx="10772775" cy="165819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have no financial interests to disclose.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356852"/>
            <a:ext cx="10753725" cy="47047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Communicators should: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Provide numeric information (as opposed to not provide 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Reduce the cognitive effort required from the patient or consumer and require fewer inferences (i.e., do the math for them)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Provide evaluative meaning, particularly when numeric information is unfamiliar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Draw attention to important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Set up appropriate systems to assist consumers and patients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Numeracy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891" y="370112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Numeracy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17872" y="2064181"/>
            <a:ext cx="3800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Examples of graphics where the part-to-whole relationship is not clear.</a:t>
            </a:r>
            <a:endParaRPr lang="en-US" sz="20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62774"/>
            <a:ext cx="5486400" cy="39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777" y="5908366"/>
            <a:ext cx="1078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Jessica Ancker to the Roundtable on Health Literacy, July 18, 2013. Available in Health Literacy and Numeracy (IOM,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Numeracy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72" y="2438263"/>
            <a:ext cx="6259971" cy="27763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85800" y="1098152"/>
            <a:ext cx="10596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Two ways of expressing risk where the part-to-whole relationship is visible, one showing blue figures scattered throughout yellow figures and one showing blue figures consolidated.</a:t>
            </a:r>
            <a:endParaRPr lang="en-US" sz="20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777" y="5908366"/>
            <a:ext cx="1078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Jessica Ancker to the Roundtable on Health Literacy, July 18, 2013. Available in Health Literacy and Numeracy (IOM,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Numeracy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90" y="1230221"/>
            <a:ext cx="8888889" cy="4507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799602"/>
            <a:ext cx="6939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Michael Wolf to the Roundtable on Health Literacy, July 18, 2013. Available in Health Literacy and Numeracy (IOM, 2014)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8709" y="3484189"/>
            <a:ext cx="3554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is it so hard to take medication?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55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Numeracy</a:t>
            </a:r>
            <a:endParaRPr lang="en-US" sz="3600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472813" y="1098152"/>
            <a:ext cx="7543800" cy="4681118"/>
            <a:chOff x="0" y="311725"/>
            <a:chExt cx="9144000" cy="6106538"/>
          </a:xfrm>
        </p:grpSpPr>
        <p:pic>
          <p:nvPicPr>
            <p:cNvPr id="6" name="Picture 2" descr="figu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9144000" cy="603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311725"/>
              <a:ext cx="1566863" cy="619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1" y="5908366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Michael Wolf to the Roundtable on Health Literacy, July 18, 2013. Available in Health Literacy and Numeracy (IOM,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08" y="1208163"/>
            <a:ext cx="10753725" cy="529587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Marry words and numbers to provide a complete understanding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Do the math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Be consistent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Present only the most necessary information, but enough to fully understand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Be visual – use images and shapes to reflect the meaning of the numbers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Be aware of how you present or describe a risk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Check in early and often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Numeracy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908366"/>
            <a:ext cx="374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Strategies to Enhance Numeracy </a:t>
            </a:r>
            <a:r>
              <a:rPr lang="en-US" dirty="0" smtClean="0"/>
              <a:t>Skills (Pleasant et al., 2016)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677" y="1317812"/>
            <a:ext cx="967442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Resources available from the Roundtable:</a:t>
            </a:r>
          </a:p>
          <a:p>
            <a:endParaRPr lang="en-US" sz="2000" b="1" dirty="0"/>
          </a:p>
          <a:p>
            <a:r>
              <a:rPr lang="en-US" sz="2000" b="1" dirty="0" smtClean="0"/>
              <a:t>Best Practices and New Models of Health Literacy for Informed Consent: Review of the Impact of Informed Consent Regulations of Health Literate Communications</a:t>
            </a:r>
          </a:p>
          <a:p>
            <a:r>
              <a:rPr lang="en-US" sz="2000" dirty="0"/>
              <a:t>	</a:t>
            </a:r>
            <a:r>
              <a:rPr lang="en-US" dirty="0" smtClean="0"/>
              <a:t>Linda </a:t>
            </a:r>
            <a:r>
              <a:rPr lang="en-US" dirty="0" err="1" smtClean="0"/>
              <a:t>Aldoory</a:t>
            </a:r>
            <a:r>
              <a:rPr lang="en-US" dirty="0" smtClean="0"/>
              <a:t>, Katherine </a:t>
            </a:r>
            <a:r>
              <a:rPr lang="en-US" dirty="0" err="1" smtClean="0"/>
              <a:t>Emperatriz</a:t>
            </a:r>
            <a:r>
              <a:rPr lang="en-US" dirty="0" smtClean="0"/>
              <a:t> Barrett Ryan, and </a:t>
            </a:r>
            <a:r>
              <a:rPr lang="en-US" dirty="0" err="1" smtClean="0"/>
              <a:t>Ayma</a:t>
            </a:r>
            <a:r>
              <a:rPr lang="en-US" dirty="0" smtClean="0"/>
              <a:t> Martha Rouhani (2014)</a:t>
            </a:r>
          </a:p>
          <a:p>
            <a:endParaRPr lang="en-US" dirty="0"/>
          </a:p>
          <a:p>
            <a:r>
              <a:rPr lang="en-US" sz="2000" b="1" dirty="0" smtClean="0"/>
              <a:t>Informed Consent and Health Literacy: Workshop Summary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Institute of Medicine (2015)</a:t>
            </a:r>
          </a:p>
          <a:p>
            <a:endParaRPr lang="en-US" sz="2000" dirty="0"/>
          </a:p>
          <a:p>
            <a:r>
              <a:rPr lang="en-US" sz="2000" b="1" dirty="0" smtClean="0"/>
              <a:t>Health Literacy and Palliative Care: Workshop Summary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National Academies of Sciences, Engineering, and Medicine (2016)</a:t>
            </a:r>
          </a:p>
          <a:p>
            <a:endParaRPr lang="en-US" sz="2000" dirty="0"/>
          </a:p>
          <a:p>
            <a:r>
              <a:rPr lang="en-US" sz="2000" b="1" dirty="0" smtClean="0"/>
              <a:t>Integrating Health Literacy, Cultural Competence, and Language Access Services: Workshop Summary</a:t>
            </a:r>
          </a:p>
          <a:p>
            <a:r>
              <a:rPr lang="en-US" sz="2000" dirty="0"/>
              <a:t>	</a:t>
            </a:r>
            <a:r>
              <a:rPr lang="en-US" dirty="0"/>
              <a:t>National Academies of Sciences, Engineering, and Medicine (2016)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Informed Consent and Shared Decision-Making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677" y="1317812"/>
            <a:ext cx="96744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Aldoory</a:t>
            </a:r>
            <a:r>
              <a:rPr lang="en-US" sz="2800" dirty="0" smtClean="0"/>
              <a:t> et al</a:t>
            </a:r>
            <a:r>
              <a:rPr lang="en-US" sz="2800" dirty="0" smtClean="0"/>
              <a:t>. (2014) </a:t>
            </a:r>
            <a:r>
              <a:rPr lang="en-US" sz="2800" dirty="0" smtClean="0"/>
              <a:t>analyzed of 120 research studies, government reports, videos, toolkits and presentations and interview 8 experts in informed consent.</a:t>
            </a:r>
            <a:endParaRPr lang="en-US" sz="2800" dirty="0"/>
          </a:p>
          <a:p>
            <a:r>
              <a:rPr lang="en-US" sz="2800" dirty="0" smtClean="0"/>
              <a:t>The paper: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Summarizes themes found in the literature review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Describes lessons learned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Lists 30 best practice suggestions.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Informed Consent and Shared Decision-Making</a:t>
            </a:r>
          </a:p>
        </p:txBody>
      </p:sp>
      <p:pic>
        <p:nvPicPr>
          <p:cNvPr id="2050" name="Picture 2" descr="http://images.nap.edu/images/cover.php?id=19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599" y="2851992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1" y="5908366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Linda </a:t>
            </a:r>
            <a:r>
              <a:rPr lang="en-US" dirty="0" err="1" smtClean="0"/>
              <a:t>Aldoory</a:t>
            </a:r>
            <a:r>
              <a:rPr lang="en-US" dirty="0" smtClean="0"/>
              <a:t> to the Roundtable on Health Literacy, July 28, 2014. Available in Informed Consent and Health Literacy (IOM,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38403" y="859907"/>
            <a:ext cx="4406344" cy="5694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961659"/>
            <a:ext cx="57961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Eight Steps to Health Literate </a:t>
            </a:r>
          </a:p>
          <a:p>
            <a:r>
              <a:rPr lang="en-US" sz="2800" b="1" dirty="0" smtClean="0"/>
              <a:t>Informed Consent: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Know the setting and the risks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Train Staff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Know your participants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Simplify written forms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Consider alternate formats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Dialogue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Assess comprehension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Document and evaluate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432302"/>
            <a:ext cx="5759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Linda </a:t>
            </a:r>
            <a:r>
              <a:rPr lang="en-US" dirty="0" err="1" smtClean="0"/>
              <a:t>Aldoory</a:t>
            </a:r>
            <a:r>
              <a:rPr lang="en-US" dirty="0" smtClean="0"/>
              <a:t> to the Roundtable on Health Literacy, July 28, 2014. Available in Informed Consent and Health Literacy (IOM, 2015)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" y="215795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Informed Consent and Shared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3708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2568" y="1202332"/>
            <a:ext cx="7197212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" y="232836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Informed Consent and Shared Decision-Making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" y="4005825"/>
            <a:ext cx="3266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Linda </a:t>
            </a:r>
            <a:r>
              <a:rPr lang="en-US" dirty="0" err="1" smtClean="0"/>
              <a:t>Aldoory</a:t>
            </a:r>
            <a:r>
              <a:rPr lang="en-US" dirty="0" smtClean="0"/>
              <a:t> to the Roundtable on Health Literacy, July 28, 2014. Available in Informed Consent and Health Literacy (IOM,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65" y="150096"/>
            <a:ext cx="10772775" cy="165819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Roundtable on Health Literacy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2216"/>
            <a:ext cx="10753725" cy="3766185"/>
          </a:xfrm>
        </p:spPr>
        <p:txBody>
          <a:bodyPr>
            <a:normAutofit/>
          </a:bodyPr>
          <a:lstStyle/>
          <a:p>
            <a:pPr algn="ctr"/>
            <a:endParaRPr lang="en-US" sz="3600" b="1" i="1" dirty="0" smtClean="0"/>
          </a:p>
          <a:p>
            <a:pPr algn="ctr"/>
            <a:r>
              <a:rPr lang="en-US" sz="3600" b="1" i="1" dirty="0" smtClean="0"/>
              <a:t>Our mission is to inform, inspire, and activate a wide variety of stakeholders to implement and share evidence-based health literacy practices </a:t>
            </a:r>
            <a:r>
              <a:rPr lang="en-US" sz="3600" b="1" i="1" dirty="0" smtClean="0"/>
              <a:t>and </a:t>
            </a:r>
            <a:r>
              <a:rPr lang="en-US" sz="3600" b="1" i="1" dirty="0" smtClean="0"/>
              <a:t>policies with the goal of improving health and well-being.</a:t>
            </a:r>
            <a:endParaRPr lang="en-US" sz="36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10" y="4699721"/>
            <a:ext cx="4967128" cy="173736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nglish 5-0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8646" y="1102908"/>
            <a:ext cx="4144296" cy="5176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48284" y="1445343"/>
            <a:ext cx="4498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of a simplified health care directive form. </a:t>
            </a: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48284" y="3091086"/>
            <a:ext cx="429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Rebecca </a:t>
            </a:r>
            <a:r>
              <a:rPr lang="en-US" dirty="0" err="1" smtClean="0"/>
              <a:t>Sudore</a:t>
            </a:r>
            <a:r>
              <a:rPr lang="en-US" dirty="0" smtClean="0"/>
              <a:t> to the Roundtable on Health Literacy, July 28, 2014. Available in Informed Consent and Health Literacy (IOM, 2015)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" y="232836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Informed Consent and Shared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5674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3280" y="1189180"/>
            <a:ext cx="836559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372" y="1921896"/>
            <a:ext cx="2620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of a simplified informed consent form. </a:t>
            </a: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3372" y="4380398"/>
            <a:ext cx="3199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Chris Trudeau to the Roundtable on Health Literacy, July 28, 2014. Available in Informed Consent and Health Literacy (IOM, 2015)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" y="232836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Informed Consent and Shared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8575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348004"/>
            <a:ext cx="5396447" cy="45218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Visit Summaries and Discharge Instructions</a:t>
            </a:r>
          </a:p>
          <a:p>
            <a:r>
              <a:rPr lang="en-US" sz="2800" dirty="0" smtClean="0"/>
              <a:t>Medication Labeling and Instructions</a:t>
            </a:r>
          </a:p>
          <a:p>
            <a:r>
              <a:rPr lang="en-US" sz="2800" dirty="0" smtClean="0"/>
              <a:t>Oral Health</a:t>
            </a:r>
          </a:p>
          <a:p>
            <a:r>
              <a:rPr lang="en-US" sz="2800" dirty="0" smtClean="0"/>
              <a:t>Health Insurance Literacy</a:t>
            </a:r>
          </a:p>
          <a:p>
            <a:r>
              <a:rPr lang="en-US" sz="2800" dirty="0" smtClean="0"/>
              <a:t>Health Literacy and Technology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" y="451821"/>
            <a:ext cx="526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Other Topics: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94538" y="297867"/>
            <a:ext cx="4657739" cy="6300435"/>
            <a:chOff x="6854977" y="430602"/>
            <a:chExt cx="4657739" cy="6300435"/>
          </a:xfrm>
        </p:grpSpPr>
        <p:pic>
          <p:nvPicPr>
            <p:cNvPr id="3098" name="Picture 26" descr="http://images.nap.edu/images/cover.php?id=129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7372" y="1180875"/>
              <a:ext cx="1508913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 descr="http://images.nap.edu/images/cover.php?id=1207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201" y="2926900"/>
              <a:ext cx="1524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6" name="Picture 24" descr="http://images.nap.edu/images/cover.php?id=124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8770" y="3677173"/>
              <a:ext cx="1503946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2" name="Picture 30" descr="http://images.nap.edu/images/cover.php?id=183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883" y="1783900"/>
              <a:ext cx="1518938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http://images.nap.edu/images/cover.php?id=217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9400" y="430602"/>
              <a:ext cx="1529096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http://images.nap.edu/images/cover.php?id=1325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977" y="3466875"/>
              <a:ext cx="1524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http://images.nap.edu/images/cover.php?id=188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111" y="4445037"/>
              <a:ext cx="1524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0780" y="378080"/>
            <a:ext cx="384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2017 Workshops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459" y="1216138"/>
            <a:ext cx="114005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March 15, 2017:</a:t>
            </a:r>
          </a:p>
          <a:p>
            <a:r>
              <a:rPr lang="en-US" sz="2400" dirty="0" smtClean="0"/>
              <a:t>Facilitating </a:t>
            </a:r>
            <a:r>
              <a:rPr lang="en-US" sz="2400" dirty="0"/>
              <a:t>Health Communication with Immigrant, Refugee, and Migrant Populations</a:t>
            </a:r>
          </a:p>
          <a:p>
            <a:endParaRPr lang="en-US" sz="2400" dirty="0" smtClean="0"/>
          </a:p>
          <a:p>
            <a:r>
              <a:rPr lang="en-US" sz="2400" b="1" i="1" dirty="0" smtClean="0"/>
              <a:t>May 4, 2017:</a:t>
            </a:r>
            <a:endParaRPr lang="en-US" sz="2400" b="1" i="1" dirty="0"/>
          </a:p>
          <a:p>
            <a:r>
              <a:rPr lang="en-US" sz="2400" dirty="0"/>
              <a:t>Integrating Quality Measures for Health Literacy, Cultural Competence, and Language Access</a:t>
            </a:r>
          </a:p>
          <a:p>
            <a:endParaRPr lang="en-US" sz="2400" dirty="0" smtClean="0"/>
          </a:p>
          <a:p>
            <a:r>
              <a:rPr lang="en-US" sz="2400" b="1" i="1" dirty="0" smtClean="0"/>
              <a:t>July 19, 2017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r>
              <a:rPr lang="en-US" sz="2400" dirty="0"/>
              <a:t>Community-Based Health Literacy Interventions</a:t>
            </a:r>
          </a:p>
          <a:p>
            <a:endParaRPr lang="en-US" sz="2400" dirty="0" smtClean="0"/>
          </a:p>
          <a:p>
            <a:r>
              <a:rPr lang="en-US" sz="2400" b="1" i="1" dirty="0" smtClean="0"/>
              <a:t>November 15, 2017:</a:t>
            </a:r>
            <a:endParaRPr lang="en-US" sz="2400" b="1" i="1" dirty="0"/>
          </a:p>
          <a:p>
            <a:r>
              <a:rPr lang="en-US" sz="2400" dirty="0"/>
              <a:t>Building the Case for Health Literacy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127448" y="1271696"/>
            <a:ext cx="3243417" cy="4195040"/>
            <a:chOff x="1080313" y="1140542"/>
            <a:chExt cx="3243417" cy="4195040"/>
          </a:xfrm>
        </p:grpSpPr>
        <p:sp>
          <p:nvSpPr>
            <p:cNvPr id="4" name="TextBox 3"/>
            <p:cNvSpPr txBox="1"/>
            <p:nvPr/>
          </p:nvSpPr>
          <p:spPr>
            <a:xfrm>
              <a:off x="1080313" y="1140542"/>
              <a:ext cx="2934929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AbbVie Inc</a:t>
              </a:r>
              <a:r>
                <a:rPr lang="en-US" b="1" dirty="0"/>
                <a:t>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0313" y="4541396"/>
              <a:ext cx="2934929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Health Literacy Media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0313" y="4130666"/>
              <a:ext cx="2934929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Eli Lilly and Company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0313" y="1551272"/>
              <a:ext cx="2934929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Aetna Foundation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0313" y="1962002"/>
              <a:ext cx="29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Agency for Healthcare Research and Quality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80313" y="2635605"/>
              <a:ext cx="2934929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American Dental Association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0313" y="3046335"/>
              <a:ext cx="2934929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Bristol-Myers Squibb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0313" y="3457064"/>
              <a:ext cx="3243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East Bay Community Foundation (Kaiser Permanente)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0313" y="4952124"/>
              <a:ext cx="2934929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Health Literacy Partners</a:t>
              </a:r>
              <a:endParaRPr lang="en-US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19439" y="1271696"/>
            <a:ext cx="3669896" cy="4441813"/>
            <a:chOff x="4889194" y="1148308"/>
            <a:chExt cx="3669896" cy="4441813"/>
          </a:xfrm>
        </p:grpSpPr>
        <p:sp>
          <p:nvSpPr>
            <p:cNvPr id="13" name="TextBox 12"/>
            <p:cNvSpPr txBox="1"/>
            <p:nvPr/>
          </p:nvSpPr>
          <p:spPr>
            <a:xfrm>
              <a:off x="4889194" y="1148308"/>
              <a:ext cx="29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Health Resources and Services Administration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89194" y="1854523"/>
              <a:ext cx="2934929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Humana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89194" y="2297865"/>
              <a:ext cx="3669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Institute for Healthcare Advancement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89194" y="3170423"/>
              <a:ext cx="2934929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National Institutes of Health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194" y="2727081"/>
              <a:ext cx="2934929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Merck Sharp &amp; Dohme Corp.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89194" y="3613765"/>
              <a:ext cx="2934929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National Library of Medicine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89194" y="4057107"/>
              <a:ext cx="2934929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Northwell</a:t>
              </a:r>
              <a:r>
                <a:rPr lang="en-US" b="1" dirty="0" smtClean="0"/>
                <a:t> Health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89194" y="4500449"/>
              <a:ext cx="29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Office of Disease Prevention and Health Promotion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89194" y="5206663"/>
              <a:ext cx="2934929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UnitedHealth Group</a:t>
              </a:r>
              <a:endParaRPr lang="en-US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66530" y="325128"/>
            <a:ext cx="384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Our Sponsors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3459" y="1216138"/>
            <a:ext cx="114005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All of our publications are available free on our website: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smtClean="0">
                <a:hlinkClick r:id="rId3"/>
              </a:rPr>
              <a:t>www.nationalacademies.org/healthliteracyRT</a:t>
            </a:r>
            <a:endParaRPr lang="en-US" sz="4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77" y="4577883"/>
            <a:ext cx="3468865" cy="1371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3459" y="1216138"/>
            <a:ext cx="114005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Or you can contact me at: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>
                <a:hlinkClick r:id="rId2"/>
              </a:rPr>
              <a:t>mfrench@nas.edu</a:t>
            </a:r>
            <a:endParaRPr lang="en-US" sz="4400" dirty="0" smtClean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9374" y="4100052"/>
            <a:ext cx="300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Melissa G. French</a:t>
            </a:r>
          </a:p>
          <a:p>
            <a:r>
              <a:rPr lang="en-US" dirty="0" smtClean="0"/>
              <a:t>Program Officer</a:t>
            </a:r>
          </a:p>
          <a:p>
            <a:r>
              <a:rPr lang="en-US" dirty="0" smtClean="0"/>
              <a:t>Roundtable on Health Literacy</a:t>
            </a:r>
          </a:p>
          <a:p>
            <a:r>
              <a:rPr lang="en-US" dirty="0" smtClean="0"/>
              <a:t>500 Fifth St, NW, K813</a:t>
            </a:r>
          </a:p>
          <a:p>
            <a:r>
              <a:rPr lang="en-US" dirty="0" smtClean="0"/>
              <a:t>Washington, DC 20001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5197886" cy="119018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Our Activities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images.nap.edu/images/cover.php?id=218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12" y="260969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143" y="1844515"/>
            <a:ext cx="7123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/>
              <a:t>3-5 public workshops a year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/>
              <a:t>Workshop Proceedings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/>
              <a:t>Workshop Proceedings – in Brief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/>
              <a:t>National Academy of Medicine Perspectives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smtClean="0"/>
              <a:t>Commissioned Papers</a:t>
            </a:r>
          </a:p>
        </p:txBody>
      </p:sp>
      <p:pic>
        <p:nvPicPr>
          <p:cNvPr id="8" name="Picture 6" descr="http://images.nap.edu/images/cover.php?id=234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761" y="530719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nap.edu/images/cover.php?id=246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12" y="3397744"/>
            <a:ext cx="190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s.nap.edu/images/cover.php?id=217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761" y="3661287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7902" y="1775012"/>
            <a:ext cx="81601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“Health Literacy is the product of the interaction between individuals’ capacities and the health literacy-related demands and complexities of the health care system. System changes are needed to better align health care demands with the public’s skills and abilities.”</a:t>
            </a:r>
            <a:endParaRPr lang="en-US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4864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Organizational Health Literacy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74551" y="5443369"/>
            <a:ext cx="529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Organizational Change to Improve Health </a:t>
            </a:r>
            <a:r>
              <a:rPr lang="en-US" dirty="0" smtClean="0"/>
              <a:t>Literacy (IOM, 2013)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098152"/>
            <a:ext cx="967442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Resources available from the Roundtable:</a:t>
            </a:r>
          </a:p>
          <a:p>
            <a:endParaRPr lang="en-US" b="1" dirty="0" smtClean="0"/>
          </a:p>
          <a:p>
            <a:r>
              <a:rPr lang="en-US" sz="2000" b="1" dirty="0" smtClean="0"/>
              <a:t>Measures of Health Literacy: Workshop Summary</a:t>
            </a:r>
            <a:endParaRPr lang="en-US" sz="2000" b="1" dirty="0"/>
          </a:p>
          <a:p>
            <a:r>
              <a:rPr lang="en-US" sz="2000" dirty="0"/>
              <a:t>	Institute of Medicine (</a:t>
            </a:r>
            <a:r>
              <a:rPr lang="en-US" sz="2000" dirty="0" smtClean="0"/>
              <a:t>2009)</a:t>
            </a:r>
            <a:endParaRPr lang="en-US" sz="2000" dirty="0"/>
          </a:p>
          <a:p>
            <a:endParaRPr lang="en-US" b="1" dirty="0" smtClean="0"/>
          </a:p>
          <a:p>
            <a:r>
              <a:rPr lang="en-US" sz="2000" b="1" dirty="0" smtClean="0"/>
              <a:t>How Can Health Care Organizations Become More Health Literate? – Workshop Summary</a:t>
            </a:r>
            <a:endParaRPr lang="en-US" sz="2000" b="1" dirty="0" smtClean="0"/>
          </a:p>
          <a:p>
            <a:r>
              <a:rPr lang="en-US" sz="2000" dirty="0" smtClean="0"/>
              <a:t>	</a:t>
            </a:r>
            <a:r>
              <a:rPr lang="en-US" dirty="0" smtClean="0"/>
              <a:t>Institute of Medicine</a:t>
            </a:r>
            <a:r>
              <a:rPr lang="en-US" dirty="0" smtClean="0"/>
              <a:t> (2012)</a:t>
            </a:r>
          </a:p>
          <a:p>
            <a:endParaRPr lang="en-US" dirty="0"/>
          </a:p>
          <a:p>
            <a:r>
              <a:rPr lang="en-US" sz="2000" b="1" dirty="0" smtClean="0"/>
              <a:t>Attributes of a Health Literate Organization</a:t>
            </a:r>
          </a:p>
          <a:p>
            <a:r>
              <a:rPr lang="en-US" sz="2000" dirty="0"/>
              <a:t>	</a:t>
            </a:r>
            <a:r>
              <a:rPr lang="en-US" dirty="0" smtClean="0"/>
              <a:t>Cindy Brach, </a:t>
            </a:r>
            <a:r>
              <a:rPr lang="en-US" dirty="0" err="1" smtClean="0"/>
              <a:t>Benard</a:t>
            </a:r>
            <a:r>
              <a:rPr lang="en-US" dirty="0" smtClean="0"/>
              <a:t> Dreyer, Paul </a:t>
            </a:r>
            <a:r>
              <a:rPr lang="en-US" dirty="0" err="1" smtClean="0"/>
              <a:t>Schyve</a:t>
            </a:r>
            <a:r>
              <a:rPr lang="en-US" dirty="0" smtClean="0"/>
              <a:t>, Lyla M. Hernandez, Cynthia Baur, Andrew J. 	Lemerise, and Ruth Parker (2012)</a:t>
            </a:r>
          </a:p>
          <a:p>
            <a:endParaRPr lang="en-US" dirty="0"/>
          </a:p>
          <a:p>
            <a:r>
              <a:rPr lang="en-US" sz="2000" b="1" dirty="0" smtClean="0"/>
              <a:t>Ten Attributes of Health Literate Health Care Organizations</a:t>
            </a:r>
          </a:p>
          <a:p>
            <a:r>
              <a:rPr lang="en-US" sz="2000" dirty="0"/>
              <a:t>	</a:t>
            </a:r>
            <a:r>
              <a:rPr lang="en-US" dirty="0"/>
              <a:t>C</a:t>
            </a:r>
            <a:r>
              <a:rPr lang="en-US" dirty="0" smtClean="0"/>
              <a:t>indy Brach, Debra Keller, Lyla M. Hernandez, Cynthia Baur, Ruth Parker, </a:t>
            </a:r>
            <a:r>
              <a:rPr lang="en-US" dirty="0" err="1" smtClean="0"/>
              <a:t>Benard</a:t>
            </a:r>
            <a:r>
              <a:rPr lang="en-US" dirty="0" smtClean="0"/>
              <a:t> 	Dreyer, Paul </a:t>
            </a:r>
            <a:r>
              <a:rPr lang="en-US" dirty="0" err="1" smtClean="0"/>
              <a:t>Schyve</a:t>
            </a:r>
            <a:r>
              <a:rPr lang="en-US" dirty="0" smtClean="0"/>
              <a:t>, Andrew J. Lemerise, and Dean Schillinger (2012)</a:t>
            </a:r>
          </a:p>
          <a:p>
            <a:endParaRPr lang="en-US" dirty="0"/>
          </a:p>
          <a:p>
            <a:r>
              <a:rPr lang="en-US" sz="2000" b="1" dirty="0" smtClean="0"/>
              <a:t>Organizational Change to Improve Health Literacy: Workshop Summary</a:t>
            </a:r>
          </a:p>
          <a:p>
            <a:r>
              <a:rPr lang="en-US" sz="2000" dirty="0"/>
              <a:t>	</a:t>
            </a:r>
            <a:r>
              <a:rPr lang="en-US" dirty="0" smtClean="0"/>
              <a:t>Institute of Medicine (2013)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0150" y="451821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Organizational Health Literacy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187778" y="366263"/>
            <a:ext cx="7462794" cy="5279484"/>
            <a:chOff x="2115384" y="1036339"/>
            <a:chExt cx="7462794" cy="5279484"/>
          </a:xfrm>
        </p:grpSpPr>
        <p:sp>
          <p:nvSpPr>
            <p:cNvPr id="4" name="Isosceles Triangle 3"/>
            <p:cNvSpPr>
              <a:spLocks noChangeAspect="1"/>
            </p:cNvSpPr>
            <p:nvPr/>
          </p:nvSpPr>
          <p:spPr>
            <a:xfrm>
              <a:off x="2115384" y="1036339"/>
              <a:ext cx="7462794" cy="527948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60815" y="1690690"/>
              <a:ext cx="1656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Effective Bidirectional Communication</a:t>
              </a:r>
              <a:endParaRPr 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71132" y="2854762"/>
              <a:ext cx="20760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Embedded Policies and Practices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1139" y="3897524"/>
              <a:ext cx="21160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Augmented Workforce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94755" y="5783987"/>
              <a:ext cx="3151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Organizational Commitment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31753" y="4807893"/>
              <a:ext cx="3114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Accessible Educational Technology Infrastructure</a:t>
              </a:r>
              <a:endParaRPr lang="en-US" sz="16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819903" y="2571281"/>
              <a:ext cx="2116031" cy="148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154810" y="3517204"/>
              <a:ext cx="3431690" cy="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515480" y="4450949"/>
              <a:ext cx="47248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710927" y="5577776"/>
              <a:ext cx="6271708" cy="297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333487" y="236380"/>
            <a:ext cx="97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Organizational Health Literacy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624237" y="2160708"/>
            <a:ext cx="4206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Features of a health-literate health care organization.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81307" y="5645747"/>
            <a:ext cx="5292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Other Side of the Coin: Attributes of a Health-Literate Health Care Organization, </a:t>
            </a:r>
            <a:r>
              <a:rPr lang="en-US" dirty="0" smtClean="0"/>
              <a:t>Schillinger and Keller, 2011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09" y="156755"/>
            <a:ext cx="8747899" cy="651094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09" y="156755"/>
            <a:ext cx="8747899" cy="6510943"/>
          </a:xfrm>
        </p:spPr>
      </p:pic>
      <p:sp>
        <p:nvSpPr>
          <p:cNvPr id="2" name="TextBox 1"/>
          <p:cNvSpPr txBox="1"/>
          <p:nvPr/>
        </p:nvSpPr>
        <p:spPr>
          <a:xfrm>
            <a:off x="427703" y="383458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Leadership Promotes</a:t>
            </a:r>
          </a:p>
          <a:p>
            <a:r>
              <a:rPr lang="en-US" dirty="0" smtClean="0"/>
              <a:t>Has leadership that makes health literacy integral to its mission, structure, and operations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38168" y="1342103"/>
            <a:ext cx="2595716" cy="26399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47820" y="383458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Plans, evaluates, and improves</a:t>
            </a:r>
          </a:p>
          <a:p>
            <a:r>
              <a:rPr lang="en-US" dirty="0" smtClean="0"/>
              <a:t>Integrates health literacy into planning, evaluation measures, patient safety, and quality improvement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205043" y="1860786"/>
            <a:ext cx="2173719" cy="212127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33130" y="4259064"/>
            <a:ext cx="288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Prepares Workforce</a:t>
            </a:r>
          </a:p>
          <a:p>
            <a:r>
              <a:rPr lang="en-US" dirty="0" smtClean="0"/>
              <a:t>Prepares the workforce to be health literate and monitors progress</a:t>
            </a:r>
            <a:endParaRPr lang="en-US" dirty="0"/>
          </a:p>
        </p:txBody>
      </p:sp>
      <p:cxnSp>
        <p:nvCxnSpPr>
          <p:cNvPr id="11" name="Straight Connector 10"/>
          <p:cNvCxnSpPr>
            <a:stCxn id="10" idx="1"/>
          </p:cNvCxnSpPr>
          <p:nvPr/>
        </p:nvCxnSpPr>
        <p:spPr>
          <a:xfrm flipH="1" flipV="1">
            <a:off x="7934632" y="4223835"/>
            <a:ext cx="1298498" cy="63539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Roundtable on Health Literacy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3177</TotalTime>
  <Words>1731</Words>
  <Application>Microsoft Office PowerPoint</Application>
  <PresentationFormat>Widescreen</PresentationFormat>
  <Paragraphs>319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MS Mincho</vt:lpstr>
      <vt:lpstr>Arial</vt:lpstr>
      <vt:lpstr>Calibri</vt:lpstr>
      <vt:lpstr>Calibri Light</vt:lpstr>
      <vt:lpstr>Times New Roman</vt:lpstr>
      <vt:lpstr>Wingdings</vt:lpstr>
      <vt:lpstr>Metropolitan</vt:lpstr>
      <vt:lpstr>PowerPoint Presentation</vt:lpstr>
      <vt:lpstr>I have no financial interests to disclose. </vt:lpstr>
      <vt:lpstr>The Roundtable on Health Literacy</vt:lpstr>
      <vt:lpstr>Our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National Academies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Roundtable on Health Literacy</dc:title>
  <dc:creator>French, Melissa</dc:creator>
  <cp:lastModifiedBy>French, Melissa</cp:lastModifiedBy>
  <cp:revision>55</cp:revision>
  <dcterms:created xsi:type="dcterms:W3CDTF">2017-03-23T19:49:02Z</dcterms:created>
  <dcterms:modified xsi:type="dcterms:W3CDTF">2017-03-27T15:38:04Z</dcterms:modified>
</cp:coreProperties>
</file>