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56" r:id="rId3"/>
    <p:sldId id="293" r:id="rId4"/>
    <p:sldId id="258" r:id="rId5"/>
    <p:sldId id="264" r:id="rId6"/>
    <p:sldId id="262" r:id="rId7"/>
    <p:sldId id="267" r:id="rId8"/>
    <p:sldId id="268" r:id="rId9"/>
    <p:sldId id="261" r:id="rId10"/>
    <p:sldId id="263" r:id="rId11"/>
    <p:sldId id="269" r:id="rId12"/>
    <p:sldId id="291" r:id="rId13"/>
    <p:sldId id="270" r:id="rId14"/>
    <p:sldId id="271" r:id="rId15"/>
    <p:sldId id="272" r:id="rId16"/>
    <p:sldId id="273" r:id="rId17"/>
    <p:sldId id="278" r:id="rId18"/>
    <p:sldId id="286" r:id="rId19"/>
    <p:sldId id="275" r:id="rId20"/>
    <p:sldId id="274" r:id="rId21"/>
    <p:sldId id="288" r:id="rId22"/>
    <p:sldId id="266" r:id="rId23"/>
    <p:sldId id="294" r:id="rId24"/>
    <p:sldId id="283" r:id="rId25"/>
    <p:sldId id="279" r:id="rId26"/>
    <p:sldId id="281" r:id="rId27"/>
    <p:sldId id="285" r:id="rId28"/>
    <p:sldId id="287" r:id="rId29"/>
    <p:sldId id="280" r:id="rId30"/>
    <p:sldId id="289" r:id="rId31"/>
    <p:sldId id="290"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055" autoAdjust="0"/>
  </p:normalViewPr>
  <p:slideViewPr>
    <p:cSldViewPr>
      <p:cViewPr>
        <p:scale>
          <a:sx n="90" d="100"/>
          <a:sy n="90" d="100"/>
        </p:scale>
        <p:origin x="-80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3/30/2017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EB67C-810B-4E99-B4BE-9AEE6F3F0F67}" type="datetimeFigureOut">
              <a:rPr lang="en-US" smtClean="0"/>
              <a:t>3/30/2017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D12DC-DB1C-46AE-A2B6-C978A926E627}" type="slidenum">
              <a:rPr lang="en-US" smtClean="0"/>
              <a:t>‹#›</a:t>
            </a:fld>
            <a:endParaRPr lang="en-US"/>
          </a:p>
        </p:txBody>
      </p:sp>
    </p:spTree>
    <p:extLst>
      <p:ext uri="{BB962C8B-B14F-4D97-AF65-F5344CB8AC3E}">
        <p14:creationId xmlns:p14="http://schemas.microsoft.com/office/powerpoint/2010/main" val="160401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xfrm>
            <a:off x="1143000" y="685800"/>
            <a:ext cx="4572000" cy="3429000"/>
          </a:xfrm>
          <a:ln/>
        </p:spPr>
      </p:sp>
      <p:sp>
        <p:nvSpPr>
          <p:cNvPr id="365571" name="Rectangle 3"/>
          <p:cNvSpPr>
            <a:spLocks noGrp="1" noChangeArrowheads="1"/>
          </p:cNvSpPr>
          <p:nvPr>
            <p:ph type="body" idx="1"/>
          </p:nvPr>
        </p:nvSpPr>
        <p:spPr/>
        <p:txBody>
          <a:bodyPr/>
          <a:lstStyle/>
          <a:p>
            <a:r>
              <a:rPr lang="en-US" altLang="en-US"/>
              <a:t>Does your office routinely give directions? Is there good signage to lead a patient to your office?</a:t>
            </a:r>
          </a:p>
          <a:p>
            <a:endParaRPr lang="en-US" altLang="en-US"/>
          </a:p>
          <a:p>
            <a:r>
              <a:rPr lang="en-US" altLang="en-US"/>
              <a:t>Patients with literacy challenges report that being asked to fill out forms as soon as they get in the door is the worst thing about going to the doctor’s. Sometimes it’s enough to make them avoid the doctor’s office.</a:t>
            </a:r>
          </a:p>
          <a:p>
            <a:endParaRPr lang="en-US" altLang="en-US"/>
          </a:p>
          <a:p>
            <a:r>
              <a:rPr lang="en-US" altLang="en-US"/>
              <a:t>We ask patients to be articulate, to know what’s important to share with the doctor and what’s irrelevant.</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xfrm>
            <a:off x="1143000" y="685800"/>
            <a:ext cx="4572000" cy="3429000"/>
          </a:xfrm>
          <a:ln/>
        </p:spPr>
      </p:sp>
      <p:sp>
        <p:nvSpPr>
          <p:cNvPr id="388099" name="Rectangle 3"/>
          <p:cNvSpPr>
            <a:spLocks noGrp="1" noChangeArrowheads="1"/>
          </p:cNvSpPr>
          <p:nvPr>
            <p:ph type="body" idx="1"/>
          </p:nvPr>
        </p:nvSpPr>
        <p:spPr/>
        <p:txBody>
          <a:bodyPr/>
          <a:lstStyle/>
          <a:p>
            <a:r>
              <a:rPr lang="en-US" altLang="en-US"/>
              <a:t>We tell patients a lot of do’s and don’ts. Telling them they should exercise to improve their cardio-vascular health doesn’t tell them what risk they take by not exercising, what kind of exercise to do, or how often and how long. We  leave it to patients to figure out where to find a safe place to exercise, or how they can exercise within the constraints of work, caregiving, or other responsibilities.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3884122" y="8685783"/>
            <a:ext cx="2972320" cy="4566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lstStyle>
            <a:lvl1pPr>
              <a:defRPr sz="2400">
                <a:solidFill>
                  <a:schemeClr val="tx1"/>
                </a:solidFill>
                <a:latin typeface="Times New Roman" pitchFamily="18" charset="0"/>
              </a:defRPr>
            </a:lvl1pPr>
            <a:lvl2pPr marL="730840" indent="-281092">
              <a:defRPr sz="2400">
                <a:solidFill>
                  <a:schemeClr val="tx1"/>
                </a:solidFill>
                <a:latin typeface="Times New Roman" pitchFamily="18" charset="0"/>
              </a:defRPr>
            </a:lvl2pPr>
            <a:lvl3pPr marL="1124369" indent="-224874">
              <a:defRPr sz="2400">
                <a:solidFill>
                  <a:schemeClr val="tx1"/>
                </a:solidFill>
                <a:latin typeface="Times New Roman" pitchFamily="18" charset="0"/>
              </a:defRPr>
            </a:lvl3pPr>
            <a:lvl4pPr marL="1574117" indent="-224874">
              <a:defRPr sz="2400">
                <a:solidFill>
                  <a:schemeClr val="tx1"/>
                </a:solidFill>
                <a:latin typeface="Times New Roman" pitchFamily="18" charset="0"/>
              </a:defRPr>
            </a:lvl4pPr>
            <a:lvl5pPr marL="2023864" indent="-224874">
              <a:defRPr sz="2400">
                <a:solidFill>
                  <a:schemeClr val="tx1"/>
                </a:solidFill>
                <a:latin typeface="Times New Roman" pitchFamily="18" charset="0"/>
              </a:defRPr>
            </a:lvl5pPr>
            <a:lvl6pPr marL="2473612" indent="-224874" eaLnBrk="0" fontAlgn="base" hangingPunct="0">
              <a:spcBef>
                <a:spcPct val="0"/>
              </a:spcBef>
              <a:spcAft>
                <a:spcPct val="0"/>
              </a:spcAft>
              <a:defRPr sz="2400">
                <a:solidFill>
                  <a:schemeClr val="tx1"/>
                </a:solidFill>
                <a:latin typeface="Times New Roman" pitchFamily="18" charset="0"/>
              </a:defRPr>
            </a:lvl6pPr>
            <a:lvl7pPr marL="2923360" indent="-224874" eaLnBrk="0" fontAlgn="base" hangingPunct="0">
              <a:spcBef>
                <a:spcPct val="0"/>
              </a:spcBef>
              <a:spcAft>
                <a:spcPct val="0"/>
              </a:spcAft>
              <a:defRPr sz="2400">
                <a:solidFill>
                  <a:schemeClr val="tx1"/>
                </a:solidFill>
                <a:latin typeface="Times New Roman" pitchFamily="18" charset="0"/>
              </a:defRPr>
            </a:lvl7pPr>
            <a:lvl8pPr marL="3373107" indent="-224874" eaLnBrk="0" fontAlgn="base" hangingPunct="0">
              <a:spcBef>
                <a:spcPct val="0"/>
              </a:spcBef>
              <a:spcAft>
                <a:spcPct val="0"/>
              </a:spcAft>
              <a:defRPr sz="2400">
                <a:solidFill>
                  <a:schemeClr val="tx1"/>
                </a:solidFill>
                <a:latin typeface="Times New Roman" pitchFamily="18" charset="0"/>
              </a:defRPr>
            </a:lvl8pPr>
            <a:lvl9pPr marL="3822855" indent="-224874" eaLnBrk="0" fontAlgn="base" hangingPunct="0">
              <a:spcBef>
                <a:spcPct val="0"/>
              </a:spcBef>
              <a:spcAft>
                <a:spcPct val="0"/>
              </a:spcAft>
              <a:defRPr sz="2400">
                <a:solidFill>
                  <a:schemeClr val="tx1"/>
                </a:solidFill>
                <a:latin typeface="Times New Roman" pitchFamily="18" charset="0"/>
              </a:defRPr>
            </a:lvl9pPr>
          </a:lstStyle>
          <a:p>
            <a:fld id="{4ADB6AF3-57A7-422A-8F9D-79E22C90915A}" type="slidenum">
              <a:rPr lang="en-US" altLang="en-US"/>
              <a:pPr/>
              <a:t>8</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Some patients with limited health literacy:</a:t>
            </a:r>
          </a:p>
          <a:p>
            <a:pPr lvl="1" eaLnBrk="1" hangingPunct="1"/>
            <a:r>
              <a:rPr lang="en-US" altLang="en-US" smtClean="0"/>
              <a:t>Have completed high school or college</a:t>
            </a:r>
          </a:p>
          <a:p>
            <a:pPr lvl="1" eaLnBrk="1" hangingPunct="1"/>
            <a:r>
              <a:rPr lang="en-US" altLang="en-US" smtClean="0"/>
              <a:t>Are well spoken</a:t>
            </a:r>
          </a:p>
          <a:p>
            <a:pPr lvl="1" eaLnBrk="1" hangingPunct="1"/>
            <a:r>
              <a:rPr lang="en-US" altLang="en-US" smtClean="0"/>
              <a:t>Look over written materials and say they understand</a:t>
            </a:r>
          </a:p>
          <a:p>
            <a:pPr lvl="1" eaLnBrk="1" hangingPunct="1"/>
            <a:r>
              <a:rPr lang="en-US" altLang="en-US" smtClean="0"/>
              <a:t>Hold white collar or health care jobs</a:t>
            </a:r>
          </a:p>
          <a:p>
            <a:pPr lvl="1" eaLnBrk="1" hangingPunct="1"/>
            <a:r>
              <a:rPr lang="en-US" altLang="en-US" smtClean="0"/>
              <a:t>Function well when not under stress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Catch the moving train:</a:t>
            </a:r>
          </a:p>
          <a:p>
            <a:pPr marL="171450" indent="-171450">
              <a:buFont typeface="Arial" panose="020B0604020202020204" pitchFamily="34" charset="0"/>
              <a:buChar char="•"/>
              <a:defRPr/>
            </a:pPr>
            <a:r>
              <a:rPr lang="en-US" dirty="0" smtClean="0"/>
              <a:t>Person-centered care</a:t>
            </a:r>
          </a:p>
          <a:p>
            <a:pPr marL="171450" indent="-171450">
              <a:buFont typeface="Arial" panose="020B0604020202020204" pitchFamily="34" charset="0"/>
              <a:buChar char="•"/>
              <a:defRPr/>
            </a:pPr>
            <a:r>
              <a:rPr lang="en-US" dirty="0" smtClean="0"/>
              <a:t>Disparities reduction</a:t>
            </a:r>
          </a:p>
          <a:p>
            <a:pPr marL="171450" indent="-171450">
              <a:buFont typeface="Arial" panose="020B0604020202020204" pitchFamily="34" charset="0"/>
              <a:buChar char="•"/>
              <a:defRPr/>
            </a:pPr>
            <a:r>
              <a:rPr lang="en-US" dirty="0" smtClean="0"/>
              <a:t>Patient safety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Emergency preparedness</a:t>
            </a:r>
          </a:p>
          <a:p>
            <a:pPr marL="171450" indent="-171450">
              <a:buFont typeface="Arial" panose="020B0604020202020204" pitchFamily="34" charset="0"/>
              <a:buChar char="•"/>
              <a:defRPr/>
            </a:pPr>
            <a:r>
              <a:rPr lang="en-US" dirty="0" smtClean="0"/>
              <a:t>Readmission reduction</a:t>
            </a:r>
          </a:p>
          <a:p>
            <a:pPr marL="171450" indent="-171450">
              <a:buFont typeface="Arial" panose="020B0604020202020204" pitchFamily="34" charset="0"/>
              <a:buChar char="•"/>
              <a:defRPr/>
            </a:pPr>
            <a:r>
              <a:rPr lang="en-US" dirty="0" smtClean="0"/>
              <a:t>Prevention and wellness</a:t>
            </a:r>
          </a:p>
          <a:p>
            <a:endParaRPr lang="en-US" dirty="0"/>
          </a:p>
        </p:txBody>
      </p:sp>
      <p:sp>
        <p:nvSpPr>
          <p:cNvPr id="4" name="Slide Number Placeholder 3"/>
          <p:cNvSpPr>
            <a:spLocks noGrp="1"/>
          </p:cNvSpPr>
          <p:nvPr>
            <p:ph type="sldNum" sz="quarter" idx="10"/>
          </p:nvPr>
        </p:nvSpPr>
        <p:spPr/>
        <p:txBody>
          <a:bodyPr/>
          <a:lstStyle/>
          <a:p>
            <a:fld id="{A79D12DC-DB1C-46AE-A2B6-C978A926E627}" type="slidenum">
              <a:rPr lang="en-US" smtClean="0"/>
              <a:t>19</a:t>
            </a:fld>
            <a:endParaRPr lang="en-US"/>
          </a:p>
        </p:txBody>
      </p:sp>
    </p:spTree>
    <p:extLst>
      <p:ext uri="{BB962C8B-B14F-4D97-AF65-F5344CB8AC3E}">
        <p14:creationId xmlns:p14="http://schemas.microsoft.com/office/powerpoint/2010/main" val="751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smtClean="0">
                <a:effectLst/>
              </a:rPr>
              <a:t>Specific:</a:t>
            </a:r>
            <a:r>
              <a:rPr lang="en-US" dirty="0" smtClean="0">
                <a:effectLst/>
              </a:rPr>
              <a:t> What are we planning to do?</a:t>
            </a:r>
          </a:p>
          <a:p>
            <a:pPr fontAlgn="base"/>
            <a:r>
              <a:rPr lang="en-US" b="1" dirty="0" smtClean="0">
                <a:effectLst/>
              </a:rPr>
              <a:t>Measurable: </a:t>
            </a:r>
            <a:r>
              <a:rPr lang="en-US" dirty="0" smtClean="0">
                <a:effectLst/>
              </a:rPr>
              <a:t>Is it measurable?</a:t>
            </a:r>
          </a:p>
          <a:p>
            <a:pPr fontAlgn="base"/>
            <a:r>
              <a:rPr lang="en-US" b="1" dirty="0" smtClean="0">
                <a:effectLst/>
              </a:rPr>
              <a:t>Attainable: </a:t>
            </a:r>
            <a:r>
              <a:rPr lang="en-US" dirty="0" smtClean="0">
                <a:effectLst/>
              </a:rPr>
              <a:t>Can we get it done in the proposed timeframe/in this political climate/for this amount of money?</a:t>
            </a:r>
          </a:p>
          <a:p>
            <a:pPr fontAlgn="base"/>
            <a:r>
              <a:rPr lang="en-US" b="1" dirty="0" smtClean="0">
                <a:effectLst/>
              </a:rPr>
              <a:t>Relevant: </a:t>
            </a:r>
            <a:r>
              <a:rPr lang="en-US" dirty="0" smtClean="0">
                <a:effectLst/>
              </a:rPr>
              <a:t>Will this objective lead to the desired results?</a:t>
            </a:r>
          </a:p>
          <a:p>
            <a:pPr fontAlgn="base"/>
            <a:r>
              <a:rPr lang="en-US" b="1" dirty="0" smtClean="0">
                <a:effectLst/>
              </a:rPr>
              <a:t>Timely: </a:t>
            </a:r>
            <a:r>
              <a:rPr lang="en-US" dirty="0" smtClean="0">
                <a:effectLst/>
              </a:rPr>
              <a:t>What is the target date for accomplishing this objective?</a:t>
            </a:r>
          </a:p>
          <a:p>
            <a:pPr fontAlgn="base"/>
            <a:r>
              <a:rPr lang="en-US" dirty="0" smtClean="0">
                <a:effectLst/>
              </a:rPr>
              <a:t>The following equation may facilitate the objective-writing process:</a:t>
            </a:r>
          </a:p>
          <a:p>
            <a:pPr fontAlgn="base"/>
            <a:r>
              <a:rPr lang="en-US" b="1" i="1" dirty="0" smtClean="0">
                <a:effectLst/>
              </a:rPr>
              <a:t>Objective:</a:t>
            </a:r>
            <a:r>
              <a:rPr lang="en-US" b="1" dirty="0" smtClean="0">
                <a:effectLst/>
              </a:rPr>
              <a:t> To (action verb + key result + target date)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79D12DC-DB1C-46AE-A2B6-C978A926E627}" type="slidenum">
              <a:rPr lang="en-US" smtClean="0"/>
              <a:t>24</a:t>
            </a:fld>
            <a:endParaRPr lang="en-US"/>
          </a:p>
        </p:txBody>
      </p:sp>
    </p:spTree>
    <p:extLst>
      <p:ext uri="{BB962C8B-B14F-4D97-AF65-F5344CB8AC3E}">
        <p14:creationId xmlns:p14="http://schemas.microsoft.com/office/powerpoint/2010/main" val="73331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Key driver models graphically display the strategies and activities needed to achieve goals and aims of the practice improvement effort </a:t>
            </a:r>
            <a:endParaRPr lang="en-US" dirty="0"/>
          </a:p>
        </p:txBody>
      </p:sp>
      <p:sp>
        <p:nvSpPr>
          <p:cNvPr id="4" name="Slide Number Placeholder 3"/>
          <p:cNvSpPr>
            <a:spLocks noGrp="1"/>
          </p:cNvSpPr>
          <p:nvPr>
            <p:ph type="sldNum" sz="quarter" idx="10"/>
          </p:nvPr>
        </p:nvSpPr>
        <p:spPr/>
        <p:txBody>
          <a:bodyPr/>
          <a:lstStyle/>
          <a:p>
            <a:fld id="{A79D12DC-DB1C-46AE-A2B6-C978A926E627}" type="slidenum">
              <a:rPr lang="en-US" smtClean="0"/>
              <a:t>25</a:t>
            </a:fld>
            <a:endParaRPr lang="en-US"/>
          </a:p>
        </p:txBody>
      </p:sp>
    </p:spTree>
    <p:extLst>
      <p:ext uri="{BB962C8B-B14F-4D97-AF65-F5344CB8AC3E}">
        <p14:creationId xmlns:p14="http://schemas.microsoft.com/office/powerpoint/2010/main" val="421664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rgbClr val="1F497D"/>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F497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525116"/>
            <a:ext cx="6629400" cy="617884"/>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3600" b="1" kern="1200" baseline="0">
          <a:solidFill>
            <a:srgbClr val="1F497D"/>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F497D"/>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hrq.gov/professionals/quality-patient-safety/quality-resources/tools/literacy-toolkit/index.html"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unitypoint.org/health-literacy-guidebook.aspx" TargetMode="External"/><Relationship Id="rId2" Type="http://schemas.openxmlformats.org/officeDocument/2006/relationships/hyperlink" Target="https://www.pcmh.ahrq.gov/page/primary-care-practice-facilitation-curriculum" TargetMode="External"/><Relationship Id="rId1" Type="http://schemas.openxmlformats.org/officeDocument/2006/relationships/slideLayout" Target="../slideLayouts/slideLayout2.xml"/><Relationship Id="rId4" Type="http://schemas.openxmlformats.org/officeDocument/2006/relationships/hyperlink" Target="https://www.cdc.gov/healthliteracy/pdf/planning_template.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2514600"/>
          </a:xfrm>
        </p:spPr>
        <p:txBody>
          <a:bodyPr>
            <a:noAutofit/>
          </a:bodyPr>
          <a:lstStyle/>
          <a:p>
            <a:r>
              <a:rPr lang="en-US" sz="3200" dirty="0" smtClean="0"/>
              <a:t>Getting Started with Health Literacy </a:t>
            </a:r>
            <a:br>
              <a:rPr lang="en-US" sz="3200" dirty="0" smtClean="0"/>
            </a:br>
            <a:r>
              <a:rPr lang="en-US" sz="3200" dirty="0" smtClean="0"/>
              <a:t>Improvement Using the Revised </a:t>
            </a:r>
            <a:br>
              <a:rPr lang="en-US" sz="3200" dirty="0" smtClean="0"/>
            </a:br>
            <a:r>
              <a:rPr lang="en-US" sz="3200" dirty="0" smtClean="0"/>
              <a:t>AHRQ Health Literacy Universal Precautions Toolkit</a:t>
            </a:r>
            <a:endParaRPr lang="en-US" sz="3200" dirty="0"/>
          </a:p>
        </p:txBody>
      </p:sp>
      <p:sp>
        <p:nvSpPr>
          <p:cNvPr id="5" name="Content Placeholder 4"/>
          <p:cNvSpPr>
            <a:spLocks noGrp="1"/>
          </p:cNvSpPr>
          <p:nvPr>
            <p:ph idx="1"/>
          </p:nvPr>
        </p:nvSpPr>
        <p:spPr>
          <a:xfrm>
            <a:off x="457200" y="4648200"/>
            <a:ext cx="8229600" cy="1477963"/>
          </a:xfrm>
        </p:spPr>
        <p:txBody>
          <a:bodyPr>
            <a:normAutofit lnSpcReduction="10000"/>
          </a:bodyPr>
          <a:lstStyle/>
          <a:p>
            <a:r>
              <a:rPr lang="en-US" dirty="0" smtClean="0"/>
              <a:t>Cindy Brach</a:t>
            </a:r>
          </a:p>
          <a:p>
            <a:r>
              <a:rPr lang="en-US" dirty="0" smtClean="0"/>
              <a:t>Center for Delivery, Organization, &amp; Markets</a:t>
            </a:r>
          </a:p>
          <a:p>
            <a:r>
              <a:rPr lang="en-US" dirty="0" smtClean="0"/>
              <a:t>April 4,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AHRQ </a:t>
            </a:r>
            <a:r>
              <a:rPr lang="en-US" dirty="0"/>
              <a:t>Health Literacy </a:t>
            </a:r>
            <a:br>
              <a:rPr lang="en-US" dirty="0"/>
            </a:br>
            <a:r>
              <a:rPr lang="en-US" dirty="0"/>
              <a:t>Universal Precautions</a:t>
            </a:r>
          </a:p>
        </p:txBody>
      </p:sp>
      <p:sp>
        <p:nvSpPr>
          <p:cNvPr id="4" name="Content Placeholder 3"/>
          <p:cNvSpPr>
            <a:spLocks noGrp="1"/>
          </p:cNvSpPr>
          <p:nvPr>
            <p:ph sz="half" idx="1"/>
          </p:nvPr>
        </p:nvSpPr>
        <p:spPr/>
        <p:txBody>
          <a:bodyPr/>
          <a:lstStyle/>
          <a:p>
            <a:pPr marL="0" indent="0">
              <a:buNone/>
            </a:pPr>
            <a:r>
              <a:rPr lang="en-US" dirty="0" smtClean="0"/>
              <a:t>21 Tools to improve:</a:t>
            </a:r>
          </a:p>
          <a:p>
            <a:r>
              <a:rPr lang="en-US" dirty="0"/>
              <a:t>Spoken </a:t>
            </a:r>
            <a:r>
              <a:rPr lang="en-US" dirty="0" smtClean="0"/>
              <a:t>communication</a:t>
            </a:r>
          </a:p>
          <a:p>
            <a:r>
              <a:rPr lang="en-US" dirty="0"/>
              <a:t>Written </a:t>
            </a:r>
            <a:r>
              <a:rPr lang="en-US" dirty="0" smtClean="0"/>
              <a:t>communication</a:t>
            </a:r>
          </a:p>
          <a:p>
            <a:r>
              <a:rPr lang="en-US" dirty="0" smtClean="0"/>
              <a:t>Self-management &amp; empowerment</a:t>
            </a:r>
          </a:p>
          <a:p>
            <a:r>
              <a:rPr lang="en-US" dirty="0" smtClean="0"/>
              <a:t>Supportive systems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799" y="1600200"/>
            <a:ext cx="3152195" cy="4093760"/>
          </a:xfrm>
        </p:spPr>
      </p:pic>
      <p:sp>
        <p:nvSpPr>
          <p:cNvPr id="3" name="TextBox 2"/>
          <p:cNvSpPr txBox="1"/>
          <p:nvPr/>
        </p:nvSpPr>
        <p:spPr>
          <a:xfrm>
            <a:off x="914400" y="5867399"/>
            <a:ext cx="7620000" cy="646331"/>
          </a:xfrm>
          <a:prstGeom prst="rect">
            <a:avLst/>
          </a:prstGeom>
          <a:noFill/>
        </p:spPr>
        <p:txBody>
          <a:bodyPr wrap="square" rtlCol="0">
            <a:spAutoFit/>
          </a:bodyPr>
          <a:lstStyle/>
          <a:p>
            <a:r>
              <a:rPr lang="en-US" dirty="0">
                <a:hlinkClick r:id="rId3"/>
              </a:rPr>
              <a:t>https://</a:t>
            </a:r>
            <a:r>
              <a:rPr lang="en-US" dirty="0" smtClean="0">
                <a:hlinkClick r:id="rId3"/>
              </a:rPr>
              <a:t>www.ahrq.gov/professionals/quality-patient-safety/quality-resources/tools/literacy-toolkit/index.html</a:t>
            </a:r>
            <a:r>
              <a:rPr lang="en-US" dirty="0" smtClean="0"/>
              <a:t> </a:t>
            </a:r>
            <a:endParaRPr lang="en-US" dirty="0"/>
          </a:p>
        </p:txBody>
      </p:sp>
    </p:spTree>
    <p:extLst>
      <p:ext uri="{BB962C8B-B14F-4D97-AF65-F5344CB8AC3E}">
        <p14:creationId xmlns:p14="http://schemas.microsoft.com/office/powerpoint/2010/main" val="1436049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905001" y="533400"/>
            <a:ext cx="5867400" cy="617537"/>
          </a:xfrm>
        </p:spPr>
        <p:txBody>
          <a:bodyPr>
            <a:normAutofit fontScale="90000"/>
          </a:bodyPr>
          <a:lstStyle/>
          <a:p>
            <a:r>
              <a:rPr lang="en-US" dirty="0"/>
              <a:t>Quick Start </a:t>
            </a:r>
            <a:r>
              <a:rPr lang="en-US" dirty="0" smtClean="0"/>
              <a:t>Option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52120"/>
            <a:ext cx="6752147"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392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324600" cy="617884"/>
          </a:xfrm>
        </p:spPr>
        <p:txBody>
          <a:bodyPr>
            <a:normAutofit fontScale="90000"/>
          </a:bodyPr>
          <a:lstStyle/>
          <a:p>
            <a:r>
              <a:rPr lang="en-US" dirty="0"/>
              <a:t>Primary Care Health </a:t>
            </a:r>
            <a:r>
              <a:rPr lang="en-US" dirty="0" smtClean="0"/>
              <a:t/>
            </a:r>
            <a:br>
              <a:rPr lang="en-US" dirty="0" smtClean="0"/>
            </a:br>
            <a:r>
              <a:rPr lang="en-US" dirty="0" smtClean="0"/>
              <a:t>Literacy </a:t>
            </a:r>
            <a:r>
              <a:rPr lang="en-US" dirty="0"/>
              <a:t>Assessment</a:t>
            </a:r>
          </a:p>
        </p:txBody>
      </p:sp>
      <p:sp>
        <p:nvSpPr>
          <p:cNvPr id="3" name="Content Placeholder 2"/>
          <p:cNvSpPr>
            <a:spLocks noGrp="1"/>
          </p:cNvSpPr>
          <p:nvPr>
            <p:ph sz="half" idx="1"/>
          </p:nvPr>
        </p:nvSpPr>
        <p:spPr>
          <a:xfrm>
            <a:off x="838200" y="1600200"/>
            <a:ext cx="3810000" cy="4525963"/>
          </a:xfrm>
        </p:spPr>
        <p:txBody>
          <a:bodyPr/>
          <a:lstStyle/>
          <a:p>
            <a:r>
              <a:rPr lang="en-US" dirty="0" smtClean="0"/>
              <a:t>Identify: </a:t>
            </a:r>
          </a:p>
          <a:p>
            <a:pPr lvl="1"/>
            <a:r>
              <a:rPr lang="en-US" dirty="0" smtClean="0"/>
              <a:t>Strengths and opportunities for improvement</a:t>
            </a:r>
          </a:p>
          <a:p>
            <a:pPr lvl="1"/>
            <a:r>
              <a:rPr lang="en-US" dirty="0" smtClean="0"/>
              <a:t>Variation within the organization</a:t>
            </a:r>
          </a:p>
          <a:p>
            <a:r>
              <a:rPr lang="en-US" dirty="0" smtClean="0"/>
              <a:t>Build consensus on improvement goals</a:t>
            </a:r>
            <a:endParaRPr lang="en-US" dirty="0"/>
          </a:p>
          <a:p>
            <a:pPr marL="0" indent="0">
              <a:buNone/>
            </a:pPr>
            <a:endParaRPr lang="en-US" dirty="0" smtClean="0"/>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57033" y="1524000"/>
            <a:ext cx="358599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943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Options for Fielding </a:t>
            </a:r>
            <a:br>
              <a:rPr lang="en-US" dirty="0" smtClean="0"/>
            </a:br>
            <a:r>
              <a:rPr lang="en-US" dirty="0" smtClean="0"/>
              <a:t>Assessment Questions</a:t>
            </a:r>
            <a:endParaRPr lang="en-US" dirty="0"/>
          </a:p>
        </p:txBody>
      </p:sp>
      <p:sp>
        <p:nvSpPr>
          <p:cNvPr id="6" name="Content Placeholder 5"/>
          <p:cNvSpPr>
            <a:spLocks noGrp="1"/>
          </p:cNvSpPr>
          <p:nvPr>
            <p:ph idx="1"/>
          </p:nvPr>
        </p:nvSpPr>
        <p:spPr>
          <a:xfrm>
            <a:off x="990600" y="1646237"/>
            <a:ext cx="7391400" cy="4830763"/>
          </a:xfrm>
        </p:spPr>
        <p:txBody>
          <a:bodyPr>
            <a:normAutofit/>
          </a:bodyPr>
          <a:lstStyle/>
          <a:p>
            <a:pPr marL="514350" indent="-514350">
              <a:buFont typeface="+mj-lt"/>
              <a:buAutoNum type="arabicPeriod"/>
            </a:pPr>
            <a:r>
              <a:rPr lang="en-US" dirty="0" smtClean="0"/>
              <a:t>Health Literacy Team completes</a:t>
            </a:r>
          </a:p>
          <a:p>
            <a:pPr lvl="1"/>
            <a:r>
              <a:rPr lang="en-US" dirty="0" smtClean="0"/>
              <a:t>Review items ahead of time together</a:t>
            </a:r>
          </a:p>
          <a:p>
            <a:pPr lvl="1">
              <a:spcAft>
                <a:spcPts val="1200"/>
              </a:spcAft>
            </a:pPr>
            <a:r>
              <a:rPr lang="en-US" dirty="0" smtClean="0"/>
              <a:t>Complete individually</a:t>
            </a:r>
          </a:p>
          <a:p>
            <a:pPr marL="514350" indent="-514350">
              <a:buFont typeface="+mj-lt"/>
              <a:buAutoNum type="arabicPeriod"/>
            </a:pPr>
            <a:r>
              <a:rPr lang="en-US" dirty="0" smtClean="0"/>
              <a:t>Everyone in the practice completes</a:t>
            </a:r>
          </a:p>
          <a:p>
            <a:pPr lvl="1"/>
            <a:r>
              <a:rPr lang="en-US" dirty="0" smtClean="0"/>
              <a:t>Educate on purpose: to gain multiple perspective on practice activities</a:t>
            </a:r>
          </a:p>
          <a:p>
            <a:pPr lvl="1"/>
            <a:r>
              <a:rPr lang="en-US" dirty="0" smtClean="0"/>
              <a:t>Assure confidentiality</a:t>
            </a:r>
          </a:p>
          <a:p>
            <a:pPr lvl="1"/>
            <a:r>
              <a:rPr lang="en-US" dirty="0"/>
              <a:t>Validate “not sure</a:t>
            </a:r>
            <a:r>
              <a:rPr lang="en-US" dirty="0" smtClean="0"/>
              <a:t>” option</a:t>
            </a:r>
          </a:p>
          <a:p>
            <a:pPr lvl="1"/>
            <a:r>
              <a:rPr lang="en-US" dirty="0" smtClean="0"/>
              <a:t>Importance of completing – get leadership to reinforce</a:t>
            </a:r>
          </a:p>
        </p:txBody>
      </p:sp>
    </p:spTree>
    <p:extLst>
      <p:ext uri="{BB962C8B-B14F-4D97-AF65-F5344CB8AC3E}">
        <p14:creationId xmlns:p14="http://schemas.microsoft.com/office/powerpoint/2010/main" val="1735359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629400" cy="617884"/>
          </a:xfrm>
        </p:spPr>
        <p:txBody>
          <a:bodyPr>
            <a:normAutofit fontScale="90000"/>
          </a:bodyPr>
          <a:lstStyle/>
          <a:p>
            <a:r>
              <a:rPr lang="en-US" dirty="0" smtClean="0"/>
              <a:t>Analysis Options</a:t>
            </a:r>
            <a:endParaRPr lang="en-US" dirty="0"/>
          </a:p>
        </p:txBody>
      </p:sp>
      <p:sp>
        <p:nvSpPr>
          <p:cNvPr id="3" name="Content Placeholder 2"/>
          <p:cNvSpPr>
            <a:spLocks noGrp="1"/>
          </p:cNvSpPr>
          <p:nvPr>
            <p:ph idx="1"/>
          </p:nvPr>
        </p:nvSpPr>
        <p:spPr>
          <a:xfrm>
            <a:off x="762000" y="1646237"/>
            <a:ext cx="7924800" cy="4525963"/>
          </a:xfrm>
        </p:spPr>
        <p:txBody>
          <a:bodyPr/>
          <a:lstStyle/>
          <a:p>
            <a:r>
              <a:rPr lang="en-US" dirty="0" smtClean="0"/>
              <a:t>Individual questions, e.g.,</a:t>
            </a:r>
          </a:p>
          <a:p>
            <a:pPr lvl="1"/>
            <a:r>
              <a:rPr lang="en-US" dirty="0" smtClean="0"/>
              <a:t># of “Needs </a:t>
            </a:r>
            <a:r>
              <a:rPr lang="en-US" dirty="0"/>
              <a:t>I</a:t>
            </a:r>
            <a:r>
              <a:rPr lang="en-US" dirty="0" smtClean="0"/>
              <a:t>mprovement”/# of responses - # of “Not Sure or NA” responses </a:t>
            </a:r>
          </a:p>
          <a:p>
            <a:r>
              <a:rPr lang="en-US" dirty="0" smtClean="0"/>
              <a:t>By domain, e.g.,</a:t>
            </a:r>
          </a:p>
          <a:p>
            <a:pPr lvl="1"/>
            <a:r>
              <a:rPr lang="en-US" dirty="0" smtClean="0"/>
              <a:t># </a:t>
            </a:r>
            <a:r>
              <a:rPr lang="en-US" dirty="0"/>
              <a:t>scored </a:t>
            </a:r>
            <a:r>
              <a:rPr lang="en-US" dirty="0" smtClean="0"/>
              <a:t>“Needs Improvement” or “Not </a:t>
            </a:r>
            <a:r>
              <a:rPr lang="en-US" dirty="0"/>
              <a:t>D</a:t>
            </a:r>
            <a:r>
              <a:rPr lang="en-US" dirty="0" smtClean="0"/>
              <a:t>one”/# questions in the domain</a:t>
            </a:r>
          </a:p>
          <a:p>
            <a:r>
              <a:rPr lang="en-US" dirty="0" smtClean="0"/>
              <a:t>Flag agreement and disagreement, e.g.,</a:t>
            </a:r>
          </a:p>
          <a:p>
            <a:pPr lvl="1"/>
            <a:r>
              <a:rPr lang="en-US" dirty="0" smtClean="0"/>
              <a:t>Items for which 85% chose the same answer</a:t>
            </a:r>
          </a:p>
          <a:p>
            <a:pPr lvl="1"/>
            <a:r>
              <a:rPr lang="en-US" dirty="0" smtClean="0"/>
              <a:t>Items for which &lt;50% chose the same answer</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83137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629400" cy="617884"/>
          </a:xfrm>
        </p:spPr>
        <p:txBody>
          <a:bodyPr>
            <a:normAutofit fontScale="90000"/>
          </a:bodyPr>
          <a:lstStyle/>
          <a:p>
            <a:r>
              <a:rPr lang="en-US" dirty="0" smtClean="0"/>
              <a:t>Discussion Questions</a:t>
            </a:r>
            <a:endParaRPr lang="en-US" dirty="0"/>
          </a:p>
        </p:txBody>
      </p:sp>
      <p:sp>
        <p:nvSpPr>
          <p:cNvPr id="3" name="Content Placeholder 2"/>
          <p:cNvSpPr>
            <a:spLocks noGrp="1"/>
          </p:cNvSpPr>
          <p:nvPr>
            <p:ph idx="1"/>
          </p:nvPr>
        </p:nvSpPr>
        <p:spPr>
          <a:xfrm>
            <a:off x="685800" y="1646237"/>
            <a:ext cx="8001000" cy="4525963"/>
          </a:xfrm>
        </p:spPr>
        <p:txBody>
          <a:bodyPr>
            <a:normAutofit/>
          </a:bodyPr>
          <a:lstStyle/>
          <a:p>
            <a:pPr>
              <a:spcAft>
                <a:spcPts val="600"/>
              </a:spcAft>
            </a:pPr>
            <a:r>
              <a:rPr lang="en-US" dirty="0" smtClean="0"/>
              <a:t>What </a:t>
            </a:r>
            <a:r>
              <a:rPr lang="en-US" dirty="0"/>
              <a:t>interesting things did you notice in the results? </a:t>
            </a:r>
            <a:r>
              <a:rPr lang="en-US" dirty="0" smtClean="0"/>
              <a:t>Were there any surprises?</a:t>
            </a:r>
            <a:endParaRPr lang="en-US" dirty="0"/>
          </a:p>
          <a:p>
            <a:pPr>
              <a:spcAft>
                <a:spcPts val="600"/>
              </a:spcAft>
            </a:pPr>
            <a:r>
              <a:rPr lang="en-US" dirty="0"/>
              <a:t>In which areas did you find agreement, and in which areas is there disagreement? </a:t>
            </a:r>
          </a:p>
          <a:p>
            <a:pPr>
              <a:spcAft>
                <a:spcPts val="600"/>
              </a:spcAft>
            </a:pPr>
            <a:r>
              <a:rPr lang="en-US" dirty="0"/>
              <a:t>Which are areas of strength, and which areas need </a:t>
            </a:r>
            <a:r>
              <a:rPr lang="en-US" dirty="0" smtClean="0"/>
              <a:t>improvement? </a:t>
            </a:r>
            <a:endParaRPr lang="en-US" dirty="0"/>
          </a:p>
          <a:p>
            <a:pPr>
              <a:spcAft>
                <a:spcPts val="600"/>
              </a:spcAft>
            </a:pPr>
            <a:r>
              <a:rPr lang="en-US" dirty="0"/>
              <a:t>Which areas for improvement are most important </a:t>
            </a:r>
            <a:r>
              <a:rPr lang="en-US" dirty="0" smtClean="0"/>
              <a:t>to your practice</a:t>
            </a:r>
            <a:r>
              <a:rPr lang="en-US" dirty="0"/>
              <a:t>? </a:t>
            </a:r>
          </a:p>
          <a:p>
            <a:endParaRPr lang="en-US" dirty="0"/>
          </a:p>
          <a:p>
            <a:endParaRPr lang="en-US" dirty="0"/>
          </a:p>
        </p:txBody>
      </p:sp>
    </p:spTree>
    <p:extLst>
      <p:ext uri="{BB962C8B-B14F-4D97-AF65-F5344CB8AC3E}">
        <p14:creationId xmlns:p14="http://schemas.microsoft.com/office/powerpoint/2010/main" val="62997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Augmenting Assessments</a:t>
            </a:r>
            <a:endParaRPr lang="en-US" dirty="0"/>
          </a:p>
        </p:txBody>
      </p:sp>
      <p:sp>
        <p:nvSpPr>
          <p:cNvPr id="3" name="Content Placeholder 2"/>
          <p:cNvSpPr>
            <a:spLocks noGrp="1"/>
          </p:cNvSpPr>
          <p:nvPr>
            <p:ph idx="1"/>
          </p:nvPr>
        </p:nvSpPr>
        <p:spPr>
          <a:xfrm>
            <a:off x="1600200" y="1646237"/>
            <a:ext cx="7086600" cy="4525963"/>
          </a:xfrm>
        </p:spPr>
        <p:txBody>
          <a:bodyPr/>
          <a:lstStyle/>
          <a:p>
            <a:pPr>
              <a:spcAft>
                <a:spcPts val="1200"/>
              </a:spcAft>
            </a:pPr>
            <a:r>
              <a:rPr lang="en-US" dirty="0" smtClean="0"/>
              <a:t>Patient tracers</a:t>
            </a:r>
          </a:p>
          <a:p>
            <a:pPr>
              <a:spcAft>
                <a:spcPts val="1200"/>
              </a:spcAft>
            </a:pPr>
            <a:r>
              <a:rPr lang="en-US" dirty="0" smtClean="0"/>
              <a:t>Rounding</a:t>
            </a:r>
          </a:p>
          <a:p>
            <a:pPr>
              <a:spcAft>
                <a:spcPts val="1200"/>
              </a:spcAft>
            </a:pPr>
            <a:r>
              <a:rPr lang="en-US" dirty="0" smtClean="0"/>
              <a:t>Patient surveys</a:t>
            </a:r>
            <a:endParaRPr lang="en-US" dirty="0"/>
          </a:p>
        </p:txBody>
      </p:sp>
    </p:spTree>
    <p:extLst>
      <p:ext uri="{BB962C8B-B14F-4D97-AF65-F5344CB8AC3E}">
        <p14:creationId xmlns:p14="http://schemas.microsoft.com/office/powerpoint/2010/main" val="189260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629400" cy="617884"/>
          </a:xfrm>
        </p:spPr>
        <p:txBody>
          <a:bodyPr>
            <a:normAutofit fontScale="90000"/>
          </a:bodyPr>
          <a:lstStyle/>
          <a:p>
            <a:r>
              <a:rPr lang="en-US" dirty="0" smtClean="0"/>
              <a:t>Reactions</a:t>
            </a:r>
            <a:endParaRPr lang="en-US" dirty="0"/>
          </a:p>
        </p:txBody>
      </p:sp>
      <p:sp>
        <p:nvSpPr>
          <p:cNvPr id="3" name="Content Placeholder 2"/>
          <p:cNvSpPr>
            <a:spLocks noGrp="1"/>
          </p:cNvSpPr>
          <p:nvPr>
            <p:ph idx="1"/>
          </p:nvPr>
        </p:nvSpPr>
        <p:spPr>
          <a:xfrm>
            <a:off x="838200" y="1524000"/>
            <a:ext cx="8001000" cy="4830763"/>
          </a:xfrm>
        </p:spPr>
        <p:txBody>
          <a:bodyPr>
            <a:normAutofit/>
          </a:bodyPr>
          <a:lstStyle/>
          <a:p>
            <a:pPr marL="0" indent="0">
              <a:spcAft>
                <a:spcPts val="1200"/>
              </a:spcAft>
              <a:buNone/>
            </a:pPr>
            <a:r>
              <a:rPr lang="en-US" dirty="0" smtClean="0"/>
              <a:t>“</a:t>
            </a:r>
            <a:r>
              <a:rPr lang="en-US" dirty="0"/>
              <a:t>We liked the assessment process, and when we looked at our answers, our priorities just lit up</a:t>
            </a:r>
            <a:r>
              <a:rPr lang="en-US" dirty="0" smtClean="0"/>
              <a:t>.”</a:t>
            </a:r>
          </a:p>
          <a:p>
            <a:pPr marL="0" indent="0">
              <a:spcAft>
                <a:spcPts val="1200"/>
              </a:spcAft>
              <a:buNone/>
            </a:pPr>
            <a:r>
              <a:rPr lang="en-US" dirty="0" smtClean="0"/>
              <a:t>“</a:t>
            </a:r>
            <a:r>
              <a:rPr lang="en-US" dirty="0"/>
              <a:t>Before doing the assessment, we had an idea about what tool we wanted to try. But after discussing our assessment questions, we completely changed our selection.”</a:t>
            </a:r>
          </a:p>
          <a:p>
            <a:pPr marL="0" indent="0">
              <a:spcAft>
                <a:spcPts val="1200"/>
              </a:spcAft>
              <a:buNone/>
            </a:pPr>
            <a:r>
              <a:rPr lang="en-US" dirty="0" smtClean="0"/>
              <a:t>“</a:t>
            </a:r>
            <a:r>
              <a:rPr lang="en-US" dirty="0"/>
              <a:t>The assessment increased our attention to areas not previously identified as concerns”</a:t>
            </a:r>
          </a:p>
          <a:p>
            <a:endParaRPr lang="en-US" dirty="0"/>
          </a:p>
          <a:p>
            <a:endParaRPr lang="en-US" dirty="0"/>
          </a:p>
        </p:txBody>
      </p:sp>
    </p:spTree>
    <p:extLst>
      <p:ext uri="{BB962C8B-B14F-4D97-AF65-F5344CB8AC3E}">
        <p14:creationId xmlns:p14="http://schemas.microsoft.com/office/powerpoint/2010/main" val="3865988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629400" cy="617884"/>
          </a:xfrm>
        </p:spPr>
        <p:txBody>
          <a:bodyPr>
            <a:normAutofit fontScale="90000"/>
          </a:bodyPr>
          <a:lstStyle/>
          <a:p>
            <a:r>
              <a:rPr lang="en-US" dirty="0" smtClean="0"/>
              <a:t>Checking In</a:t>
            </a:r>
            <a:endParaRPr lang="en-US" dirty="0"/>
          </a:p>
        </p:txBody>
      </p:sp>
      <p:sp>
        <p:nvSpPr>
          <p:cNvPr id="3" name="Content Placeholder 2"/>
          <p:cNvSpPr>
            <a:spLocks noGrp="1"/>
          </p:cNvSpPr>
          <p:nvPr>
            <p:ph idx="1"/>
          </p:nvPr>
        </p:nvSpPr>
        <p:spPr>
          <a:xfrm>
            <a:off x="1143000" y="1646237"/>
            <a:ext cx="7543800" cy="4525963"/>
          </a:xfrm>
        </p:spPr>
        <p:txBody>
          <a:bodyPr/>
          <a:lstStyle/>
          <a:p>
            <a:r>
              <a:rPr lang="en-US" dirty="0" smtClean="0"/>
              <a:t>Have you conducted a health literacy assessment?</a:t>
            </a:r>
          </a:p>
          <a:p>
            <a:endParaRPr lang="en-US" dirty="0" smtClean="0"/>
          </a:p>
          <a:p>
            <a:r>
              <a:rPr lang="en-US" dirty="0" smtClean="0"/>
              <a:t>What happened?</a:t>
            </a:r>
            <a:endParaRPr lang="en-US" dirty="0"/>
          </a:p>
        </p:txBody>
      </p:sp>
    </p:spTree>
    <p:extLst>
      <p:ext uri="{BB962C8B-B14F-4D97-AF65-F5344CB8AC3E}">
        <p14:creationId xmlns:p14="http://schemas.microsoft.com/office/powerpoint/2010/main" val="392601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629400" cy="617884"/>
          </a:xfrm>
        </p:spPr>
        <p:txBody>
          <a:bodyPr>
            <a:normAutofit fontScale="90000"/>
          </a:bodyPr>
          <a:lstStyle/>
          <a:p>
            <a:r>
              <a:rPr lang="en-US" dirty="0" smtClean="0"/>
              <a:t>Choosing Improvement Goals</a:t>
            </a:r>
            <a:endParaRPr lang="en-US" dirty="0"/>
          </a:p>
        </p:txBody>
      </p:sp>
      <p:sp>
        <p:nvSpPr>
          <p:cNvPr id="3" name="Content Placeholder 2"/>
          <p:cNvSpPr>
            <a:spLocks noGrp="1"/>
          </p:cNvSpPr>
          <p:nvPr>
            <p:ph idx="1"/>
          </p:nvPr>
        </p:nvSpPr>
        <p:spPr>
          <a:xfrm>
            <a:off x="1447800" y="1646237"/>
            <a:ext cx="7239000" cy="4525963"/>
          </a:xfrm>
        </p:spPr>
        <p:txBody>
          <a:bodyPr/>
          <a:lstStyle/>
          <a:p>
            <a:r>
              <a:rPr lang="en-US" dirty="0" smtClean="0"/>
              <a:t>Easy Wins</a:t>
            </a:r>
          </a:p>
          <a:p>
            <a:r>
              <a:rPr lang="en-US" dirty="0" smtClean="0"/>
              <a:t>Stretch Goals</a:t>
            </a:r>
          </a:p>
          <a:p>
            <a:r>
              <a:rPr lang="en-US" dirty="0" smtClean="0"/>
              <a:t>Mission Critical</a:t>
            </a:r>
          </a:p>
          <a:p>
            <a:r>
              <a:rPr lang="en-US" dirty="0" smtClean="0"/>
              <a:t>Leadership Priorities</a:t>
            </a:r>
          </a:p>
          <a:p>
            <a:r>
              <a:rPr lang="en-US" dirty="0" smtClean="0"/>
              <a:t>Staff Empowerment</a:t>
            </a:r>
          </a:p>
          <a:p>
            <a:r>
              <a:rPr lang="en-US" dirty="0" smtClean="0"/>
              <a:t>Building Momentum</a:t>
            </a:r>
          </a:p>
          <a:p>
            <a:r>
              <a:rPr lang="en-US" dirty="0" smtClean="0"/>
              <a:t>Catching the Moving Train</a:t>
            </a:r>
          </a:p>
          <a:p>
            <a:endParaRPr lang="en-US" dirty="0" smtClean="0"/>
          </a:p>
          <a:p>
            <a:endParaRPr lang="en-US" dirty="0"/>
          </a:p>
        </p:txBody>
      </p:sp>
    </p:spTree>
    <p:extLst>
      <p:ext uri="{BB962C8B-B14F-4D97-AF65-F5344CB8AC3E}">
        <p14:creationId xmlns:p14="http://schemas.microsoft.com/office/powerpoint/2010/main" val="301341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Disclosure</a:t>
            </a:r>
            <a:endParaRPr lang="en-US" dirty="0"/>
          </a:p>
        </p:txBody>
      </p:sp>
      <p:sp>
        <p:nvSpPr>
          <p:cNvPr id="3" name="Content Placeholder 2"/>
          <p:cNvSpPr>
            <a:spLocks noGrp="1"/>
          </p:cNvSpPr>
          <p:nvPr>
            <p:ph idx="1"/>
          </p:nvPr>
        </p:nvSpPr>
        <p:spPr>
          <a:xfrm>
            <a:off x="1600200" y="3124200"/>
            <a:ext cx="7086600" cy="3048000"/>
          </a:xfrm>
        </p:spPr>
        <p:txBody>
          <a:bodyPr/>
          <a:lstStyle/>
          <a:p>
            <a:pPr marL="0" indent="0">
              <a:buNone/>
            </a:pPr>
            <a:r>
              <a:rPr lang="en-US" dirty="0"/>
              <a:t>I have no relevant financial </a:t>
            </a:r>
            <a:r>
              <a:rPr lang="en-US" dirty="0" smtClean="0"/>
              <a:t>interests</a:t>
            </a:r>
            <a:endParaRPr lang="en-US" dirty="0"/>
          </a:p>
        </p:txBody>
      </p:sp>
    </p:spTree>
    <p:extLst>
      <p:ext uri="{BB962C8B-B14F-4D97-AF65-F5344CB8AC3E}">
        <p14:creationId xmlns:p14="http://schemas.microsoft.com/office/powerpoint/2010/main" val="217360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Health Literacy Improvement Plan</a:t>
            </a:r>
            <a:endParaRPr lang="en-US" dirty="0"/>
          </a:p>
        </p:txBody>
      </p:sp>
      <p:sp>
        <p:nvSpPr>
          <p:cNvPr id="3" name="Content Placeholder 2"/>
          <p:cNvSpPr>
            <a:spLocks noGrp="1"/>
          </p:cNvSpPr>
          <p:nvPr>
            <p:ph idx="1"/>
          </p:nvPr>
        </p:nvSpPr>
        <p:spPr>
          <a:xfrm>
            <a:off x="1143000" y="1646237"/>
            <a:ext cx="7543800" cy="4525963"/>
          </a:xfrm>
        </p:spPr>
        <p:txBody>
          <a:bodyPr/>
          <a:lstStyle/>
          <a:p>
            <a:r>
              <a:rPr lang="en-US" dirty="0" smtClean="0"/>
              <a:t>Vision statement</a:t>
            </a:r>
          </a:p>
          <a:p>
            <a:r>
              <a:rPr lang="en-US" dirty="0" smtClean="0"/>
              <a:t>For each goal:</a:t>
            </a:r>
          </a:p>
          <a:p>
            <a:pPr lvl="1"/>
            <a:r>
              <a:rPr lang="en-US" dirty="0" smtClean="0"/>
              <a:t>What actions will be taken</a:t>
            </a:r>
          </a:p>
          <a:p>
            <a:pPr lvl="1"/>
            <a:r>
              <a:rPr lang="en-US" dirty="0" smtClean="0"/>
              <a:t>Who will be responsible</a:t>
            </a:r>
          </a:p>
          <a:p>
            <a:pPr lvl="1"/>
            <a:r>
              <a:rPr lang="en-US" dirty="0" smtClean="0"/>
              <a:t>What resources will be allocated</a:t>
            </a:r>
          </a:p>
          <a:p>
            <a:pPr lvl="1"/>
            <a:r>
              <a:rPr lang="en-US" dirty="0" smtClean="0"/>
              <a:t>How progress will be measured</a:t>
            </a:r>
          </a:p>
          <a:p>
            <a:pPr lvl="1"/>
            <a:r>
              <a:rPr lang="en-US" dirty="0" smtClean="0"/>
              <a:t>Timeline</a:t>
            </a:r>
          </a:p>
          <a:p>
            <a:r>
              <a:rPr lang="en-US" dirty="0" smtClean="0"/>
              <a:t>Recognize the plan is a living document</a:t>
            </a:r>
          </a:p>
        </p:txBody>
      </p:sp>
    </p:spTree>
    <p:extLst>
      <p:ext uri="{BB962C8B-B14F-4D97-AF65-F5344CB8AC3E}">
        <p14:creationId xmlns:p14="http://schemas.microsoft.com/office/powerpoint/2010/main" val="224286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Model for </a:t>
            </a:r>
            <a:r>
              <a:rPr lang="en-US" dirty="0" smtClean="0"/>
              <a:t>Improvement</a:t>
            </a:r>
            <a:endParaRPr lang="en-US" dirty="0"/>
          </a:p>
        </p:txBody>
      </p:sp>
      <p:sp>
        <p:nvSpPr>
          <p:cNvPr id="5" name="Content Placeholder 4"/>
          <p:cNvSpPr>
            <a:spLocks noGrp="1"/>
          </p:cNvSpPr>
          <p:nvPr>
            <p:ph sz="half" idx="1"/>
          </p:nvPr>
        </p:nvSpPr>
        <p:spPr>
          <a:xfrm>
            <a:off x="1143000" y="1600200"/>
            <a:ext cx="3962400" cy="4525963"/>
          </a:xfrm>
        </p:spPr>
        <p:txBody>
          <a:bodyPr/>
          <a:lstStyle/>
          <a:p>
            <a:pPr>
              <a:spcAft>
                <a:spcPts val="1200"/>
              </a:spcAft>
            </a:pPr>
            <a:r>
              <a:rPr lang="en-US" dirty="0" smtClean="0"/>
              <a:t>Identify improvement targets</a:t>
            </a:r>
          </a:p>
          <a:p>
            <a:r>
              <a:rPr lang="en-US" dirty="0" smtClean="0"/>
              <a:t>Test changes on small scale before scaling up</a:t>
            </a:r>
          </a:p>
          <a:p>
            <a:endParaRPr lang="en-US" dirty="0"/>
          </a:p>
        </p:txBody>
      </p:sp>
      <p:sp>
        <p:nvSpPr>
          <p:cNvPr id="6" name="Content Placeholder 5"/>
          <p:cNvSpPr>
            <a:spLocks noGrp="1"/>
          </p:cNvSpPr>
          <p:nvPr>
            <p:ph sz="half" idx="2"/>
          </p:nvPr>
        </p:nvSpPr>
        <p:spPr>
          <a:xfrm>
            <a:off x="5257800" y="1600200"/>
            <a:ext cx="3429000" cy="45259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58073"/>
            <a:ext cx="1981200" cy="505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68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914400" y="1646237"/>
            <a:ext cx="7772400" cy="4525963"/>
          </a:xfrm>
        </p:spPr>
        <p:txBody>
          <a:bodyPr/>
          <a:lstStyle/>
          <a:p>
            <a:pPr marL="0" indent="0">
              <a:buNone/>
            </a:pPr>
            <a:r>
              <a:rPr lang="en-US" dirty="0" smtClean="0"/>
              <a:t>Assessment item targeted for improvement:</a:t>
            </a:r>
            <a:endParaRPr lang="en-US" dirty="0"/>
          </a:p>
          <a:p>
            <a:r>
              <a:rPr lang="en-US" dirty="0"/>
              <a:t>Our practice creates an environment that encourages our patients to ask </a:t>
            </a:r>
            <a:r>
              <a:rPr lang="en-US" dirty="0" smtClean="0"/>
              <a:t>questions</a:t>
            </a:r>
          </a:p>
          <a:p>
            <a:pPr marL="0" indent="0">
              <a:buNone/>
            </a:pPr>
            <a:endParaRPr lang="en-US" dirty="0" smtClean="0"/>
          </a:p>
          <a:p>
            <a:pPr marL="0" indent="0">
              <a:buNone/>
            </a:pPr>
            <a:r>
              <a:rPr lang="en-US" dirty="0" smtClean="0"/>
              <a:t>Targeted improvement:</a:t>
            </a:r>
          </a:p>
          <a:p>
            <a:endParaRPr lang="en-US" dirty="0"/>
          </a:p>
          <a:p>
            <a:endParaRPr lang="en-US" dirty="0"/>
          </a:p>
          <a:p>
            <a:endParaRPr lang="en-US" dirty="0"/>
          </a:p>
        </p:txBody>
      </p:sp>
    </p:spTree>
    <p:extLst>
      <p:ext uri="{BB962C8B-B14F-4D97-AF65-F5344CB8AC3E}">
        <p14:creationId xmlns:p14="http://schemas.microsoft.com/office/powerpoint/2010/main" val="2084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914400" y="1646237"/>
            <a:ext cx="7772400" cy="4525963"/>
          </a:xfrm>
        </p:spPr>
        <p:txBody>
          <a:bodyPr/>
          <a:lstStyle/>
          <a:p>
            <a:pPr marL="0" indent="0">
              <a:buNone/>
            </a:pPr>
            <a:r>
              <a:rPr lang="en-US" dirty="0" smtClean="0"/>
              <a:t>Assessment item targeted for improvement:</a:t>
            </a:r>
            <a:endParaRPr lang="en-US" dirty="0"/>
          </a:p>
          <a:p>
            <a:r>
              <a:rPr lang="en-US" dirty="0"/>
              <a:t>Our practice creates an environment that encourages our patients to ask </a:t>
            </a:r>
            <a:r>
              <a:rPr lang="en-US" dirty="0" smtClean="0"/>
              <a:t>questions</a:t>
            </a:r>
          </a:p>
          <a:p>
            <a:pPr marL="0" indent="0">
              <a:buNone/>
            </a:pPr>
            <a:endParaRPr lang="en-US" dirty="0" smtClean="0"/>
          </a:p>
          <a:p>
            <a:pPr marL="0" indent="0">
              <a:buNone/>
            </a:pPr>
            <a:r>
              <a:rPr lang="en-US" dirty="0" smtClean="0"/>
              <a:t>Targeted improvement:</a:t>
            </a:r>
          </a:p>
          <a:p>
            <a:r>
              <a:rPr lang="en-US" dirty="0" smtClean="0"/>
              <a:t>Increase % of staff who encourage questions</a:t>
            </a:r>
          </a:p>
          <a:p>
            <a:pPr marL="0" indent="0" algn="ctr">
              <a:buNone/>
            </a:pPr>
            <a:r>
              <a:rPr lang="en-US" dirty="0" smtClean="0"/>
              <a:t>OR</a:t>
            </a:r>
          </a:p>
          <a:p>
            <a:r>
              <a:rPr lang="en-US" dirty="0"/>
              <a:t>Increase % of staff who encourage all patients to ask questions</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425814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SMART Objectives</a:t>
            </a:r>
            <a:endParaRPr lang="en-US" dirty="0"/>
          </a:p>
        </p:txBody>
      </p:sp>
      <p:sp>
        <p:nvSpPr>
          <p:cNvPr id="3" name="Content Placeholder 2"/>
          <p:cNvSpPr>
            <a:spLocks noGrp="1"/>
          </p:cNvSpPr>
          <p:nvPr>
            <p:ph idx="1"/>
          </p:nvPr>
        </p:nvSpPr>
        <p:spPr>
          <a:xfrm>
            <a:off x="2819400" y="1596657"/>
            <a:ext cx="5867400" cy="2822944"/>
          </a:xfrm>
        </p:spPr>
        <p:txBody>
          <a:bodyPr>
            <a:normAutofit/>
          </a:bodyPr>
          <a:lstStyle/>
          <a:p>
            <a:r>
              <a:rPr lang="en-US" dirty="0" smtClean="0"/>
              <a:t>Specific</a:t>
            </a:r>
          </a:p>
          <a:p>
            <a:r>
              <a:rPr lang="en-US" dirty="0" smtClean="0"/>
              <a:t>Measurable</a:t>
            </a:r>
          </a:p>
          <a:p>
            <a:r>
              <a:rPr lang="en-US" dirty="0" smtClean="0"/>
              <a:t>Attainable</a:t>
            </a:r>
          </a:p>
          <a:p>
            <a:r>
              <a:rPr lang="en-US" dirty="0" smtClean="0"/>
              <a:t>Relevant</a:t>
            </a:r>
          </a:p>
          <a:p>
            <a:r>
              <a:rPr lang="en-US" dirty="0" smtClean="0"/>
              <a:t>Timely</a:t>
            </a:r>
          </a:p>
          <a:p>
            <a:endParaRPr lang="en-US" dirty="0"/>
          </a:p>
        </p:txBody>
      </p:sp>
      <p:sp>
        <p:nvSpPr>
          <p:cNvPr id="4" name="TextBox 3"/>
          <p:cNvSpPr txBox="1"/>
          <p:nvPr/>
        </p:nvSpPr>
        <p:spPr>
          <a:xfrm>
            <a:off x="838200" y="1600200"/>
            <a:ext cx="2590800" cy="369332"/>
          </a:xfrm>
          <a:prstGeom prst="rect">
            <a:avLst/>
          </a:prstGeom>
          <a:noFill/>
        </p:spPr>
        <p:txBody>
          <a:bodyPr wrap="square" rtlCol="0">
            <a:spAutoFit/>
          </a:bodyPr>
          <a:lstStyle/>
          <a:p>
            <a:endParaRPr lang="en-US" dirty="0"/>
          </a:p>
        </p:txBody>
      </p:sp>
      <p:sp>
        <p:nvSpPr>
          <p:cNvPr id="5" name="TextBox 4"/>
          <p:cNvSpPr txBox="1"/>
          <p:nvPr/>
        </p:nvSpPr>
        <p:spPr>
          <a:xfrm>
            <a:off x="381000" y="4495800"/>
            <a:ext cx="8493642" cy="1692771"/>
          </a:xfrm>
          <a:prstGeom prst="rect">
            <a:avLst/>
          </a:prstGeom>
          <a:noFill/>
        </p:spPr>
        <p:txBody>
          <a:bodyPr wrap="square" rtlCol="0">
            <a:spAutoFit/>
          </a:bodyPr>
          <a:lstStyle/>
          <a:p>
            <a:pPr>
              <a:spcAft>
                <a:spcPts val="1200"/>
              </a:spcAft>
            </a:pPr>
            <a:r>
              <a:rPr lang="en-US" sz="2800" dirty="0"/>
              <a:t>Objective: To (action verb + key result + target date)</a:t>
            </a:r>
          </a:p>
          <a:p>
            <a:r>
              <a:rPr lang="en-US" sz="2400" dirty="0">
                <a:solidFill>
                  <a:srgbClr val="1F497D"/>
                </a:solidFill>
              </a:rPr>
              <a:t>Example: To increase the % of staff who encourage patients and family members to ask questions to 70% within 1 year</a:t>
            </a:r>
          </a:p>
          <a:p>
            <a:endParaRPr lang="en-US" dirty="0"/>
          </a:p>
        </p:txBody>
      </p:sp>
    </p:spTree>
    <p:extLst>
      <p:ext uri="{BB962C8B-B14F-4D97-AF65-F5344CB8AC3E}">
        <p14:creationId xmlns:p14="http://schemas.microsoft.com/office/powerpoint/2010/main" val="1922488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Driver Diagram</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5545" y="1447800"/>
            <a:ext cx="394938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695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Change Concepts</a:t>
            </a:r>
            <a:endParaRPr lang="en-US" dirty="0"/>
          </a:p>
        </p:txBody>
      </p:sp>
      <p:sp>
        <p:nvSpPr>
          <p:cNvPr id="5" name="Content Placeholder 4"/>
          <p:cNvSpPr>
            <a:spLocks noGrp="1"/>
          </p:cNvSpPr>
          <p:nvPr>
            <p:ph idx="1"/>
          </p:nvPr>
        </p:nvSpPr>
        <p:spPr>
          <a:xfrm>
            <a:off x="1066800" y="1646237"/>
            <a:ext cx="7620000" cy="4525963"/>
          </a:xfrm>
        </p:spPr>
        <p:txBody>
          <a:bodyPr/>
          <a:lstStyle/>
          <a:p>
            <a:pPr marL="0" indent="0">
              <a:spcAft>
                <a:spcPts val="1200"/>
              </a:spcAft>
              <a:buNone/>
            </a:pPr>
            <a:r>
              <a:rPr lang="en-US" dirty="0" smtClean="0">
                <a:solidFill>
                  <a:srgbClr val="1F497D"/>
                </a:solidFill>
              </a:rPr>
              <a:t>Desired change: more staff encourage patients </a:t>
            </a:r>
            <a:r>
              <a:rPr lang="en-US" dirty="0">
                <a:solidFill>
                  <a:srgbClr val="1F497D"/>
                </a:solidFill>
              </a:rPr>
              <a:t>and family members to ask questions </a:t>
            </a:r>
            <a:endParaRPr lang="en-US" dirty="0" smtClean="0">
              <a:solidFill>
                <a:srgbClr val="1F497D"/>
              </a:solidFill>
            </a:endParaRPr>
          </a:p>
          <a:p>
            <a:pPr marL="0" indent="0">
              <a:buNone/>
            </a:pPr>
            <a:r>
              <a:rPr lang="en-US" dirty="0" smtClean="0">
                <a:solidFill>
                  <a:srgbClr val="1F497D"/>
                </a:solidFill>
              </a:rPr>
              <a:t>Change concepts: (Hint – use corresponding tool in AHRQ Health Literacy Universal Precautions Toolkit)</a:t>
            </a:r>
            <a:endParaRPr lang="en-US" dirty="0">
              <a:solidFill>
                <a:srgbClr val="1F497D"/>
              </a:solidFill>
            </a:endParaRPr>
          </a:p>
          <a:p>
            <a:pPr marL="0" indent="0">
              <a:buNone/>
            </a:pPr>
            <a:endParaRPr lang="en-US" dirty="0">
              <a:solidFill>
                <a:srgbClr val="1F497D"/>
              </a:solidFill>
            </a:endParaRPr>
          </a:p>
          <a:p>
            <a:endParaRPr lang="en-US" dirty="0" smtClean="0">
              <a:solidFill>
                <a:srgbClr val="1F497D"/>
              </a:solidFill>
            </a:endParaRPr>
          </a:p>
          <a:p>
            <a:endParaRPr lang="en-US" dirty="0">
              <a:solidFill>
                <a:srgbClr val="1F497D"/>
              </a:solidFill>
            </a:endParaRPr>
          </a:p>
          <a:p>
            <a:endParaRPr lang="en-US" dirty="0"/>
          </a:p>
        </p:txBody>
      </p:sp>
    </p:spTree>
    <p:extLst>
      <p:ext uri="{BB962C8B-B14F-4D97-AF65-F5344CB8AC3E}">
        <p14:creationId xmlns:p14="http://schemas.microsoft.com/office/powerpoint/2010/main" val="2399805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Will Drive Change?</a:t>
            </a:r>
            <a:endParaRPr lang="en-US" dirty="0"/>
          </a:p>
        </p:txBody>
      </p:sp>
      <p:sp>
        <p:nvSpPr>
          <p:cNvPr id="5" name="Content Placeholder 4"/>
          <p:cNvSpPr>
            <a:spLocks noGrp="1"/>
          </p:cNvSpPr>
          <p:nvPr>
            <p:ph idx="1"/>
          </p:nvPr>
        </p:nvSpPr>
        <p:spPr>
          <a:xfrm>
            <a:off x="1066800" y="1524000"/>
            <a:ext cx="7620000" cy="4800600"/>
          </a:xfrm>
        </p:spPr>
        <p:txBody>
          <a:bodyPr>
            <a:normAutofit fontScale="92500"/>
          </a:bodyPr>
          <a:lstStyle/>
          <a:p>
            <a:pPr marL="0" indent="0">
              <a:buNone/>
            </a:pPr>
            <a:r>
              <a:rPr lang="en-US" dirty="0" smtClean="0">
                <a:solidFill>
                  <a:srgbClr val="1F497D"/>
                </a:solidFill>
              </a:rPr>
              <a:t>Desired Change: staff encourage patients </a:t>
            </a:r>
            <a:r>
              <a:rPr lang="en-US" dirty="0">
                <a:solidFill>
                  <a:srgbClr val="1F497D"/>
                </a:solidFill>
              </a:rPr>
              <a:t>and family members to ask questions </a:t>
            </a:r>
          </a:p>
          <a:p>
            <a:pPr marL="0" indent="0">
              <a:buNone/>
            </a:pPr>
            <a:r>
              <a:rPr lang="en-US" dirty="0">
                <a:solidFill>
                  <a:srgbClr val="1F497D"/>
                </a:solidFill>
              </a:rPr>
              <a:t>Change </a:t>
            </a:r>
            <a:r>
              <a:rPr lang="en-US" dirty="0" smtClean="0">
                <a:solidFill>
                  <a:srgbClr val="1F497D"/>
                </a:solidFill>
              </a:rPr>
              <a:t>concepts:</a:t>
            </a:r>
          </a:p>
          <a:p>
            <a:r>
              <a:rPr lang="en-US" dirty="0" smtClean="0">
                <a:solidFill>
                  <a:srgbClr val="1F497D"/>
                </a:solidFill>
              </a:rPr>
              <a:t>Train staff</a:t>
            </a:r>
          </a:p>
          <a:p>
            <a:r>
              <a:rPr lang="en-US" dirty="0" smtClean="0">
                <a:solidFill>
                  <a:srgbClr val="1F497D"/>
                </a:solidFill>
              </a:rPr>
              <a:t>Allow time</a:t>
            </a:r>
          </a:p>
          <a:p>
            <a:r>
              <a:rPr lang="en-US" dirty="0" smtClean="0">
                <a:solidFill>
                  <a:srgbClr val="1F497D"/>
                </a:solidFill>
              </a:rPr>
              <a:t>Establish standard operating procedures, e.g.,</a:t>
            </a:r>
          </a:p>
          <a:p>
            <a:pPr lvl="1"/>
            <a:r>
              <a:rPr lang="en-US" dirty="0" smtClean="0">
                <a:solidFill>
                  <a:srgbClr val="1F497D"/>
                </a:solidFill>
              </a:rPr>
              <a:t>Reminder to bring questions when </a:t>
            </a:r>
            <a:r>
              <a:rPr lang="en-US" dirty="0" err="1" smtClean="0">
                <a:solidFill>
                  <a:srgbClr val="1F497D"/>
                </a:solidFill>
              </a:rPr>
              <a:t>appt</a:t>
            </a:r>
            <a:r>
              <a:rPr lang="en-US" dirty="0" smtClean="0">
                <a:solidFill>
                  <a:srgbClr val="1F497D"/>
                </a:solidFill>
              </a:rPr>
              <a:t> is confirmed</a:t>
            </a:r>
          </a:p>
          <a:p>
            <a:pPr lvl="1"/>
            <a:r>
              <a:rPr lang="en-US" dirty="0" smtClean="0">
                <a:solidFill>
                  <a:srgbClr val="1F497D"/>
                </a:solidFill>
              </a:rPr>
              <a:t>Pad of paper and pens in waiting room</a:t>
            </a:r>
          </a:p>
          <a:p>
            <a:pPr lvl="1"/>
            <a:r>
              <a:rPr lang="en-US" dirty="0" smtClean="0">
                <a:solidFill>
                  <a:srgbClr val="1F497D"/>
                </a:solidFill>
              </a:rPr>
              <a:t>At checkout ask “Did you get your questions answered?</a:t>
            </a:r>
          </a:p>
          <a:p>
            <a:endParaRPr lang="en-US" dirty="0" smtClean="0">
              <a:solidFill>
                <a:srgbClr val="1F497D"/>
              </a:solidFill>
            </a:endParaRPr>
          </a:p>
          <a:p>
            <a:endParaRPr lang="en-US" dirty="0" smtClean="0">
              <a:solidFill>
                <a:srgbClr val="1F497D"/>
              </a:solidFill>
            </a:endParaRPr>
          </a:p>
          <a:p>
            <a:endParaRPr lang="en-US" dirty="0">
              <a:solidFill>
                <a:srgbClr val="1F497D"/>
              </a:solidFill>
            </a:endParaRPr>
          </a:p>
          <a:p>
            <a:endParaRPr lang="en-US" dirty="0"/>
          </a:p>
        </p:txBody>
      </p:sp>
    </p:spTree>
    <p:extLst>
      <p:ext uri="{BB962C8B-B14F-4D97-AF65-F5344CB8AC3E}">
        <p14:creationId xmlns:p14="http://schemas.microsoft.com/office/powerpoint/2010/main" val="1447991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286000" y="609600"/>
            <a:ext cx="5556871" cy="571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77645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Around Improvement Activities</a:t>
            </a:r>
            <a:endParaRPr lang="en-US" dirty="0"/>
          </a:p>
        </p:txBody>
      </p:sp>
      <p:sp>
        <p:nvSpPr>
          <p:cNvPr id="3" name="Content Placeholder 2"/>
          <p:cNvSpPr>
            <a:spLocks noGrp="1"/>
          </p:cNvSpPr>
          <p:nvPr>
            <p:ph idx="1"/>
          </p:nvPr>
        </p:nvSpPr>
        <p:spPr>
          <a:xfrm>
            <a:off x="1295400" y="1646237"/>
            <a:ext cx="7391400" cy="4525963"/>
          </a:xfrm>
        </p:spPr>
        <p:txBody>
          <a:bodyPr/>
          <a:lstStyle/>
          <a:p>
            <a:r>
              <a:rPr lang="en-US" dirty="0" smtClean="0"/>
              <a:t>Prior to testing changes</a:t>
            </a:r>
          </a:p>
          <a:p>
            <a:pPr lvl="1"/>
            <a:r>
              <a:rPr lang="en-US" dirty="0" smtClean="0"/>
              <a:t>Raise health literacy awareness</a:t>
            </a:r>
          </a:p>
          <a:p>
            <a:pPr lvl="1"/>
            <a:r>
              <a:rPr lang="en-US" dirty="0" smtClean="0"/>
              <a:t>Assessment results</a:t>
            </a:r>
          </a:p>
          <a:p>
            <a:pPr lvl="1">
              <a:spcAft>
                <a:spcPts val="1200"/>
              </a:spcAft>
            </a:pPr>
            <a:r>
              <a:rPr lang="en-US" dirty="0" smtClean="0"/>
              <a:t>Implementation plans</a:t>
            </a:r>
          </a:p>
          <a:p>
            <a:r>
              <a:rPr lang="en-US" dirty="0" smtClean="0"/>
              <a:t>After testing changes:</a:t>
            </a:r>
          </a:p>
          <a:p>
            <a:pPr lvl="1"/>
            <a:r>
              <a:rPr lang="en-US" dirty="0" smtClean="0"/>
              <a:t>Testing results</a:t>
            </a:r>
          </a:p>
          <a:p>
            <a:pPr lvl="1"/>
            <a:r>
              <a:rPr lang="en-US" dirty="0" smtClean="0"/>
              <a:t>Plan for spread</a:t>
            </a:r>
          </a:p>
          <a:p>
            <a:pPr lvl="1"/>
            <a:endParaRPr lang="en-US" dirty="0"/>
          </a:p>
          <a:p>
            <a:endParaRPr lang="en-US" dirty="0"/>
          </a:p>
        </p:txBody>
      </p:sp>
    </p:spTree>
    <p:extLst>
      <p:ext uri="{BB962C8B-B14F-4D97-AF65-F5344CB8AC3E}">
        <p14:creationId xmlns:p14="http://schemas.microsoft.com/office/powerpoint/2010/main" val="365441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553200" cy="617884"/>
          </a:xfrm>
        </p:spPr>
        <p:txBody>
          <a:bodyPr>
            <a:normAutofit fontScale="90000"/>
          </a:bodyPr>
          <a:lstStyle/>
          <a:p>
            <a:r>
              <a:rPr lang="en-US" dirty="0" smtClean="0"/>
              <a:t>Overview</a:t>
            </a:r>
            <a:endParaRPr lang="en-US" dirty="0"/>
          </a:p>
        </p:txBody>
      </p:sp>
      <p:sp>
        <p:nvSpPr>
          <p:cNvPr id="3" name="Content Placeholder 2"/>
          <p:cNvSpPr>
            <a:spLocks noGrp="1"/>
          </p:cNvSpPr>
          <p:nvPr>
            <p:ph idx="1"/>
          </p:nvPr>
        </p:nvSpPr>
        <p:spPr>
          <a:xfrm>
            <a:off x="762000" y="1600200"/>
            <a:ext cx="7772400" cy="4221163"/>
          </a:xfrm>
        </p:spPr>
        <p:txBody>
          <a:bodyPr/>
          <a:lstStyle/>
          <a:p>
            <a:pPr>
              <a:spcAft>
                <a:spcPts val="1200"/>
              </a:spcAft>
            </a:pPr>
            <a:r>
              <a:rPr lang="en-US" dirty="0" smtClean="0"/>
              <a:t>Health Literacy Universal Precautions</a:t>
            </a:r>
          </a:p>
          <a:p>
            <a:pPr>
              <a:spcAft>
                <a:spcPts val="1200"/>
              </a:spcAft>
            </a:pPr>
            <a:r>
              <a:rPr lang="en-US" dirty="0" smtClean="0"/>
              <a:t>AHRQ Toolkit and Quick Start Option</a:t>
            </a:r>
          </a:p>
          <a:p>
            <a:pPr>
              <a:spcAft>
                <a:spcPts val="1200"/>
              </a:spcAft>
            </a:pPr>
            <a:r>
              <a:rPr lang="en-US" dirty="0" smtClean="0"/>
              <a:t>Conducting a Health Literacy Assessment</a:t>
            </a:r>
          </a:p>
          <a:p>
            <a:pPr>
              <a:spcAft>
                <a:spcPts val="1200"/>
              </a:spcAft>
            </a:pPr>
            <a:r>
              <a:rPr lang="en-US" dirty="0" smtClean="0"/>
              <a:t>Creating a Health Literacy Improvement Plan</a:t>
            </a:r>
            <a:endParaRPr lang="en-US" dirty="0"/>
          </a:p>
        </p:txBody>
      </p:sp>
    </p:spTree>
    <p:extLst>
      <p:ext uri="{BB962C8B-B14F-4D97-AF65-F5344CB8AC3E}">
        <p14:creationId xmlns:p14="http://schemas.microsoft.com/office/powerpoint/2010/main" val="70631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Resources</a:t>
            </a:r>
            <a:endParaRPr lang="en-US" dirty="0"/>
          </a:p>
        </p:txBody>
      </p:sp>
      <p:sp>
        <p:nvSpPr>
          <p:cNvPr id="3" name="Content Placeholder 2"/>
          <p:cNvSpPr>
            <a:spLocks noGrp="1"/>
          </p:cNvSpPr>
          <p:nvPr>
            <p:ph idx="1"/>
          </p:nvPr>
        </p:nvSpPr>
        <p:spPr>
          <a:xfrm>
            <a:off x="838200" y="1447800"/>
            <a:ext cx="7848600" cy="4876801"/>
          </a:xfrm>
        </p:spPr>
        <p:txBody>
          <a:bodyPr>
            <a:normAutofit lnSpcReduction="10000"/>
          </a:bodyPr>
          <a:lstStyle/>
          <a:p>
            <a:pPr>
              <a:spcAft>
                <a:spcPts val="600"/>
              </a:spcAft>
            </a:pPr>
            <a:r>
              <a:rPr lang="en-US" dirty="0" smtClean="0"/>
              <a:t>AHRQ Practice Facilitation Curriculum</a:t>
            </a:r>
          </a:p>
          <a:p>
            <a:pPr marL="342900" lvl="1" indent="0">
              <a:spcAft>
                <a:spcPts val="600"/>
              </a:spcAft>
              <a:buNone/>
            </a:pPr>
            <a:r>
              <a:rPr lang="en-US" dirty="0">
                <a:hlinkClick r:id="rId2"/>
              </a:rPr>
              <a:t>https://</a:t>
            </a:r>
            <a:r>
              <a:rPr lang="en-US" dirty="0" smtClean="0">
                <a:hlinkClick r:id="rId2"/>
              </a:rPr>
              <a:t>www.pcmh.ahrq.gov/page/primary-care-practice-facilitation-curriculum</a:t>
            </a:r>
            <a:r>
              <a:rPr lang="en-US" dirty="0" smtClean="0"/>
              <a:t> </a:t>
            </a:r>
          </a:p>
          <a:p>
            <a:pPr>
              <a:spcAft>
                <a:spcPts val="600"/>
              </a:spcAft>
            </a:pPr>
            <a:r>
              <a:rPr lang="en-US" dirty="0"/>
              <a:t>Building Health Literate </a:t>
            </a:r>
            <a:r>
              <a:rPr lang="en-US" dirty="0" smtClean="0"/>
              <a:t>Organizations: A </a:t>
            </a:r>
            <a:r>
              <a:rPr lang="en-US" dirty="0"/>
              <a:t>Guidebook to Achieving Organizational </a:t>
            </a:r>
            <a:r>
              <a:rPr lang="en-US" dirty="0" smtClean="0"/>
              <a:t>Change</a:t>
            </a:r>
          </a:p>
          <a:p>
            <a:pPr marL="342900" lvl="1" indent="0">
              <a:spcAft>
                <a:spcPts val="600"/>
              </a:spcAft>
              <a:buNone/>
            </a:pPr>
            <a:r>
              <a:rPr lang="en-US" dirty="0">
                <a:hlinkClick r:id="rId3"/>
              </a:rPr>
              <a:t>https://</a:t>
            </a:r>
            <a:r>
              <a:rPr lang="en-US" dirty="0" smtClean="0">
                <a:hlinkClick r:id="rId3"/>
              </a:rPr>
              <a:t>www.unitypoint.org/health-literacy-guidebook.aspx</a:t>
            </a:r>
            <a:r>
              <a:rPr lang="en-US" dirty="0" smtClean="0"/>
              <a:t> </a:t>
            </a:r>
          </a:p>
          <a:p>
            <a:pPr>
              <a:spcAft>
                <a:spcPts val="600"/>
              </a:spcAft>
            </a:pPr>
            <a:r>
              <a:rPr lang="en-US" dirty="0" smtClean="0"/>
              <a:t>CDC Action Plan Template</a:t>
            </a:r>
          </a:p>
          <a:p>
            <a:pPr marL="342900" lvl="1" indent="0">
              <a:spcAft>
                <a:spcPts val="600"/>
              </a:spcAft>
              <a:buNone/>
            </a:pPr>
            <a:r>
              <a:rPr lang="en-US" dirty="0">
                <a:hlinkClick r:id="rId4"/>
              </a:rPr>
              <a:t>https://</a:t>
            </a:r>
            <a:r>
              <a:rPr lang="en-US" dirty="0" smtClean="0">
                <a:hlinkClick r:id="rId4"/>
              </a:rPr>
              <a:t>www.cdc.gov/healthliteracy/pdf/planning_template.pdf</a:t>
            </a:r>
            <a:r>
              <a:rPr lang="en-US" dirty="0" smtClean="0"/>
              <a:t> </a:t>
            </a:r>
            <a:endParaRPr lang="en-US" dirty="0"/>
          </a:p>
        </p:txBody>
      </p:sp>
    </p:spTree>
    <p:extLst>
      <p:ext uri="{BB962C8B-B14F-4D97-AF65-F5344CB8AC3E}">
        <p14:creationId xmlns:p14="http://schemas.microsoft.com/office/powerpoint/2010/main" val="4219104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3200" dirty="0" smtClean="0">
                <a:effectLst/>
              </a:rPr>
              <a:t>What questions do you have?</a:t>
            </a:r>
          </a:p>
        </p:txBody>
      </p:sp>
      <p:sp>
        <p:nvSpPr>
          <p:cNvPr id="2" name="Content Placeholder 1"/>
          <p:cNvSpPr>
            <a:spLocks noGrp="1"/>
          </p:cNvSpPr>
          <p:nvPr>
            <p:ph idx="1"/>
          </p:nvPr>
        </p:nvSpPr>
        <p:spPr/>
        <p:txBody>
          <a:bodyPr/>
          <a:lstStyle/>
          <a:p>
            <a:endParaRPr lang="en-US"/>
          </a:p>
        </p:txBody>
      </p:sp>
      <p:sp>
        <p:nvSpPr>
          <p:cNvPr id="80900" name="Text Box 4"/>
          <p:cNvSpPr txBox="1">
            <a:spLocks noChangeArrowheads="1"/>
          </p:cNvSpPr>
          <p:nvPr/>
        </p:nvSpPr>
        <p:spPr bwMode="auto">
          <a:xfrm>
            <a:off x="1143000" y="6248400"/>
            <a:ext cx="6950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00">
                <a:solidFill>
                  <a:schemeClr val="tx2"/>
                </a:solidFill>
                <a:effectLst>
                  <a:outerShdw blurRad="38100" dist="38100" dir="2700000" algn="tl">
                    <a:srgbClr val="000000"/>
                  </a:outerShdw>
                </a:effectLst>
                <a:latin typeface="Arial" charset="0"/>
              </a:rPr>
              <a:t>www.ahrq.gov</a:t>
            </a:r>
          </a:p>
        </p:txBody>
      </p:sp>
      <p:pic>
        <p:nvPicPr>
          <p:cNvPr id="80902" name="Picture 6" descr="health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4800600" cy="4786872"/>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39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About You</a:t>
            </a:r>
            <a:endParaRPr lang="en-US" dirty="0"/>
          </a:p>
        </p:txBody>
      </p:sp>
      <p:sp>
        <p:nvSpPr>
          <p:cNvPr id="3" name="Content Placeholder 2"/>
          <p:cNvSpPr>
            <a:spLocks noGrp="1"/>
          </p:cNvSpPr>
          <p:nvPr>
            <p:ph idx="1"/>
          </p:nvPr>
        </p:nvSpPr>
        <p:spPr>
          <a:xfrm>
            <a:off x="990600" y="1646237"/>
            <a:ext cx="7696200" cy="4525963"/>
          </a:xfrm>
        </p:spPr>
        <p:txBody>
          <a:bodyPr/>
          <a:lstStyle/>
          <a:p>
            <a:pPr>
              <a:spcAft>
                <a:spcPts val="1200"/>
              </a:spcAft>
            </a:pPr>
            <a:r>
              <a:rPr lang="en-US" dirty="0"/>
              <a:t>How familiar are you with:</a:t>
            </a:r>
          </a:p>
          <a:p>
            <a:pPr lvl="1">
              <a:spcAft>
                <a:spcPts val="1200"/>
              </a:spcAft>
            </a:pPr>
            <a:r>
              <a:rPr lang="en-US" dirty="0"/>
              <a:t>Health literacy improvement in general?</a:t>
            </a:r>
          </a:p>
          <a:p>
            <a:pPr lvl="1">
              <a:spcAft>
                <a:spcPts val="1200"/>
              </a:spcAft>
            </a:pPr>
            <a:r>
              <a:rPr lang="en-US" dirty="0"/>
              <a:t>AHRQ Health Literacy Precautions Toolkit?</a:t>
            </a:r>
          </a:p>
          <a:p>
            <a:pPr>
              <a:spcAft>
                <a:spcPts val="1200"/>
              </a:spcAft>
            </a:pPr>
            <a:r>
              <a:rPr lang="en-US" dirty="0" smtClean="0"/>
              <a:t>What do you hope to learn in the next hour?</a:t>
            </a:r>
            <a:endParaRPr lang="en-US" dirty="0"/>
          </a:p>
        </p:txBody>
      </p:sp>
    </p:spTree>
    <p:extLst>
      <p:ext uri="{BB962C8B-B14F-4D97-AF65-F5344CB8AC3E}">
        <p14:creationId xmlns:p14="http://schemas.microsoft.com/office/powerpoint/2010/main" val="106027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0" name="Rectangle 4"/>
          <p:cNvSpPr>
            <a:spLocks noGrp="1" noChangeArrowheads="1"/>
          </p:cNvSpPr>
          <p:nvPr>
            <p:ph type="title"/>
          </p:nvPr>
        </p:nvSpPr>
        <p:spPr/>
        <p:txBody>
          <a:bodyPr>
            <a:normAutofit fontScale="90000"/>
          </a:bodyPr>
          <a:lstStyle/>
          <a:p>
            <a:pPr>
              <a:defRPr/>
            </a:pPr>
            <a:r>
              <a:rPr lang="en-US" dirty="0" smtClean="0"/>
              <a:t>Health Literacy Equation</a:t>
            </a:r>
          </a:p>
        </p:txBody>
      </p:sp>
      <p:sp>
        <p:nvSpPr>
          <p:cNvPr id="434188" name="Text Box 12"/>
          <p:cNvSpPr txBox="1">
            <a:spLocks noChangeArrowheads="1"/>
          </p:cNvSpPr>
          <p:nvPr/>
        </p:nvSpPr>
        <p:spPr bwMode="auto">
          <a:xfrm>
            <a:off x="914400" y="4953000"/>
            <a:ext cx="8610600" cy="400110"/>
          </a:xfrm>
          <a:prstGeom prst="rect">
            <a:avLst/>
          </a:prstGeom>
          <a:noFill/>
          <a:ln w="12700">
            <a:noFill/>
            <a:miter lim="800000"/>
            <a:headEnd/>
            <a:tailEnd/>
          </a:ln>
          <a:effectLst/>
        </p:spPr>
        <p:txBody>
          <a:bodyPr>
            <a:spAutoFit/>
          </a:bodyPr>
          <a:lstStyle/>
          <a:p>
            <a:pPr>
              <a:spcBef>
                <a:spcPct val="50000"/>
              </a:spcBef>
              <a:defRPr/>
            </a:pPr>
            <a:r>
              <a:rPr lang="en-US" b="1" dirty="0"/>
              <a:t>Skills/Abilities   </a:t>
            </a:r>
            <a:r>
              <a:rPr lang="en-US" b="1" dirty="0" smtClean="0"/>
              <a:t>	x      </a:t>
            </a:r>
            <a:r>
              <a:rPr lang="en-US" b="1" dirty="0" smtClean="0">
                <a:solidFill>
                  <a:srgbClr val="1F497D"/>
                </a:solidFill>
                <a:latin typeface="+mj-lt"/>
                <a:ea typeface="+mj-ea"/>
                <a:cs typeface="+mj-cs"/>
              </a:rPr>
              <a:t>Difficulty/Complexity</a:t>
            </a:r>
            <a:r>
              <a:rPr lang="en-US" sz="2000" b="1" dirty="0" smtClean="0">
                <a:solidFill>
                  <a:srgbClr val="1F497D"/>
                </a:solidFill>
                <a:latin typeface="+mj-lt"/>
                <a:ea typeface="+mj-ea"/>
                <a:cs typeface="+mj-cs"/>
              </a:rPr>
              <a:t> </a:t>
            </a:r>
            <a:r>
              <a:rPr lang="en-US" b="1" dirty="0" smtClean="0"/>
              <a:t>    </a:t>
            </a:r>
            <a:r>
              <a:rPr lang="en-US" b="1" dirty="0"/>
              <a:t>=    </a:t>
            </a:r>
            <a:r>
              <a:rPr lang="en-US" b="1" dirty="0" smtClean="0"/>
              <a:t>       Health </a:t>
            </a:r>
            <a:r>
              <a:rPr lang="en-US" b="1" dirty="0"/>
              <a:t>Literacy</a:t>
            </a:r>
          </a:p>
        </p:txBody>
      </p:sp>
      <p:pic>
        <p:nvPicPr>
          <p:cNvPr id="4100" name="Picture 27" descr="Doctor with a female patient"/>
          <p:cNvPicPr>
            <a:picLocks noChangeAspect="1" noChangeArrowheads="1"/>
          </p:cNvPicPr>
          <p:nvPr/>
        </p:nvPicPr>
        <p:blipFill>
          <a:blip r:embed="rId3">
            <a:extLst>
              <a:ext uri="{28A0092B-C50C-407E-A947-70E740481C1C}">
                <a14:useLocalDpi xmlns:a14="http://schemas.microsoft.com/office/drawing/2010/main" val="0"/>
              </a:ext>
            </a:extLst>
          </a:blip>
          <a:srcRect l="-3334" t="25555" r="29999" b="9999"/>
          <a:stretch>
            <a:fillRect/>
          </a:stretch>
        </p:blipFill>
        <p:spPr bwMode="auto">
          <a:xfrm>
            <a:off x="457200" y="1981200"/>
            <a:ext cx="19081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204" name="Text Box 28"/>
          <p:cNvSpPr txBox="1">
            <a:spLocks noChangeArrowheads="1"/>
          </p:cNvSpPr>
          <p:nvPr/>
        </p:nvSpPr>
        <p:spPr bwMode="auto">
          <a:xfrm>
            <a:off x="2590800" y="2971800"/>
            <a:ext cx="533400" cy="579438"/>
          </a:xfrm>
          <a:prstGeom prst="rect">
            <a:avLst/>
          </a:prstGeom>
          <a:noFill/>
          <a:ln w="12700">
            <a:noFill/>
            <a:miter lim="800000"/>
            <a:headEnd/>
            <a:tailEnd/>
          </a:ln>
          <a:effectLst/>
        </p:spPr>
        <p:txBody>
          <a:bodyPr>
            <a:spAutoFit/>
          </a:bodyPr>
          <a:lstStyle/>
          <a:p>
            <a:pPr>
              <a:spcBef>
                <a:spcPct val="50000"/>
              </a:spcBef>
              <a:defRPr/>
            </a:pPr>
            <a:r>
              <a:rPr lang="en-US" sz="3200" b="1" dirty="0">
                <a:effectLst>
                  <a:outerShdw blurRad="38100" dist="38100" dir="2700000" algn="tl">
                    <a:srgbClr val="000000"/>
                  </a:outerShdw>
                </a:effectLst>
              </a:rPr>
              <a:t>X</a:t>
            </a:r>
          </a:p>
        </p:txBody>
      </p:sp>
      <p:sp>
        <p:nvSpPr>
          <p:cNvPr id="434205" name="Text Box 29"/>
          <p:cNvSpPr txBox="1">
            <a:spLocks noChangeArrowheads="1"/>
          </p:cNvSpPr>
          <p:nvPr/>
        </p:nvSpPr>
        <p:spPr bwMode="auto">
          <a:xfrm>
            <a:off x="6019800" y="2895600"/>
            <a:ext cx="533400" cy="641350"/>
          </a:xfrm>
          <a:prstGeom prst="rect">
            <a:avLst/>
          </a:prstGeom>
          <a:noFill/>
          <a:ln w="12700">
            <a:noFill/>
            <a:miter lim="800000"/>
            <a:headEnd/>
            <a:tailEnd/>
          </a:ln>
          <a:effectLst/>
        </p:spPr>
        <p:txBody>
          <a:bodyPr>
            <a:spAutoFit/>
          </a:bodyPr>
          <a:lstStyle/>
          <a:p>
            <a:pPr>
              <a:spcBef>
                <a:spcPct val="50000"/>
              </a:spcBef>
              <a:defRPr/>
            </a:pPr>
            <a:r>
              <a:rPr lang="en-US" sz="3600" b="1" dirty="0">
                <a:solidFill>
                  <a:schemeClr val="tx2"/>
                </a:solidFill>
                <a:effectLst>
                  <a:outerShdw blurRad="38100" dist="38100" dir="2700000" algn="tl">
                    <a:srgbClr val="000000"/>
                  </a:outerShdw>
                </a:effectLst>
              </a:rPr>
              <a:t>=</a:t>
            </a:r>
          </a:p>
        </p:txBody>
      </p:sp>
      <p:pic>
        <p:nvPicPr>
          <p:cNvPr id="410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338" y="1676400"/>
            <a:ext cx="21256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0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21082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0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2136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23949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normAutofit fontScale="90000"/>
          </a:bodyPr>
          <a:lstStyle/>
          <a:p>
            <a:r>
              <a:rPr lang="en-US" altLang="en-US"/>
              <a:t>Health Literacy Demands</a:t>
            </a:r>
          </a:p>
        </p:txBody>
      </p:sp>
      <p:sp>
        <p:nvSpPr>
          <p:cNvPr id="364547" name="Rectangle 3"/>
          <p:cNvSpPr>
            <a:spLocks noGrp="1" noChangeArrowheads="1"/>
          </p:cNvSpPr>
          <p:nvPr>
            <p:ph type="body" idx="1"/>
          </p:nvPr>
        </p:nvSpPr>
        <p:spPr>
          <a:xfrm>
            <a:off x="1185333" y="1676400"/>
            <a:ext cx="7145867" cy="4800600"/>
          </a:xfrm>
        </p:spPr>
        <p:txBody>
          <a:bodyPr>
            <a:normAutofit/>
          </a:bodyPr>
          <a:lstStyle/>
          <a:p>
            <a:pPr>
              <a:spcAft>
                <a:spcPts val="600"/>
              </a:spcAft>
            </a:pPr>
            <a:r>
              <a:rPr lang="en-US" altLang="en-US" dirty="0"/>
              <a:t>Find the office</a:t>
            </a:r>
          </a:p>
          <a:p>
            <a:pPr>
              <a:spcAft>
                <a:spcPts val="600"/>
              </a:spcAft>
            </a:pPr>
            <a:r>
              <a:rPr lang="en-US" altLang="en-US" dirty="0"/>
              <a:t>Fill out forms</a:t>
            </a:r>
          </a:p>
          <a:p>
            <a:pPr>
              <a:spcAft>
                <a:spcPts val="600"/>
              </a:spcAft>
            </a:pPr>
            <a:r>
              <a:rPr lang="en-US" altLang="en-US" dirty="0"/>
              <a:t>Give medical history and describe symptoms</a:t>
            </a:r>
          </a:p>
          <a:p>
            <a:pPr>
              <a:spcAft>
                <a:spcPts val="600"/>
              </a:spcAft>
            </a:pPr>
            <a:r>
              <a:rPr lang="en-US" altLang="en-US" dirty="0"/>
              <a:t>Ask questions and share in decision making</a:t>
            </a:r>
          </a:p>
        </p:txBody>
      </p:sp>
    </p:spTree>
    <p:extLst>
      <p:ext uri="{BB962C8B-B14F-4D97-AF65-F5344CB8AC3E}">
        <p14:creationId xmlns:p14="http://schemas.microsoft.com/office/powerpoint/2010/main" val="18778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828800" y="609600"/>
            <a:ext cx="6629400" cy="617884"/>
          </a:xfrm>
        </p:spPr>
        <p:txBody>
          <a:bodyPr>
            <a:normAutofit fontScale="90000"/>
          </a:bodyPr>
          <a:lstStyle/>
          <a:p>
            <a:r>
              <a:rPr lang="en-US" altLang="en-US" dirty="0"/>
              <a:t>More Health Literacy Demands</a:t>
            </a:r>
          </a:p>
        </p:txBody>
      </p:sp>
      <p:sp>
        <p:nvSpPr>
          <p:cNvPr id="366595" name="Rectangle 3"/>
          <p:cNvSpPr>
            <a:spLocks noGrp="1" noChangeArrowheads="1"/>
          </p:cNvSpPr>
          <p:nvPr>
            <p:ph type="body" idx="1"/>
          </p:nvPr>
        </p:nvSpPr>
        <p:spPr>
          <a:xfrm>
            <a:off x="1185333" y="1676400"/>
            <a:ext cx="7416800" cy="4800600"/>
          </a:xfrm>
        </p:spPr>
        <p:txBody>
          <a:bodyPr/>
          <a:lstStyle/>
          <a:p>
            <a:pPr>
              <a:spcAft>
                <a:spcPts val="600"/>
              </a:spcAft>
            </a:pPr>
            <a:r>
              <a:rPr lang="en-US" altLang="en-US" dirty="0"/>
              <a:t>Understand and act on anticipatory guidance</a:t>
            </a:r>
          </a:p>
          <a:p>
            <a:pPr>
              <a:spcAft>
                <a:spcPts val="600"/>
              </a:spcAft>
            </a:pPr>
            <a:r>
              <a:rPr lang="en-US" altLang="en-US" dirty="0"/>
              <a:t>Follow-up on screenings, lab tests, referrals</a:t>
            </a:r>
          </a:p>
          <a:p>
            <a:pPr>
              <a:spcAft>
                <a:spcPts val="600"/>
              </a:spcAft>
            </a:pPr>
            <a:r>
              <a:rPr lang="en-US" altLang="en-US" dirty="0" smtClean="0"/>
              <a:t>Take medicines as directed</a:t>
            </a:r>
            <a:endParaRPr lang="en-US" altLang="en-US" dirty="0"/>
          </a:p>
          <a:p>
            <a:pPr>
              <a:spcAft>
                <a:spcPts val="600"/>
              </a:spcAft>
            </a:pPr>
            <a:r>
              <a:rPr lang="en-US" altLang="en-US" dirty="0"/>
              <a:t>Self manage conditions</a:t>
            </a:r>
          </a:p>
          <a:p>
            <a:pPr>
              <a:spcAft>
                <a:spcPts val="600"/>
              </a:spcAft>
            </a:pPr>
            <a:r>
              <a:rPr lang="en-US" altLang="en-US" dirty="0"/>
              <a:t>Process insurance and pay bills</a:t>
            </a:r>
          </a:p>
          <a:p>
            <a:pPr>
              <a:buFont typeface="Wingdings" pitchFamily="2" charset="2"/>
              <a:buNone/>
            </a:pPr>
            <a:endParaRPr lang="en-US" altLang="en-US" sz="3600" dirty="0"/>
          </a:p>
        </p:txBody>
      </p:sp>
    </p:spTree>
    <p:extLst>
      <p:ext uri="{BB962C8B-B14F-4D97-AF65-F5344CB8AC3E}">
        <p14:creationId xmlns:p14="http://schemas.microsoft.com/office/powerpoint/2010/main" val="275487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524000" y="304800"/>
            <a:ext cx="6697663" cy="876300"/>
          </a:xfrm>
        </p:spPr>
        <p:txBody>
          <a:bodyPr>
            <a:normAutofit fontScale="90000"/>
          </a:bodyPr>
          <a:lstStyle/>
          <a:p>
            <a:pPr eaLnBrk="1" hangingPunct="1">
              <a:defRPr/>
            </a:pPr>
            <a:r>
              <a:rPr lang="en-US" dirty="0" smtClean="0"/>
              <a:t>Health Literacy </a:t>
            </a:r>
            <a:br>
              <a:rPr lang="en-US" dirty="0" smtClean="0"/>
            </a:br>
            <a:r>
              <a:rPr lang="en-US" dirty="0" smtClean="0"/>
              <a:t>Universal Precautions</a:t>
            </a:r>
          </a:p>
        </p:txBody>
      </p:sp>
      <p:sp>
        <p:nvSpPr>
          <p:cNvPr id="7171" name="Rectangle 3"/>
          <p:cNvSpPr>
            <a:spLocks noGrp="1"/>
          </p:cNvSpPr>
          <p:nvPr>
            <p:ph type="body" idx="1"/>
          </p:nvPr>
        </p:nvSpPr>
        <p:spPr>
          <a:xfrm>
            <a:off x="1371600" y="1981200"/>
            <a:ext cx="6858000" cy="3687763"/>
          </a:xfrm>
        </p:spPr>
        <p:txBody>
          <a:bodyPr>
            <a:normAutofit/>
          </a:bodyPr>
          <a:lstStyle/>
          <a:p>
            <a:pPr marL="0" indent="0">
              <a:buNone/>
              <a:defRPr/>
            </a:pPr>
            <a:r>
              <a:rPr lang="en-US" sz="3000" dirty="0" smtClean="0"/>
              <a:t>Structuring the delivery of care in the practice as if </a:t>
            </a:r>
            <a:r>
              <a:rPr lang="en-US" sz="3000" b="1" dirty="0" smtClean="0"/>
              <a:t>everyone</a:t>
            </a:r>
            <a:r>
              <a:rPr lang="en-US" sz="3000" dirty="0" smtClean="0"/>
              <a:t> may </a:t>
            </a:r>
            <a:r>
              <a:rPr lang="en-US" sz="3200" dirty="0" smtClean="0"/>
              <a:t>have </a:t>
            </a:r>
            <a:r>
              <a:rPr lang="en-US" sz="3200" dirty="0"/>
              <a:t>difficulty </a:t>
            </a:r>
            <a:r>
              <a:rPr lang="en-US" sz="3200" dirty="0" smtClean="0"/>
              <a:t>understanding </a:t>
            </a:r>
            <a:r>
              <a:rPr lang="en-US" sz="3200" dirty="0"/>
              <a:t>health information and accessing health services</a:t>
            </a:r>
            <a:endParaRPr lang="en-US" dirty="0" smtClean="0"/>
          </a:p>
          <a:p>
            <a:pPr eaLnBrk="1" hangingPunct="1">
              <a:defRPr/>
            </a:pPr>
            <a:endParaRPr lang="en-US" dirty="0" smtClean="0"/>
          </a:p>
        </p:txBody>
      </p:sp>
      <p:sp>
        <p:nvSpPr>
          <p:cNvPr id="8196"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B22C2F-AD8F-4CAC-8F37-BCEA025C4607}" type="slidenum">
              <a:rPr lang="en-US" altLang="en-US"/>
              <a:pPr/>
              <a:t>8</a:t>
            </a:fld>
            <a:endParaRPr lang="en-US" altLang="en-US"/>
          </a:p>
        </p:txBody>
      </p:sp>
    </p:spTree>
    <p:extLst>
      <p:ext uri="{BB962C8B-B14F-4D97-AF65-F5344CB8AC3E}">
        <p14:creationId xmlns:p14="http://schemas.microsoft.com/office/powerpoint/2010/main" val="67620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524000" y="381000"/>
            <a:ext cx="6697663" cy="876300"/>
          </a:xfrm>
        </p:spPr>
        <p:txBody>
          <a:bodyPr>
            <a:normAutofit fontScale="90000"/>
          </a:bodyPr>
          <a:lstStyle/>
          <a:p>
            <a:pPr>
              <a:defRPr/>
            </a:pPr>
            <a:r>
              <a:rPr lang="en-US" sz="3600" dirty="0" smtClean="0"/>
              <a:t>Why Health Literacy </a:t>
            </a:r>
            <a:br>
              <a:rPr lang="en-US" sz="3600" dirty="0" smtClean="0"/>
            </a:br>
            <a:r>
              <a:rPr lang="en-US" sz="3600" dirty="0" smtClean="0"/>
              <a:t>Universal Precautions</a:t>
            </a:r>
          </a:p>
        </p:txBody>
      </p:sp>
      <p:sp>
        <p:nvSpPr>
          <p:cNvPr id="439299" name="Rectangle 3"/>
          <p:cNvSpPr>
            <a:spLocks noGrp="1" noChangeArrowheads="1"/>
          </p:cNvSpPr>
          <p:nvPr>
            <p:ph type="body" idx="1"/>
          </p:nvPr>
        </p:nvSpPr>
        <p:spPr>
          <a:xfrm>
            <a:off x="914400" y="1752600"/>
            <a:ext cx="7764463" cy="4038600"/>
          </a:xfrm>
        </p:spPr>
        <p:txBody>
          <a:bodyPr/>
          <a:lstStyle/>
          <a:p>
            <a:pPr>
              <a:spcBef>
                <a:spcPct val="70000"/>
              </a:spcBef>
              <a:spcAft>
                <a:spcPts val="600"/>
              </a:spcAft>
              <a:defRPr/>
            </a:pPr>
            <a:r>
              <a:rPr lang="en-US" dirty="0" smtClean="0"/>
              <a:t>You can’t tell by looking</a:t>
            </a:r>
          </a:p>
          <a:p>
            <a:pPr eaLnBrk="1" hangingPunct="1">
              <a:spcAft>
                <a:spcPts val="600"/>
              </a:spcAft>
              <a:defRPr/>
            </a:pPr>
            <a:r>
              <a:rPr lang="en-US" dirty="0" smtClean="0"/>
              <a:t>Even people with higher literacy skills have trouble understanding medical care</a:t>
            </a:r>
          </a:p>
          <a:p>
            <a:pPr eaLnBrk="1" hangingPunct="1">
              <a:spcAft>
                <a:spcPts val="600"/>
              </a:spcAft>
              <a:defRPr/>
            </a:pPr>
            <a:r>
              <a:rPr lang="en-US" dirty="0" smtClean="0"/>
              <a:t>No screening instrument can tell you if people will understand what they need to know</a:t>
            </a:r>
          </a:p>
          <a:p>
            <a:pPr eaLnBrk="1" hangingPunct="1">
              <a:spcAft>
                <a:spcPts val="600"/>
              </a:spcAft>
              <a:defRPr/>
            </a:pPr>
            <a:r>
              <a:rPr lang="en-US" dirty="0" smtClean="0"/>
              <a:t>Most interventions designed for people with low literacy help those with higher literacy</a:t>
            </a:r>
          </a:p>
          <a:p>
            <a:pPr>
              <a:defRPr/>
            </a:pPr>
            <a:endParaRPr lang="en-US" dirty="0" smtClean="0"/>
          </a:p>
          <a:p>
            <a:pPr>
              <a:defRPr/>
            </a:pPr>
            <a:endParaRPr lang="en-US" dirty="0" smtClean="0">
              <a:effectLst/>
            </a:endParaRPr>
          </a:p>
        </p:txBody>
      </p:sp>
    </p:spTree>
    <p:extLst>
      <p:ext uri="{BB962C8B-B14F-4D97-AF65-F5344CB8AC3E}">
        <p14:creationId xmlns:p14="http://schemas.microsoft.com/office/powerpoint/2010/main" val="1354237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3269</TotalTime>
  <Words>1085</Words>
  <Application>Microsoft Office PowerPoint</Application>
  <PresentationFormat>On-screen Show (4:3)</PresentationFormat>
  <Paragraphs>197</Paragraphs>
  <Slides>31</Slides>
  <Notes>9</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Custom Design</vt:lpstr>
      <vt:lpstr>Getting Started with Health Literacy  Improvement Using the Revised  AHRQ Health Literacy Universal Precautions Toolkit</vt:lpstr>
      <vt:lpstr>Disclosure</vt:lpstr>
      <vt:lpstr>Overview</vt:lpstr>
      <vt:lpstr>Learning About You</vt:lpstr>
      <vt:lpstr>Health Literacy Equation</vt:lpstr>
      <vt:lpstr>Health Literacy Demands</vt:lpstr>
      <vt:lpstr>More Health Literacy Demands</vt:lpstr>
      <vt:lpstr>Health Literacy  Universal Precautions</vt:lpstr>
      <vt:lpstr>Why Health Literacy  Universal Precautions</vt:lpstr>
      <vt:lpstr>AHRQ Health Literacy  Universal Precautions</vt:lpstr>
      <vt:lpstr>Quick Start Option</vt:lpstr>
      <vt:lpstr>Primary Care Health  Literacy Assessment</vt:lpstr>
      <vt:lpstr>Options for Fielding  Assessment Questions</vt:lpstr>
      <vt:lpstr>Analysis Options</vt:lpstr>
      <vt:lpstr>Discussion Questions</vt:lpstr>
      <vt:lpstr>Augmenting Assessments</vt:lpstr>
      <vt:lpstr>Reactions</vt:lpstr>
      <vt:lpstr>Checking In</vt:lpstr>
      <vt:lpstr>Choosing Improvement Goals</vt:lpstr>
      <vt:lpstr>Creating a Health Literacy Improvement Plan</vt:lpstr>
      <vt:lpstr>Model for Improvement</vt:lpstr>
      <vt:lpstr>Example</vt:lpstr>
      <vt:lpstr>Example</vt:lpstr>
      <vt:lpstr>SMART Objectives</vt:lpstr>
      <vt:lpstr>Key Driver Diagram</vt:lpstr>
      <vt:lpstr>Change Concepts</vt:lpstr>
      <vt:lpstr>What Will Drive Change?</vt:lpstr>
      <vt:lpstr>PowerPoint Presentation</vt:lpstr>
      <vt:lpstr>Communication Around Improvement Activities</vt:lpstr>
      <vt:lpstr>Additional Resources</vt:lpstr>
      <vt:lpstr>What questions do you have?</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Chris LaScala</cp:lastModifiedBy>
  <cp:revision>81</cp:revision>
  <dcterms:created xsi:type="dcterms:W3CDTF">2013-09-03T18:05:51Z</dcterms:created>
  <dcterms:modified xsi:type="dcterms:W3CDTF">2017-03-31T00:56:49Z</dcterms:modified>
</cp:coreProperties>
</file>