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handoutMasterIdLst>
    <p:handoutMasterId r:id="rId52"/>
  </p:handoutMasterIdLst>
  <p:sldIdLst>
    <p:sldId id="256" r:id="rId3"/>
    <p:sldId id="260" r:id="rId4"/>
    <p:sldId id="265" r:id="rId5"/>
    <p:sldId id="258" r:id="rId6"/>
    <p:sldId id="262" r:id="rId7"/>
    <p:sldId id="261" r:id="rId8"/>
    <p:sldId id="263" r:id="rId9"/>
    <p:sldId id="283" r:id="rId10"/>
    <p:sldId id="317" r:id="rId11"/>
    <p:sldId id="299" r:id="rId12"/>
    <p:sldId id="301" r:id="rId13"/>
    <p:sldId id="302" r:id="rId14"/>
    <p:sldId id="303" r:id="rId15"/>
    <p:sldId id="304" r:id="rId16"/>
    <p:sldId id="285" r:id="rId17"/>
    <p:sldId id="306" r:id="rId18"/>
    <p:sldId id="279" r:id="rId19"/>
    <p:sldId id="305" r:id="rId20"/>
    <p:sldId id="308" r:id="rId21"/>
    <p:sldId id="280" r:id="rId22"/>
    <p:sldId id="266" r:id="rId23"/>
    <p:sldId id="286" r:id="rId24"/>
    <p:sldId id="287" r:id="rId25"/>
    <p:sldId id="288" r:id="rId26"/>
    <p:sldId id="318" r:id="rId27"/>
    <p:sldId id="319" r:id="rId28"/>
    <p:sldId id="264" r:id="rId29"/>
    <p:sldId id="278" r:id="rId30"/>
    <p:sldId id="267" r:id="rId31"/>
    <p:sldId id="284" r:id="rId32"/>
    <p:sldId id="322" r:id="rId33"/>
    <p:sldId id="290" r:id="rId34"/>
    <p:sldId id="314" r:id="rId35"/>
    <p:sldId id="321" r:id="rId36"/>
    <p:sldId id="295" r:id="rId37"/>
    <p:sldId id="297" r:id="rId38"/>
    <p:sldId id="311" r:id="rId39"/>
    <p:sldId id="272" r:id="rId40"/>
    <p:sldId id="273" r:id="rId41"/>
    <p:sldId id="275" r:id="rId42"/>
    <p:sldId id="323" r:id="rId43"/>
    <p:sldId id="294" r:id="rId44"/>
    <p:sldId id="320" r:id="rId45"/>
    <p:sldId id="312" r:id="rId46"/>
    <p:sldId id="274" r:id="rId47"/>
    <p:sldId id="310" r:id="rId48"/>
    <p:sldId id="292" r:id="rId49"/>
    <p:sldId id="25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734" autoAdjust="0"/>
    <p:restoredTop sz="89774" autoAdjust="0"/>
  </p:normalViewPr>
  <p:slideViewPr>
    <p:cSldViewPr>
      <p:cViewPr>
        <p:scale>
          <a:sx n="100" d="100"/>
          <a:sy n="100" d="100"/>
        </p:scale>
        <p:origin x="-186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5" d="100"/>
          <a:sy n="75" d="100"/>
        </p:scale>
        <p:origin x="-17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3427055993000901E-2"/>
          <c:y val="0.155729166666667"/>
          <c:w val="0.93367355643044603"/>
          <c:h val="0.71972522965879304"/>
        </c:manualLayout>
      </c:layout>
      <c:barChart>
        <c:barDir val="col"/>
        <c:grouping val="clustered"/>
        <c:varyColors val="0"/>
        <c:ser>
          <c:idx val="0"/>
          <c:order val="0"/>
          <c:tx>
            <c:strRef>
              <c:f>Sheet1!$B$1</c:f>
              <c:strCache>
                <c:ptCount val="1"/>
                <c:pt idx="0">
                  <c:v>initially</c:v>
                </c:pt>
              </c:strCache>
            </c:strRef>
          </c:tx>
          <c:spPr>
            <a:solidFill>
              <a:schemeClr val="tx2">
                <a:alpha val="50000"/>
              </a:schemeClr>
            </a:solidFill>
          </c:spPr>
          <c:invertIfNegative val="0"/>
          <c:dLbls>
            <c:dLblPos val="inEnd"/>
            <c:showLegendKey val="0"/>
            <c:showVal val="1"/>
            <c:showCatName val="0"/>
            <c:showSerName val="0"/>
            <c:showPercent val="0"/>
            <c:showBubbleSize val="0"/>
            <c:showLeaderLines val="0"/>
          </c:dLbls>
          <c:cat>
            <c:strRef>
              <c:f>Sheet1!$A$2:$A$7</c:f>
              <c:strCache>
                <c:ptCount val="6"/>
                <c:pt idx="0">
                  <c:v>&lt;HS</c:v>
                </c:pt>
                <c:pt idx="1">
                  <c:v>college</c:v>
                </c:pt>
                <c:pt idx="2">
                  <c:v>latinos</c:v>
                </c:pt>
                <c:pt idx="3">
                  <c:v>whites</c:v>
                </c:pt>
                <c:pt idx="4">
                  <c:v>non-english</c:v>
                </c:pt>
                <c:pt idx="5">
                  <c:v>english</c:v>
                </c:pt>
              </c:strCache>
            </c:strRef>
          </c:cat>
          <c:val>
            <c:numRef>
              <c:f>Sheet1!$B$2:$B$7</c:f>
              <c:numCache>
                <c:formatCode>0%</c:formatCode>
                <c:ptCount val="6"/>
                <c:pt idx="0">
                  <c:v>0.47</c:v>
                </c:pt>
                <c:pt idx="1">
                  <c:v>0.72</c:v>
                </c:pt>
                <c:pt idx="2">
                  <c:v>0.49</c:v>
                </c:pt>
                <c:pt idx="3">
                  <c:v>0.75</c:v>
                </c:pt>
                <c:pt idx="4">
                  <c:v>0.43</c:v>
                </c:pt>
                <c:pt idx="5">
                  <c:v>0.72</c:v>
                </c:pt>
              </c:numCache>
            </c:numRef>
          </c:val>
        </c:ser>
        <c:ser>
          <c:idx val="1"/>
          <c:order val="1"/>
          <c:tx>
            <c:strRef>
              <c:f>Sheet1!$C$1</c:f>
              <c:strCache>
                <c:ptCount val="1"/>
                <c:pt idx="0">
                  <c:v>when clear info is provided</c:v>
                </c:pt>
              </c:strCache>
            </c:strRef>
          </c:tx>
          <c:spPr>
            <a:solidFill>
              <a:schemeClr val="accent2">
                <a:alpha val="75000"/>
              </a:schemeClr>
            </a:solidFill>
          </c:spPr>
          <c:invertIfNegative val="0"/>
          <c:dLbls>
            <c:dLblPos val="inEnd"/>
            <c:showLegendKey val="0"/>
            <c:showVal val="1"/>
            <c:showCatName val="0"/>
            <c:showSerName val="0"/>
            <c:showPercent val="0"/>
            <c:showBubbleSize val="0"/>
            <c:showLeaderLines val="0"/>
          </c:dLbls>
          <c:cat>
            <c:strRef>
              <c:f>Sheet1!$A$2:$A$7</c:f>
              <c:strCache>
                <c:ptCount val="6"/>
                <c:pt idx="0">
                  <c:v>&lt;HS</c:v>
                </c:pt>
                <c:pt idx="1">
                  <c:v>college</c:v>
                </c:pt>
                <c:pt idx="2">
                  <c:v>latinos</c:v>
                </c:pt>
                <c:pt idx="3">
                  <c:v>whites</c:v>
                </c:pt>
                <c:pt idx="4">
                  <c:v>non-english</c:v>
                </c:pt>
                <c:pt idx="5">
                  <c:v>english</c:v>
                </c:pt>
              </c:strCache>
            </c:strRef>
          </c:cat>
          <c:val>
            <c:numRef>
              <c:f>Sheet1!$C$2:$C$7</c:f>
              <c:numCache>
                <c:formatCode>0%</c:formatCode>
                <c:ptCount val="6"/>
                <c:pt idx="0">
                  <c:v>0.76</c:v>
                </c:pt>
                <c:pt idx="1">
                  <c:v>0.83</c:v>
                </c:pt>
                <c:pt idx="2">
                  <c:v>0.77</c:v>
                </c:pt>
                <c:pt idx="3">
                  <c:v>0.9</c:v>
                </c:pt>
                <c:pt idx="4">
                  <c:v>0.72</c:v>
                </c:pt>
                <c:pt idx="5">
                  <c:v>0.9</c:v>
                </c:pt>
              </c:numCache>
            </c:numRef>
          </c:val>
        </c:ser>
        <c:dLbls>
          <c:showLegendKey val="0"/>
          <c:showVal val="0"/>
          <c:showCatName val="0"/>
          <c:showSerName val="0"/>
          <c:showPercent val="0"/>
          <c:showBubbleSize val="0"/>
        </c:dLbls>
        <c:gapWidth val="150"/>
        <c:axId val="127838848"/>
        <c:axId val="127852928"/>
      </c:barChart>
      <c:catAx>
        <c:axId val="127838848"/>
        <c:scaling>
          <c:orientation val="minMax"/>
        </c:scaling>
        <c:delete val="0"/>
        <c:axPos val="b"/>
        <c:majorTickMark val="out"/>
        <c:minorTickMark val="none"/>
        <c:tickLblPos val="nextTo"/>
        <c:txPr>
          <a:bodyPr/>
          <a:lstStyle/>
          <a:p>
            <a:pPr>
              <a:defRPr sz="2000"/>
            </a:pPr>
            <a:endParaRPr lang="en-US"/>
          </a:p>
        </c:txPr>
        <c:crossAx val="127852928"/>
        <c:crosses val="autoZero"/>
        <c:auto val="1"/>
        <c:lblAlgn val="ctr"/>
        <c:lblOffset val="100"/>
        <c:noMultiLvlLbl val="0"/>
      </c:catAx>
      <c:valAx>
        <c:axId val="127852928"/>
        <c:scaling>
          <c:orientation val="minMax"/>
        </c:scaling>
        <c:delete val="1"/>
        <c:axPos val="l"/>
        <c:numFmt formatCode="0%" sourceLinked="1"/>
        <c:majorTickMark val="out"/>
        <c:minorTickMark val="none"/>
        <c:tickLblPos val="nextTo"/>
        <c:crossAx val="127838848"/>
        <c:crosses val="autoZero"/>
        <c:crossBetween val="between"/>
      </c:valAx>
    </c:plotArea>
    <c:legend>
      <c:legendPos val="r"/>
      <c:layout>
        <c:manualLayout>
          <c:xMode val="edge"/>
          <c:yMode val="edge"/>
          <c:x val="0"/>
          <c:y val="1.6435777559055099E-2"/>
          <c:w val="0.59956605424321996"/>
          <c:h val="9.2128444881889704E-2"/>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12B787-2984-4C3F-B27F-4BCE2043640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5358585-88D1-4DF3-9E17-83017F99EEAC}">
      <dgm:prSet phldrT="[Text]"/>
      <dgm:spPr/>
      <dgm:t>
        <a:bodyPr/>
        <a:lstStyle/>
        <a:p>
          <a:r>
            <a:rPr lang="en-US" dirty="0" smtClean="0"/>
            <a:t>Become Health Literate</a:t>
          </a:r>
          <a:endParaRPr lang="en-US" dirty="0"/>
        </a:p>
      </dgm:t>
    </dgm:pt>
    <dgm:pt modelId="{10A5C0F2-B50E-4266-9C85-D44E1B086A24}" type="parTrans" cxnId="{76BD9000-09C7-4805-8CCA-160EE39B4956}">
      <dgm:prSet/>
      <dgm:spPr/>
      <dgm:t>
        <a:bodyPr/>
        <a:lstStyle/>
        <a:p>
          <a:endParaRPr lang="en-US"/>
        </a:p>
      </dgm:t>
    </dgm:pt>
    <dgm:pt modelId="{CA128AE7-8889-4A55-9F4E-74D97C33001C}" type="sibTrans" cxnId="{76BD9000-09C7-4805-8CCA-160EE39B4956}">
      <dgm:prSet/>
      <dgm:spPr/>
      <dgm:t>
        <a:bodyPr/>
        <a:lstStyle/>
        <a:p>
          <a:endParaRPr lang="en-US"/>
        </a:p>
      </dgm:t>
    </dgm:pt>
    <dgm:pt modelId="{96D6C271-E01E-43C6-AFD4-592E2A525D94}">
      <dgm:prSet phldrT="[Text]"/>
      <dgm:spPr/>
      <dgm:t>
        <a:bodyPr/>
        <a:lstStyle/>
        <a:p>
          <a:r>
            <a:rPr lang="en-US" dirty="0" smtClean="0"/>
            <a:t>Seek knowledge</a:t>
          </a:r>
          <a:endParaRPr lang="en-US" dirty="0"/>
        </a:p>
      </dgm:t>
    </dgm:pt>
    <dgm:pt modelId="{38F2ADCD-97B3-4A25-BBAE-3F676FF36F93}" type="parTrans" cxnId="{C850A3DF-0D89-4188-88DC-AF2FFDBFE570}">
      <dgm:prSet/>
      <dgm:spPr/>
      <dgm:t>
        <a:bodyPr/>
        <a:lstStyle/>
        <a:p>
          <a:endParaRPr lang="en-US"/>
        </a:p>
      </dgm:t>
    </dgm:pt>
    <dgm:pt modelId="{BE461B22-A149-44D4-9E6C-5B0A74F1E855}" type="sibTrans" cxnId="{C850A3DF-0D89-4188-88DC-AF2FFDBFE570}">
      <dgm:prSet/>
      <dgm:spPr/>
      <dgm:t>
        <a:bodyPr/>
        <a:lstStyle/>
        <a:p>
          <a:endParaRPr lang="en-US"/>
        </a:p>
      </dgm:t>
    </dgm:pt>
    <dgm:pt modelId="{D7B3260A-6DA5-4966-A0FD-327ADDD428CB}">
      <dgm:prSet phldrT="[Text]"/>
      <dgm:spPr/>
      <dgm:t>
        <a:bodyPr/>
        <a:lstStyle/>
        <a:p>
          <a:r>
            <a:rPr lang="en-US" dirty="0" smtClean="0"/>
            <a:t>Use Technology</a:t>
          </a:r>
          <a:endParaRPr lang="en-US" dirty="0"/>
        </a:p>
      </dgm:t>
    </dgm:pt>
    <dgm:pt modelId="{9B471B68-DE0B-4D7D-8899-19CB5CF387B8}" type="parTrans" cxnId="{0F8EAA9E-3CC0-48DD-BBCF-4E36E4C4630D}">
      <dgm:prSet/>
      <dgm:spPr/>
      <dgm:t>
        <a:bodyPr/>
        <a:lstStyle/>
        <a:p>
          <a:endParaRPr lang="en-US"/>
        </a:p>
      </dgm:t>
    </dgm:pt>
    <dgm:pt modelId="{1A92C85E-4869-46E7-8FF7-D61245B1CF7A}" type="sibTrans" cxnId="{0F8EAA9E-3CC0-48DD-BBCF-4E36E4C4630D}">
      <dgm:prSet/>
      <dgm:spPr/>
      <dgm:t>
        <a:bodyPr/>
        <a:lstStyle/>
        <a:p>
          <a:endParaRPr lang="en-US"/>
        </a:p>
      </dgm:t>
    </dgm:pt>
    <dgm:pt modelId="{D9F4658E-B8A4-438B-9030-042F6CFDF29E}">
      <dgm:prSet phldrT="[Text]"/>
      <dgm:spPr/>
      <dgm:t>
        <a:bodyPr/>
        <a:lstStyle/>
        <a:p>
          <a:pPr marL="171450" indent="0" defTabSz="800100">
            <a:lnSpc>
              <a:spcPct val="90000"/>
            </a:lnSpc>
            <a:spcBef>
              <a:spcPct val="0"/>
            </a:spcBef>
            <a:spcAft>
              <a:spcPct val="15000"/>
            </a:spcAft>
            <a:buNone/>
          </a:pPr>
          <a:endParaRPr lang="en-US" dirty="0"/>
        </a:p>
      </dgm:t>
    </dgm:pt>
    <dgm:pt modelId="{0A3BD8D4-A1FB-42A8-B2DA-C468122EE876}" type="parTrans" cxnId="{5A295419-B516-4494-ADCD-8563B66073D2}">
      <dgm:prSet/>
      <dgm:spPr/>
      <dgm:t>
        <a:bodyPr/>
        <a:lstStyle/>
        <a:p>
          <a:endParaRPr lang="en-US"/>
        </a:p>
      </dgm:t>
    </dgm:pt>
    <dgm:pt modelId="{37FEB60C-0F8A-4659-96E2-935CE223A3ED}" type="sibTrans" cxnId="{5A295419-B516-4494-ADCD-8563B66073D2}">
      <dgm:prSet/>
      <dgm:spPr/>
      <dgm:t>
        <a:bodyPr/>
        <a:lstStyle/>
        <a:p>
          <a:endParaRPr lang="en-US"/>
        </a:p>
      </dgm:t>
    </dgm:pt>
    <dgm:pt modelId="{1C8837E9-7488-4F2F-8837-153DD68B67F0}">
      <dgm:prSet phldrT="[Text]"/>
      <dgm:spPr/>
      <dgm:t>
        <a:bodyPr/>
        <a:lstStyle/>
        <a:p>
          <a:r>
            <a:rPr lang="en-US" dirty="0" smtClean="0"/>
            <a:t>Advocate for Themselves</a:t>
          </a:r>
          <a:endParaRPr lang="en-US" dirty="0"/>
        </a:p>
      </dgm:t>
    </dgm:pt>
    <dgm:pt modelId="{35B41D06-DE6F-49DF-85C3-438D27DA7F55}" type="parTrans" cxnId="{23D1CF0C-6F3F-47B9-9F9E-18AB45DA3110}">
      <dgm:prSet/>
      <dgm:spPr/>
      <dgm:t>
        <a:bodyPr/>
        <a:lstStyle/>
        <a:p>
          <a:endParaRPr lang="en-US"/>
        </a:p>
      </dgm:t>
    </dgm:pt>
    <dgm:pt modelId="{3B4227FC-4A9F-4C3A-AFC8-E37C481A65E7}" type="sibTrans" cxnId="{23D1CF0C-6F3F-47B9-9F9E-18AB45DA3110}">
      <dgm:prSet/>
      <dgm:spPr/>
      <dgm:t>
        <a:bodyPr/>
        <a:lstStyle/>
        <a:p>
          <a:endParaRPr lang="en-US"/>
        </a:p>
      </dgm:t>
    </dgm:pt>
    <dgm:pt modelId="{ADEC6CEC-967C-4C52-A2A2-667DD33DBC42}">
      <dgm:prSet phldrT="[Text]"/>
      <dgm:spPr/>
      <dgm:t>
        <a:bodyPr/>
        <a:lstStyle/>
        <a:p>
          <a:r>
            <a:rPr lang="en-US" dirty="0" smtClean="0"/>
            <a:t>Tell providers what’s important</a:t>
          </a:r>
          <a:endParaRPr lang="en-US" dirty="0"/>
        </a:p>
      </dgm:t>
    </dgm:pt>
    <dgm:pt modelId="{54168201-96D8-4746-9E84-2EF713CAA7A2}" type="parTrans" cxnId="{B0782718-FCA8-4BDA-89EE-70A71434FF72}">
      <dgm:prSet/>
      <dgm:spPr/>
      <dgm:t>
        <a:bodyPr/>
        <a:lstStyle/>
        <a:p>
          <a:endParaRPr lang="en-US"/>
        </a:p>
      </dgm:t>
    </dgm:pt>
    <dgm:pt modelId="{CE8B3C3E-A0CE-444A-88A6-C957530FA04B}" type="sibTrans" cxnId="{B0782718-FCA8-4BDA-89EE-70A71434FF72}">
      <dgm:prSet/>
      <dgm:spPr/>
      <dgm:t>
        <a:bodyPr/>
        <a:lstStyle/>
        <a:p>
          <a:endParaRPr lang="en-US"/>
        </a:p>
      </dgm:t>
    </dgm:pt>
    <dgm:pt modelId="{41ECE2CC-1BBA-4023-8127-FCBA8AD6B09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Use patient portals</a:t>
          </a:r>
          <a:endParaRPr lang="en-US" dirty="0"/>
        </a:p>
      </dgm:t>
    </dgm:pt>
    <dgm:pt modelId="{9AF4AF20-0938-4D7D-81DA-EE2F4EC30EC7}" type="parTrans" cxnId="{34817A90-9588-4A1B-9DCB-12DC7346700A}">
      <dgm:prSet/>
      <dgm:spPr/>
      <dgm:t>
        <a:bodyPr/>
        <a:lstStyle/>
        <a:p>
          <a:endParaRPr lang="en-US"/>
        </a:p>
      </dgm:t>
    </dgm:pt>
    <dgm:pt modelId="{A715C970-1614-465D-8E09-73695DDC4D7B}" type="sibTrans" cxnId="{34817A90-9588-4A1B-9DCB-12DC7346700A}">
      <dgm:prSet/>
      <dgm:spPr/>
      <dgm:t>
        <a:bodyPr/>
        <a:lstStyle/>
        <a:p>
          <a:endParaRPr lang="en-US"/>
        </a:p>
      </dgm:t>
    </dgm:pt>
    <dgm:pt modelId="{E0A821AE-0D20-41F4-B972-BFAD4DEBF772}">
      <dgm:prSet/>
      <dgm:spPr/>
      <dgm:t>
        <a:bodyPr/>
        <a:lstStyle/>
        <a:p>
          <a:r>
            <a:rPr lang="en-US" dirty="0" smtClean="0"/>
            <a:t>Ask questions</a:t>
          </a:r>
        </a:p>
      </dgm:t>
    </dgm:pt>
    <dgm:pt modelId="{D456104C-D6EC-4689-B9A8-B1C252D30D1D}" type="parTrans" cxnId="{960E57E2-CC18-45DA-ABCD-98F13A81C09C}">
      <dgm:prSet/>
      <dgm:spPr/>
      <dgm:t>
        <a:bodyPr/>
        <a:lstStyle/>
        <a:p>
          <a:endParaRPr lang="en-US"/>
        </a:p>
      </dgm:t>
    </dgm:pt>
    <dgm:pt modelId="{21F660CC-0E8E-4B42-820C-A21E9C86EC4D}" type="sibTrans" cxnId="{960E57E2-CC18-45DA-ABCD-98F13A81C09C}">
      <dgm:prSet/>
      <dgm:spPr/>
      <dgm:t>
        <a:bodyPr/>
        <a:lstStyle/>
        <a:p>
          <a:endParaRPr lang="en-US"/>
        </a:p>
      </dgm:t>
    </dgm:pt>
    <dgm:pt modelId="{74BCE4F0-35F9-48EC-A1E3-EBF159ACD09A}">
      <dgm:prSet/>
      <dgm:spPr/>
      <dgm:t>
        <a:bodyPr/>
        <a:lstStyle/>
        <a:p>
          <a:r>
            <a:rPr lang="en-US" dirty="0" smtClean="0"/>
            <a:t>Plan for the future</a:t>
          </a:r>
        </a:p>
      </dgm:t>
    </dgm:pt>
    <dgm:pt modelId="{A89B82DE-AD5E-43C3-AB2E-D6EDA9DB8C8C}" type="parTrans" cxnId="{F1C88AC6-2DEC-4E18-B0CA-9CA7423261AB}">
      <dgm:prSet/>
      <dgm:spPr/>
      <dgm:t>
        <a:bodyPr/>
        <a:lstStyle/>
        <a:p>
          <a:endParaRPr lang="en-US"/>
        </a:p>
      </dgm:t>
    </dgm:pt>
    <dgm:pt modelId="{D43FC94F-4AF9-4C89-85DF-90E26CFBC5D0}" type="sibTrans" cxnId="{F1C88AC6-2DEC-4E18-B0CA-9CA7423261AB}">
      <dgm:prSet/>
      <dgm:spPr/>
      <dgm:t>
        <a:bodyPr/>
        <a:lstStyle/>
        <a:p>
          <a:endParaRPr lang="en-US"/>
        </a:p>
      </dgm:t>
    </dgm:pt>
    <dgm:pt modelId="{BD194B8C-3B7A-4D01-9BEB-852B20ACD0D2}">
      <dgm:prSet phldrT="[Text]"/>
      <dgm:spPr/>
      <dgm:t>
        <a:bodyPr/>
        <a:lstStyle/>
        <a:p>
          <a:r>
            <a:rPr lang="en-US" dirty="0" smtClean="0"/>
            <a:t>Partner with providers</a:t>
          </a:r>
          <a:endParaRPr lang="en-US" dirty="0"/>
        </a:p>
      </dgm:t>
    </dgm:pt>
    <dgm:pt modelId="{95F938D9-73F9-4376-A0EE-E3BD394E3EAD}" type="parTrans" cxnId="{1AABE5CC-BE4B-4BC1-81E6-728C4FDC4C5C}">
      <dgm:prSet/>
      <dgm:spPr/>
      <dgm:t>
        <a:bodyPr/>
        <a:lstStyle/>
        <a:p>
          <a:endParaRPr lang="en-US"/>
        </a:p>
      </dgm:t>
    </dgm:pt>
    <dgm:pt modelId="{C9640934-3F3E-4733-A485-0EA44D758DCA}" type="sibTrans" cxnId="{1AABE5CC-BE4B-4BC1-81E6-728C4FDC4C5C}">
      <dgm:prSet/>
      <dgm:spPr/>
      <dgm:t>
        <a:bodyPr/>
        <a:lstStyle/>
        <a:p>
          <a:endParaRPr lang="en-US"/>
        </a:p>
      </dgm:t>
    </dgm:pt>
    <dgm:pt modelId="{051AA26F-B338-4097-885F-C87BC8575AA8}">
      <dgm:prSet/>
      <dgm:spPr/>
      <dgm:t>
        <a:bodyPr/>
        <a:lstStyle/>
        <a:p>
          <a:r>
            <a:rPr lang="en-US" dirty="0" smtClean="0"/>
            <a:t>Develop skills and confidence</a:t>
          </a:r>
        </a:p>
      </dgm:t>
    </dgm:pt>
    <dgm:pt modelId="{6E2F0920-2DBF-4057-8522-6030E3050041}" type="parTrans" cxnId="{842D4A6C-2113-42DD-B451-8558800F3502}">
      <dgm:prSet/>
      <dgm:spPr/>
      <dgm:t>
        <a:bodyPr/>
        <a:lstStyle/>
        <a:p>
          <a:endParaRPr lang="en-US"/>
        </a:p>
      </dgm:t>
    </dgm:pt>
    <dgm:pt modelId="{EE86A338-CFC2-4A9F-9B8D-86ED0498D237}" type="sibTrans" cxnId="{842D4A6C-2113-42DD-B451-8558800F3502}">
      <dgm:prSet/>
      <dgm:spPr/>
      <dgm:t>
        <a:bodyPr/>
        <a:lstStyle/>
        <a:p>
          <a:endParaRPr lang="en-US"/>
        </a:p>
      </dgm:t>
    </dgm:pt>
    <dgm:pt modelId="{62D24610-F648-4DB6-932B-E8F7B277292E}">
      <dgm:prSet phldrT="[Text]"/>
      <dgm:spPr/>
      <dgm:t>
        <a:bodyPr/>
        <a:lstStyle/>
        <a:p>
          <a:r>
            <a:rPr lang="en-US" dirty="0" smtClean="0"/>
            <a:t>Take responsibility</a:t>
          </a:r>
          <a:endParaRPr lang="en-US" dirty="0"/>
        </a:p>
      </dgm:t>
    </dgm:pt>
    <dgm:pt modelId="{93696A55-A8C5-4325-9505-B1B5F33FFD05}" type="parTrans" cxnId="{9F582016-1135-4671-B068-970E8611CDDD}">
      <dgm:prSet/>
      <dgm:spPr/>
      <dgm:t>
        <a:bodyPr/>
        <a:lstStyle/>
        <a:p>
          <a:endParaRPr lang="en-US"/>
        </a:p>
      </dgm:t>
    </dgm:pt>
    <dgm:pt modelId="{0FE0CCCD-EB42-4E30-8FED-E33466CE00BC}" type="sibTrans" cxnId="{9F582016-1135-4671-B068-970E8611CDDD}">
      <dgm:prSet/>
      <dgm:spPr/>
      <dgm:t>
        <a:bodyPr/>
        <a:lstStyle/>
        <a:p>
          <a:endParaRPr lang="en-US"/>
        </a:p>
      </dgm:t>
    </dgm:pt>
    <dgm:pt modelId="{BEED5655-EA9D-43A9-92E5-601A71E9968B}">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Use health Apps</a:t>
          </a:r>
        </a:p>
        <a:p>
          <a:pPr marL="171450" indent="0" defTabSz="800100">
            <a:lnSpc>
              <a:spcPct val="90000"/>
            </a:lnSpc>
            <a:spcBef>
              <a:spcPct val="0"/>
            </a:spcBef>
            <a:spcAft>
              <a:spcPct val="15000"/>
            </a:spcAft>
            <a:buNone/>
          </a:pPr>
          <a:endParaRPr lang="en-US" dirty="0"/>
        </a:p>
      </dgm:t>
    </dgm:pt>
    <dgm:pt modelId="{278C19F2-495C-4E2C-88AF-07D4EA6C1541}" type="parTrans" cxnId="{A69E9633-F004-47E0-A0D2-1473EA10290E}">
      <dgm:prSet/>
      <dgm:spPr/>
      <dgm:t>
        <a:bodyPr/>
        <a:lstStyle/>
        <a:p>
          <a:endParaRPr lang="en-US"/>
        </a:p>
      </dgm:t>
    </dgm:pt>
    <dgm:pt modelId="{7F1D6BDA-4191-4205-A6C3-4E95EBD98959}" type="sibTrans" cxnId="{A69E9633-F004-47E0-A0D2-1473EA10290E}">
      <dgm:prSet/>
      <dgm:spPr/>
      <dgm:t>
        <a:bodyPr/>
        <a:lstStyle/>
        <a:p>
          <a:endParaRPr lang="en-US"/>
        </a:p>
      </dgm:t>
    </dgm:pt>
    <dgm:pt modelId="{13D4BB78-004D-4CD2-AE01-2BDE539AF61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Use home health devices</a:t>
          </a:r>
          <a:endParaRPr lang="en-US" dirty="0"/>
        </a:p>
      </dgm:t>
    </dgm:pt>
    <dgm:pt modelId="{DC441631-7629-4BEF-B711-AEEA1A849F4F}" type="parTrans" cxnId="{630AF7AA-5D89-4203-B00F-06E6103A93B9}">
      <dgm:prSet/>
      <dgm:spPr/>
      <dgm:t>
        <a:bodyPr/>
        <a:lstStyle/>
        <a:p>
          <a:endParaRPr lang="en-US"/>
        </a:p>
      </dgm:t>
    </dgm:pt>
    <dgm:pt modelId="{67708C6C-804D-4096-BD11-0D1987DB1C82}" type="sibTrans" cxnId="{630AF7AA-5D89-4203-B00F-06E6103A93B9}">
      <dgm:prSet/>
      <dgm:spPr/>
      <dgm:t>
        <a:bodyPr/>
        <a:lstStyle/>
        <a:p>
          <a:endParaRPr lang="en-US"/>
        </a:p>
      </dgm:t>
    </dgm:pt>
    <dgm:pt modelId="{4339AC75-6470-4E66-9EAE-D1A2E4D889E3}" type="pres">
      <dgm:prSet presAssocID="{7312B787-2984-4C3F-B27F-4BCE20436409}" presName="Name0" presStyleCnt="0">
        <dgm:presLayoutVars>
          <dgm:dir/>
          <dgm:animLvl val="lvl"/>
          <dgm:resizeHandles val="exact"/>
        </dgm:presLayoutVars>
      </dgm:prSet>
      <dgm:spPr/>
      <dgm:t>
        <a:bodyPr/>
        <a:lstStyle/>
        <a:p>
          <a:endParaRPr lang="en-US"/>
        </a:p>
      </dgm:t>
    </dgm:pt>
    <dgm:pt modelId="{D91542A9-AEB9-4D49-9091-17BE1F864BEC}" type="pres">
      <dgm:prSet presAssocID="{55358585-88D1-4DF3-9E17-83017F99EEAC}" presName="linNode" presStyleCnt="0"/>
      <dgm:spPr/>
    </dgm:pt>
    <dgm:pt modelId="{630ACCBC-8D1F-4B03-817A-AD4FCA5ACBA2}" type="pres">
      <dgm:prSet presAssocID="{55358585-88D1-4DF3-9E17-83017F99EEAC}" presName="parentText" presStyleLbl="node1" presStyleIdx="0" presStyleCnt="3">
        <dgm:presLayoutVars>
          <dgm:chMax val="1"/>
          <dgm:bulletEnabled val="1"/>
        </dgm:presLayoutVars>
      </dgm:prSet>
      <dgm:spPr/>
      <dgm:t>
        <a:bodyPr/>
        <a:lstStyle/>
        <a:p>
          <a:endParaRPr lang="en-US"/>
        </a:p>
      </dgm:t>
    </dgm:pt>
    <dgm:pt modelId="{68823229-5FD5-4F99-83D7-9C695FAA4102}" type="pres">
      <dgm:prSet presAssocID="{55358585-88D1-4DF3-9E17-83017F99EEAC}" presName="descendantText" presStyleLbl="alignAccFollowNode1" presStyleIdx="0" presStyleCnt="3">
        <dgm:presLayoutVars>
          <dgm:bulletEnabled val="1"/>
        </dgm:presLayoutVars>
      </dgm:prSet>
      <dgm:spPr/>
      <dgm:t>
        <a:bodyPr/>
        <a:lstStyle/>
        <a:p>
          <a:endParaRPr lang="en-US"/>
        </a:p>
      </dgm:t>
    </dgm:pt>
    <dgm:pt modelId="{F1808D56-11A5-4490-A0DB-7544F7FD2EB4}" type="pres">
      <dgm:prSet presAssocID="{CA128AE7-8889-4A55-9F4E-74D97C33001C}" presName="sp" presStyleCnt="0"/>
      <dgm:spPr/>
    </dgm:pt>
    <dgm:pt modelId="{649F959E-0DE8-4FD5-815A-C77C959DBBB6}" type="pres">
      <dgm:prSet presAssocID="{D7B3260A-6DA5-4966-A0FD-327ADDD428CB}" presName="linNode" presStyleCnt="0"/>
      <dgm:spPr/>
    </dgm:pt>
    <dgm:pt modelId="{D612AD48-9CB1-46C0-B8D1-71947CD283E7}" type="pres">
      <dgm:prSet presAssocID="{D7B3260A-6DA5-4966-A0FD-327ADDD428CB}" presName="parentText" presStyleLbl="node1" presStyleIdx="1" presStyleCnt="3">
        <dgm:presLayoutVars>
          <dgm:chMax val="1"/>
          <dgm:bulletEnabled val="1"/>
        </dgm:presLayoutVars>
      </dgm:prSet>
      <dgm:spPr/>
      <dgm:t>
        <a:bodyPr/>
        <a:lstStyle/>
        <a:p>
          <a:endParaRPr lang="en-US"/>
        </a:p>
      </dgm:t>
    </dgm:pt>
    <dgm:pt modelId="{314BD4F4-3429-4682-B32F-FAE3B2503ADD}" type="pres">
      <dgm:prSet presAssocID="{D7B3260A-6DA5-4966-A0FD-327ADDD428CB}" presName="descendantText" presStyleLbl="alignAccFollowNode1" presStyleIdx="1" presStyleCnt="3">
        <dgm:presLayoutVars>
          <dgm:bulletEnabled val="1"/>
        </dgm:presLayoutVars>
      </dgm:prSet>
      <dgm:spPr/>
      <dgm:t>
        <a:bodyPr/>
        <a:lstStyle/>
        <a:p>
          <a:endParaRPr lang="en-US"/>
        </a:p>
      </dgm:t>
    </dgm:pt>
    <dgm:pt modelId="{E0FB8F42-71B9-46C5-876F-8473A817B9C1}" type="pres">
      <dgm:prSet presAssocID="{1A92C85E-4869-46E7-8FF7-D61245B1CF7A}" presName="sp" presStyleCnt="0"/>
      <dgm:spPr/>
    </dgm:pt>
    <dgm:pt modelId="{D6C5D6FD-CE78-4CDB-B773-273A6111D97A}" type="pres">
      <dgm:prSet presAssocID="{1C8837E9-7488-4F2F-8837-153DD68B67F0}" presName="linNode" presStyleCnt="0"/>
      <dgm:spPr/>
    </dgm:pt>
    <dgm:pt modelId="{587A98A8-4911-4E60-822E-72D90A1689ED}" type="pres">
      <dgm:prSet presAssocID="{1C8837E9-7488-4F2F-8837-153DD68B67F0}" presName="parentText" presStyleLbl="node1" presStyleIdx="2" presStyleCnt="3">
        <dgm:presLayoutVars>
          <dgm:chMax val="1"/>
          <dgm:bulletEnabled val="1"/>
        </dgm:presLayoutVars>
      </dgm:prSet>
      <dgm:spPr/>
      <dgm:t>
        <a:bodyPr/>
        <a:lstStyle/>
        <a:p>
          <a:endParaRPr lang="en-US"/>
        </a:p>
      </dgm:t>
    </dgm:pt>
    <dgm:pt modelId="{E733704F-64F2-459B-A39A-1C280984491A}" type="pres">
      <dgm:prSet presAssocID="{1C8837E9-7488-4F2F-8837-153DD68B67F0}" presName="descendantText" presStyleLbl="alignAccFollowNode1" presStyleIdx="2" presStyleCnt="3">
        <dgm:presLayoutVars>
          <dgm:bulletEnabled val="1"/>
        </dgm:presLayoutVars>
      </dgm:prSet>
      <dgm:spPr/>
      <dgm:t>
        <a:bodyPr/>
        <a:lstStyle/>
        <a:p>
          <a:endParaRPr lang="en-US"/>
        </a:p>
      </dgm:t>
    </dgm:pt>
  </dgm:ptLst>
  <dgm:cxnLst>
    <dgm:cxn modelId="{960E57E2-CC18-45DA-ABCD-98F13A81C09C}" srcId="{55358585-88D1-4DF3-9E17-83017F99EEAC}" destId="{E0A821AE-0D20-41F4-B972-BFAD4DEBF772}" srcOrd="1" destOrd="0" parTransId="{D456104C-D6EC-4689-B9A8-B1C252D30D1D}" sibTransId="{21F660CC-0E8E-4B42-820C-A21E9C86EC4D}"/>
    <dgm:cxn modelId="{1AABE5CC-BE4B-4BC1-81E6-728C4FDC4C5C}" srcId="{1C8837E9-7488-4F2F-8837-153DD68B67F0}" destId="{BD194B8C-3B7A-4D01-9BEB-852B20ACD0D2}" srcOrd="2" destOrd="0" parTransId="{95F938D9-73F9-4376-A0EE-E3BD394E3EAD}" sibTransId="{C9640934-3F3E-4733-A485-0EA44D758DCA}"/>
    <dgm:cxn modelId="{94397B9E-3D16-47DC-BA55-1A2851425C59}" type="presOf" srcId="{1C8837E9-7488-4F2F-8837-153DD68B67F0}" destId="{587A98A8-4911-4E60-822E-72D90A1689ED}" srcOrd="0" destOrd="0" presId="urn:microsoft.com/office/officeart/2005/8/layout/vList5"/>
    <dgm:cxn modelId="{6282A643-088F-4BBF-8702-6F941E723A3E}" type="presOf" srcId="{D9F4658E-B8A4-438B-9030-042F6CFDF29E}" destId="{314BD4F4-3429-4682-B32F-FAE3B2503ADD}" srcOrd="0" destOrd="0" presId="urn:microsoft.com/office/officeart/2005/8/layout/vList5"/>
    <dgm:cxn modelId="{21D47BBD-FBD1-4DC9-99A4-85CB7DBBB202}" type="presOf" srcId="{051AA26F-B338-4097-885F-C87BC8575AA8}" destId="{68823229-5FD5-4F99-83D7-9C695FAA4102}" srcOrd="0" destOrd="2" presId="urn:microsoft.com/office/officeart/2005/8/layout/vList5"/>
    <dgm:cxn modelId="{8A9DFA15-F97E-48D0-801A-EB8B9740294D}" type="presOf" srcId="{74BCE4F0-35F9-48EC-A1E3-EBF159ACD09A}" destId="{E733704F-64F2-459B-A39A-1C280984491A}" srcOrd="0" destOrd="3" presId="urn:microsoft.com/office/officeart/2005/8/layout/vList5"/>
    <dgm:cxn modelId="{842D4A6C-2113-42DD-B451-8558800F3502}" srcId="{55358585-88D1-4DF3-9E17-83017F99EEAC}" destId="{051AA26F-B338-4097-885F-C87BC8575AA8}" srcOrd="2" destOrd="0" parTransId="{6E2F0920-2DBF-4057-8522-6030E3050041}" sibTransId="{EE86A338-CFC2-4A9F-9B8D-86ED0498D237}"/>
    <dgm:cxn modelId="{CD6F1CD6-0E91-46E6-987B-DD037376E044}" type="presOf" srcId="{7312B787-2984-4C3F-B27F-4BCE20436409}" destId="{4339AC75-6470-4E66-9EAE-D1A2E4D889E3}" srcOrd="0" destOrd="0" presId="urn:microsoft.com/office/officeart/2005/8/layout/vList5"/>
    <dgm:cxn modelId="{DC26CB41-C987-4924-9EAF-935616C76222}" type="presOf" srcId="{BD194B8C-3B7A-4D01-9BEB-852B20ACD0D2}" destId="{E733704F-64F2-459B-A39A-1C280984491A}" srcOrd="0" destOrd="2" presId="urn:microsoft.com/office/officeart/2005/8/layout/vList5"/>
    <dgm:cxn modelId="{630AF7AA-5D89-4203-B00F-06E6103A93B9}" srcId="{D7B3260A-6DA5-4966-A0FD-327ADDD428CB}" destId="{13D4BB78-004D-4CD2-AE01-2BDE539AF615}" srcOrd="2" destOrd="0" parTransId="{DC441631-7629-4BEF-B711-AEEA1A849F4F}" sibTransId="{67708C6C-804D-4096-BD11-0D1987DB1C82}"/>
    <dgm:cxn modelId="{9F582016-1135-4671-B068-970E8611CDDD}" srcId="{1C8837E9-7488-4F2F-8837-153DD68B67F0}" destId="{62D24610-F648-4DB6-932B-E8F7B277292E}" srcOrd="1" destOrd="0" parTransId="{93696A55-A8C5-4325-9505-B1B5F33FFD05}" sibTransId="{0FE0CCCD-EB42-4E30-8FED-E33466CE00BC}"/>
    <dgm:cxn modelId="{0F8EAA9E-3CC0-48DD-BBCF-4E36E4C4630D}" srcId="{7312B787-2984-4C3F-B27F-4BCE20436409}" destId="{D7B3260A-6DA5-4966-A0FD-327ADDD428CB}" srcOrd="1" destOrd="0" parTransId="{9B471B68-DE0B-4D7D-8899-19CB5CF387B8}" sibTransId="{1A92C85E-4869-46E7-8FF7-D61245B1CF7A}"/>
    <dgm:cxn modelId="{5A295419-B516-4494-ADCD-8563B66073D2}" srcId="{D7B3260A-6DA5-4966-A0FD-327ADDD428CB}" destId="{D9F4658E-B8A4-438B-9030-042F6CFDF29E}" srcOrd="0" destOrd="0" parTransId="{0A3BD8D4-A1FB-42A8-B2DA-C468122EE876}" sibTransId="{37FEB60C-0F8A-4659-96E2-935CE223A3ED}"/>
    <dgm:cxn modelId="{DC7741F0-659C-4F69-BE50-AE32655DEA5D}" type="presOf" srcId="{BEED5655-EA9D-43A9-92E5-601A71E9968B}" destId="{314BD4F4-3429-4682-B32F-FAE3B2503ADD}" srcOrd="0" destOrd="3" presId="urn:microsoft.com/office/officeart/2005/8/layout/vList5"/>
    <dgm:cxn modelId="{49726E20-E29C-413D-9C50-44F9534B4301}" type="presOf" srcId="{62D24610-F648-4DB6-932B-E8F7B277292E}" destId="{E733704F-64F2-459B-A39A-1C280984491A}" srcOrd="0" destOrd="1" presId="urn:microsoft.com/office/officeart/2005/8/layout/vList5"/>
    <dgm:cxn modelId="{76BD9000-09C7-4805-8CCA-160EE39B4956}" srcId="{7312B787-2984-4C3F-B27F-4BCE20436409}" destId="{55358585-88D1-4DF3-9E17-83017F99EEAC}" srcOrd="0" destOrd="0" parTransId="{10A5C0F2-B50E-4266-9C85-D44E1B086A24}" sibTransId="{CA128AE7-8889-4A55-9F4E-74D97C33001C}"/>
    <dgm:cxn modelId="{C850A3DF-0D89-4188-88DC-AF2FFDBFE570}" srcId="{55358585-88D1-4DF3-9E17-83017F99EEAC}" destId="{96D6C271-E01E-43C6-AFD4-592E2A525D94}" srcOrd="0" destOrd="0" parTransId="{38F2ADCD-97B3-4A25-BBAE-3F676FF36F93}" sibTransId="{BE461B22-A149-44D4-9E6C-5B0A74F1E855}"/>
    <dgm:cxn modelId="{85F9CA52-D2F5-48C1-B088-D55FA04E2692}" type="presOf" srcId="{96D6C271-E01E-43C6-AFD4-592E2A525D94}" destId="{68823229-5FD5-4F99-83D7-9C695FAA4102}" srcOrd="0" destOrd="0" presId="urn:microsoft.com/office/officeart/2005/8/layout/vList5"/>
    <dgm:cxn modelId="{9F396C8C-6E41-4ACA-90A7-E6EF0C02B39E}" type="presOf" srcId="{ADEC6CEC-967C-4C52-A2A2-667DD33DBC42}" destId="{E733704F-64F2-459B-A39A-1C280984491A}" srcOrd="0" destOrd="0" presId="urn:microsoft.com/office/officeart/2005/8/layout/vList5"/>
    <dgm:cxn modelId="{F1C88AC6-2DEC-4E18-B0CA-9CA7423261AB}" srcId="{1C8837E9-7488-4F2F-8837-153DD68B67F0}" destId="{74BCE4F0-35F9-48EC-A1E3-EBF159ACD09A}" srcOrd="3" destOrd="0" parTransId="{A89B82DE-AD5E-43C3-AB2E-D6EDA9DB8C8C}" sibTransId="{D43FC94F-4AF9-4C89-85DF-90E26CFBC5D0}"/>
    <dgm:cxn modelId="{B0782718-FCA8-4BDA-89EE-70A71434FF72}" srcId="{1C8837E9-7488-4F2F-8837-153DD68B67F0}" destId="{ADEC6CEC-967C-4C52-A2A2-667DD33DBC42}" srcOrd="0" destOrd="0" parTransId="{54168201-96D8-4746-9E84-2EF713CAA7A2}" sibTransId="{CE8B3C3E-A0CE-444A-88A6-C957530FA04B}"/>
    <dgm:cxn modelId="{34817A90-9588-4A1B-9DCB-12DC7346700A}" srcId="{D7B3260A-6DA5-4966-A0FD-327ADDD428CB}" destId="{41ECE2CC-1BBA-4023-8127-FCBA8AD6B09A}" srcOrd="1" destOrd="0" parTransId="{9AF4AF20-0938-4D7D-81DA-EE2F4EC30EC7}" sibTransId="{A715C970-1614-465D-8E09-73695DDC4D7B}"/>
    <dgm:cxn modelId="{1AB0EED7-0DE2-4763-8D69-396EBEC22EC0}" type="presOf" srcId="{13D4BB78-004D-4CD2-AE01-2BDE539AF615}" destId="{314BD4F4-3429-4682-B32F-FAE3B2503ADD}" srcOrd="0" destOrd="2" presId="urn:microsoft.com/office/officeart/2005/8/layout/vList5"/>
    <dgm:cxn modelId="{A69E9633-F004-47E0-A0D2-1473EA10290E}" srcId="{D7B3260A-6DA5-4966-A0FD-327ADDD428CB}" destId="{BEED5655-EA9D-43A9-92E5-601A71E9968B}" srcOrd="3" destOrd="0" parTransId="{278C19F2-495C-4E2C-88AF-07D4EA6C1541}" sibTransId="{7F1D6BDA-4191-4205-A6C3-4E95EBD98959}"/>
    <dgm:cxn modelId="{991A1289-1890-42E7-A624-0D95E73307A0}" type="presOf" srcId="{55358585-88D1-4DF3-9E17-83017F99EEAC}" destId="{630ACCBC-8D1F-4B03-817A-AD4FCA5ACBA2}" srcOrd="0" destOrd="0" presId="urn:microsoft.com/office/officeart/2005/8/layout/vList5"/>
    <dgm:cxn modelId="{7E04BC00-BCE9-43EA-AD9D-8C9BDF853E8C}" type="presOf" srcId="{D7B3260A-6DA5-4966-A0FD-327ADDD428CB}" destId="{D612AD48-9CB1-46C0-B8D1-71947CD283E7}" srcOrd="0" destOrd="0" presId="urn:microsoft.com/office/officeart/2005/8/layout/vList5"/>
    <dgm:cxn modelId="{23D1CF0C-6F3F-47B9-9F9E-18AB45DA3110}" srcId="{7312B787-2984-4C3F-B27F-4BCE20436409}" destId="{1C8837E9-7488-4F2F-8837-153DD68B67F0}" srcOrd="2" destOrd="0" parTransId="{35B41D06-DE6F-49DF-85C3-438D27DA7F55}" sibTransId="{3B4227FC-4A9F-4C3A-AFC8-E37C481A65E7}"/>
    <dgm:cxn modelId="{CD69A979-A4C8-484D-AC0B-FABBFC3BD569}" type="presOf" srcId="{41ECE2CC-1BBA-4023-8127-FCBA8AD6B09A}" destId="{314BD4F4-3429-4682-B32F-FAE3B2503ADD}" srcOrd="0" destOrd="1" presId="urn:microsoft.com/office/officeart/2005/8/layout/vList5"/>
    <dgm:cxn modelId="{3D7F9DC0-0121-4FD2-8814-345CB1A5F5C6}" type="presOf" srcId="{E0A821AE-0D20-41F4-B972-BFAD4DEBF772}" destId="{68823229-5FD5-4F99-83D7-9C695FAA4102}" srcOrd="0" destOrd="1" presId="urn:microsoft.com/office/officeart/2005/8/layout/vList5"/>
    <dgm:cxn modelId="{2D0A11BE-37C8-404C-AE8C-6612DB2219D8}" type="presParOf" srcId="{4339AC75-6470-4E66-9EAE-D1A2E4D889E3}" destId="{D91542A9-AEB9-4D49-9091-17BE1F864BEC}" srcOrd="0" destOrd="0" presId="urn:microsoft.com/office/officeart/2005/8/layout/vList5"/>
    <dgm:cxn modelId="{E1CD8B33-A9B3-4107-9CA6-C103AFB0BEB2}" type="presParOf" srcId="{D91542A9-AEB9-4D49-9091-17BE1F864BEC}" destId="{630ACCBC-8D1F-4B03-817A-AD4FCA5ACBA2}" srcOrd="0" destOrd="0" presId="urn:microsoft.com/office/officeart/2005/8/layout/vList5"/>
    <dgm:cxn modelId="{8F9F768F-C72D-41CD-ADB0-9B3C938A07E5}" type="presParOf" srcId="{D91542A9-AEB9-4D49-9091-17BE1F864BEC}" destId="{68823229-5FD5-4F99-83D7-9C695FAA4102}" srcOrd="1" destOrd="0" presId="urn:microsoft.com/office/officeart/2005/8/layout/vList5"/>
    <dgm:cxn modelId="{DCD614F7-58B0-44A3-9D44-DBBA9F3DA47B}" type="presParOf" srcId="{4339AC75-6470-4E66-9EAE-D1A2E4D889E3}" destId="{F1808D56-11A5-4490-A0DB-7544F7FD2EB4}" srcOrd="1" destOrd="0" presId="urn:microsoft.com/office/officeart/2005/8/layout/vList5"/>
    <dgm:cxn modelId="{7BAA2DAE-9430-4062-95F3-F9EC48372400}" type="presParOf" srcId="{4339AC75-6470-4E66-9EAE-D1A2E4D889E3}" destId="{649F959E-0DE8-4FD5-815A-C77C959DBBB6}" srcOrd="2" destOrd="0" presId="urn:microsoft.com/office/officeart/2005/8/layout/vList5"/>
    <dgm:cxn modelId="{DF7DE943-8311-40DC-A201-D67FA465DB0A}" type="presParOf" srcId="{649F959E-0DE8-4FD5-815A-C77C959DBBB6}" destId="{D612AD48-9CB1-46C0-B8D1-71947CD283E7}" srcOrd="0" destOrd="0" presId="urn:microsoft.com/office/officeart/2005/8/layout/vList5"/>
    <dgm:cxn modelId="{7B50C324-760F-4A0B-9D56-374C4C99267E}" type="presParOf" srcId="{649F959E-0DE8-4FD5-815A-C77C959DBBB6}" destId="{314BD4F4-3429-4682-B32F-FAE3B2503ADD}" srcOrd="1" destOrd="0" presId="urn:microsoft.com/office/officeart/2005/8/layout/vList5"/>
    <dgm:cxn modelId="{AFB9D502-8659-4188-A6D4-B959F98EEF3D}" type="presParOf" srcId="{4339AC75-6470-4E66-9EAE-D1A2E4D889E3}" destId="{E0FB8F42-71B9-46C5-876F-8473A817B9C1}" srcOrd="3" destOrd="0" presId="urn:microsoft.com/office/officeart/2005/8/layout/vList5"/>
    <dgm:cxn modelId="{E01977FD-A3A7-4F1B-966C-24988E59DD32}" type="presParOf" srcId="{4339AC75-6470-4E66-9EAE-D1A2E4D889E3}" destId="{D6C5D6FD-CE78-4CDB-B773-273A6111D97A}" srcOrd="4" destOrd="0" presId="urn:microsoft.com/office/officeart/2005/8/layout/vList5"/>
    <dgm:cxn modelId="{6CF9C3D8-F713-4378-9195-57E21E196492}" type="presParOf" srcId="{D6C5D6FD-CE78-4CDB-B773-273A6111D97A}" destId="{587A98A8-4911-4E60-822E-72D90A1689ED}" srcOrd="0" destOrd="0" presId="urn:microsoft.com/office/officeart/2005/8/layout/vList5"/>
    <dgm:cxn modelId="{88631F9D-A2F0-4E61-AF5C-57BBFE5C476D}" type="presParOf" srcId="{D6C5D6FD-CE78-4CDB-B773-273A6111D97A}" destId="{E733704F-64F2-459B-A39A-1C280984491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0C5541-996B-4B25-AA1C-AAF337803729}"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D53B1D66-4C01-43B9-B7E4-33B6ECD45B37}">
      <dgm:prSet phldrT="[Text]"/>
      <dgm:spPr/>
      <dgm:t>
        <a:bodyPr/>
        <a:lstStyle/>
        <a:p>
          <a:r>
            <a:rPr lang="en-US" dirty="0" smtClean="0"/>
            <a:t>Patient Engagement</a:t>
          </a:r>
          <a:endParaRPr lang="en-US" dirty="0"/>
        </a:p>
      </dgm:t>
    </dgm:pt>
    <dgm:pt modelId="{9B0AD406-E3E4-444B-867A-8F4F6EBDB1EF}" type="parTrans" cxnId="{E87ECEED-167F-4F92-A5D5-1D9B6E1390AF}">
      <dgm:prSet/>
      <dgm:spPr/>
      <dgm:t>
        <a:bodyPr/>
        <a:lstStyle/>
        <a:p>
          <a:endParaRPr lang="en-US"/>
        </a:p>
      </dgm:t>
    </dgm:pt>
    <dgm:pt modelId="{F6C5C9B6-E4AF-4D1B-90BD-861C0C9E119B}" type="sibTrans" cxnId="{E87ECEED-167F-4F92-A5D5-1D9B6E1390AF}">
      <dgm:prSet/>
      <dgm:spPr/>
      <dgm:t>
        <a:bodyPr/>
        <a:lstStyle/>
        <a:p>
          <a:endParaRPr lang="en-US"/>
        </a:p>
      </dgm:t>
    </dgm:pt>
    <dgm:pt modelId="{75E9EEF8-F46D-4ABD-A32C-E0B9ACA6670F}">
      <dgm:prSet phldrT="[Text]"/>
      <dgm:spPr/>
      <dgm:t>
        <a:bodyPr/>
        <a:lstStyle/>
        <a:p>
          <a:r>
            <a:rPr lang="en-US" dirty="0" smtClean="0"/>
            <a:t>Health Literate Systems</a:t>
          </a:r>
          <a:endParaRPr lang="en-US" dirty="0"/>
        </a:p>
      </dgm:t>
    </dgm:pt>
    <dgm:pt modelId="{38B6D844-D223-4090-B55D-BA6788CE35E6}" type="parTrans" cxnId="{4B562389-3EC6-474D-A2CA-EAA0B7E05207}">
      <dgm:prSet/>
      <dgm:spPr/>
      <dgm:t>
        <a:bodyPr/>
        <a:lstStyle/>
        <a:p>
          <a:endParaRPr lang="en-US"/>
        </a:p>
      </dgm:t>
    </dgm:pt>
    <dgm:pt modelId="{439625BA-A8D9-4016-9955-D5DF2AA329D1}" type="sibTrans" cxnId="{4B562389-3EC6-474D-A2CA-EAA0B7E05207}">
      <dgm:prSet/>
      <dgm:spPr/>
      <dgm:t>
        <a:bodyPr/>
        <a:lstStyle/>
        <a:p>
          <a:endParaRPr lang="en-US"/>
        </a:p>
      </dgm:t>
    </dgm:pt>
    <dgm:pt modelId="{743DB080-F772-414B-8B11-640C700E602E}">
      <dgm:prSet phldrT="[Text]"/>
      <dgm:spPr/>
      <dgm:t>
        <a:bodyPr/>
        <a:lstStyle/>
        <a:p>
          <a:r>
            <a:rPr lang="en-US" dirty="0" smtClean="0"/>
            <a:t>Exceptional Patient Experience</a:t>
          </a:r>
          <a:endParaRPr lang="en-US" dirty="0"/>
        </a:p>
      </dgm:t>
    </dgm:pt>
    <dgm:pt modelId="{36D50B49-7F6E-4F53-BDF0-C1431B40EFFF}" type="parTrans" cxnId="{34091959-F156-4DCA-BE1E-84BF9F439549}">
      <dgm:prSet/>
      <dgm:spPr/>
      <dgm:t>
        <a:bodyPr/>
        <a:lstStyle/>
        <a:p>
          <a:endParaRPr lang="en-US"/>
        </a:p>
      </dgm:t>
    </dgm:pt>
    <dgm:pt modelId="{8A89BF7B-BC4B-4B2A-A70C-2E69EC7CCE67}" type="sibTrans" cxnId="{34091959-F156-4DCA-BE1E-84BF9F439549}">
      <dgm:prSet/>
      <dgm:spPr/>
      <dgm:t>
        <a:bodyPr/>
        <a:lstStyle/>
        <a:p>
          <a:endParaRPr lang="en-US"/>
        </a:p>
      </dgm:t>
    </dgm:pt>
    <dgm:pt modelId="{492A821C-7E9C-4924-8145-3FD635954C5D}" type="pres">
      <dgm:prSet presAssocID="{D00C5541-996B-4B25-AA1C-AAF337803729}" presName="Name0" presStyleCnt="0">
        <dgm:presLayoutVars>
          <dgm:chMax val="7"/>
          <dgm:chPref val="7"/>
          <dgm:dir/>
          <dgm:animLvl val="lvl"/>
        </dgm:presLayoutVars>
      </dgm:prSet>
      <dgm:spPr/>
      <dgm:t>
        <a:bodyPr/>
        <a:lstStyle/>
        <a:p>
          <a:endParaRPr lang="en-US"/>
        </a:p>
      </dgm:t>
    </dgm:pt>
    <dgm:pt modelId="{CEE0BCCA-9626-44E4-90A9-31E24D3A433C}" type="pres">
      <dgm:prSet presAssocID="{D53B1D66-4C01-43B9-B7E4-33B6ECD45B37}" presName="Accent1" presStyleCnt="0"/>
      <dgm:spPr/>
    </dgm:pt>
    <dgm:pt modelId="{695C4CBA-9969-4D54-A4E2-5E01046CE39F}" type="pres">
      <dgm:prSet presAssocID="{D53B1D66-4C01-43B9-B7E4-33B6ECD45B37}" presName="Accent" presStyleLbl="node1" presStyleIdx="0" presStyleCnt="3"/>
      <dgm:spPr/>
    </dgm:pt>
    <dgm:pt modelId="{DFD2762F-606C-43F9-99C6-3B53AA2A9755}" type="pres">
      <dgm:prSet presAssocID="{D53B1D66-4C01-43B9-B7E4-33B6ECD45B37}" presName="Parent1" presStyleLbl="revTx" presStyleIdx="0" presStyleCnt="3">
        <dgm:presLayoutVars>
          <dgm:chMax val="1"/>
          <dgm:chPref val="1"/>
          <dgm:bulletEnabled val="1"/>
        </dgm:presLayoutVars>
      </dgm:prSet>
      <dgm:spPr/>
      <dgm:t>
        <a:bodyPr/>
        <a:lstStyle/>
        <a:p>
          <a:endParaRPr lang="en-US"/>
        </a:p>
      </dgm:t>
    </dgm:pt>
    <dgm:pt modelId="{D1DB6464-9C15-4F87-949A-5AB6C5FD7E14}" type="pres">
      <dgm:prSet presAssocID="{75E9EEF8-F46D-4ABD-A32C-E0B9ACA6670F}" presName="Accent2" presStyleCnt="0"/>
      <dgm:spPr/>
    </dgm:pt>
    <dgm:pt modelId="{EA0B1015-CFC9-4775-A4E1-CB91A79C70E8}" type="pres">
      <dgm:prSet presAssocID="{75E9EEF8-F46D-4ABD-A32C-E0B9ACA6670F}" presName="Accent" presStyleLbl="node1" presStyleIdx="1" presStyleCnt="3"/>
      <dgm:spPr/>
    </dgm:pt>
    <dgm:pt modelId="{9729DC91-29EA-479F-8FAD-633CECD25EE5}" type="pres">
      <dgm:prSet presAssocID="{75E9EEF8-F46D-4ABD-A32C-E0B9ACA6670F}" presName="Parent2" presStyleLbl="revTx" presStyleIdx="1" presStyleCnt="3">
        <dgm:presLayoutVars>
          <dgm:chMax val="1"/>
          <dgm:chPref val="1"/>
          <dgm:bulletEnabled val="1"/>
        </dgm:presLayoutVars>
      </dgm:prSet>
      <dgm:spPr/>
      <dgm:t>
        <a:bodyPr/>
        <a:lstStyle/>
        <a:p>
          <a:endParaRPr lang="en-US"/>
        </a:p>
      </dgm:t>
    </dgm:pt>
    <dgm:pt modelId="{FFF38F76-4E92-4339-A5DC-D3FDCEE2C7F3}" type="pres">
      <dgm:prSet presAssocID="{743DB080-F772-414B-8B11-640C700E602E}" presName="Accent3" presStyleCnt="0"/>
      <dgm:spPr/>
    </dgm:pt>
    <dgm:pt modelId="{04D00775-D1CA-480F-BE0B-25DBE8AF6040}" type="pres">
      <dgm:prSet presAssocID="{743DB080-F772-414B-8B11-640C700E602E}" presName="Accent" presStyleLbl="node1" presStyleIdx="2" presStyleCnt="3"/>
      <dgm:spPr/>
    </dgm:pt>
    <dgm:pt modelId="{5514AF47-A52A-4159-BBD4-2455C652D462}" type="pres">
      <dgm:prSet presAssocID="{743DB080-F772-414B-8B11-640C700E602E}" presName="Parent3" presStyleLbl="revTx" presStyleIdx="2" presStyleCnt="3">
        <dgm:presLayoutVars>
          <dgm:chMax val="1"/>
          <dgm:chPref val="1"/>
          <dgm:bulletEnabled val="1"/>
        </dgm:presLayoutVars>
      </dgm:prSet>
      <dgm:spPr/>
      <dgm:t>
        <a:bodyPr/>
        <a:lstStyle/>
        <a:p>
          <a:endParaRPr lang="en-US"/>
        </a:p>
      </dgm:t>
    </dgm:pt>
  </dgm:ptLst>
  <dgm:cxnLst>
    <dgm:cxn modelId="{6C07EBE7-CCB1-412C-947F-497D4966D313}" type="presOf" srcId="{75E9EEF8-F46D-4ABD-A32C-E0B9ACA6670F}" destId="{9729DC91-29EA-479F-8FAD-633CECD25EE5}" srcOrd="0" destOrd="0" presId="urn:microsoft.com/office/officeart/2009/layout/CircleArrowProcess"/>
    <dgm:cxn modelId="{34091959-F156-4DCA-BE1E-84BF9F439549}" srcId="{D00C5541-996B-4B25-AA1C-AAF337803729}" destId="{743DB080-F772-414B-8B11-640C700E602E}" srcOrd="2" destOrd="0" parTransId="{36D50B49-7F6E-4F53-BDF0-C1431B40EFFF}" sibTransId="{8A89BF7B-BC4B-4B2A-A70C-2E69EC7CCE67}"/>
    <dgm:cxn modelId="{79CB756B-23E4-4955-9489-4782C3CEC768}" type="presOf" srcId="{743DB080-F772-414B-8B11-640C700E602E}" destId="{5514AF47-A52A-4159-BBD4-2455C652D462}" srcOrd="0" destOrd="0" presId="urn:microsoft.com/office/officeart/2009/layout/CircleArrowProcess"/>
    <dgm:cxn modelId="{E87ECEED-167F-4F92-A5D5-1D9B6E1390AF}" srcId="{D00C5541-996B-4B25-AA1C-AAF337803729}" destId="{D53B1D66-4C01-43B9-B7E4-33B6ECD45B37}" srcOrd="0" destOrd="0" parTransId="{9B0AD406-E3E4-444B-867A-8F4F6EBDB1EF}" sibTransId="{F6C5C9B6-E4AF-4D1B-90BD-861C0C9E119B}"/>
    <dgm:cxn modelId="{4B562389-3EC6-474D-A2CA-EAA0B7E05207}" srcId="{D00C5541-996B-4B25-AA1C-AAF337803729}" destId="{75E9EEF8-F46D-4ABD-A32C-E0B9ACA6670F}" srcOrd="1" destOrd="0" parTransId="{38B6D844-D223-4090-B55D-BA6788CE35E6}" sibTransId="{439625BA-A8D9-4016-9955-D5DF2AA329D1}"/>
    <dgm:cxn modelId="{4836AF34-FE39-4F57-A5B9-747B3874CEC3}" type="presOf" srcId="{D00C5541-996B-4B25-AA1C-AAF337803729}" destId="{492A821C-7E9C-4924-8145-3FD635954C5D}" srcOrd="0" destOrd="0" presId="urn:microsoft.com/office/officeart/2009/layout/CircleArrowProcess"/>
    <dgm:cxn modelId="{E643FFE7-32D3-46C9-A151-2963EDCCB61E}" type="presOf" srcId="{D53B1D66-4C01-43B9-B7E4-33B6ECD45B37}" destId="{DFD2762F-606C-43F9-99C6-3B53AA2A9755}" srcOrd="0" destOrd="0" presId="urn:microsoft.com/office/officeart/2009/layout/CircleArrowProcess"/>
    <dgm:cxn modelId="{9D162C0B-5ACD-456B-8733-8500988FB22A}" type="presParOf" srcId="{492A821C-7E9C-4924-8145-3FD635954C5D}" destId="{CEE0BCCA-9626-44E4-90A9-31E24D3A433C}" srcOrd="0" destOrd="0" presId="urn:microsoft.com/office/officeart/2009/layout/CircleArrowProcess"/>
    <dgm:cxn modelId="{EB97FC57-4FC6-4CAB-9DF9-5D5DDBD61C76}" type="presParOf" srcId="{CEE0BCCA-9626-44E4-90A9-31E24D3A433C}" destId="{695C4CBA-9969-4D54-A4E2-5E01046CE39F}" srcOrd="0" destOrd="0" presId="urn:microsoft.com/office/officeart/2009/layout/CircleArrowProcess"/>
    <dgm:cxn modelId="{3095A560-A492-41FD-95C0-F22A086AE18E}" type="presParOf" srcId="{492A821C-7E9C-4924-8145-3FD635954C5D}" destId="{DFD2762F-606C-43F9-99C6-3B53AA2A9755}" srcOrd="1" destOrd="0" presId="urn:microsoft.com/office/officeart/2009/layout/CircleArrowProcess"/>
    <dgm:cxn modelId="{FF0B02D9-D4B7-44BA-BCAD-6F7E46D6A8CB}" type="presParOf" srcId="{492A821C-7E9C-4924-8145-3FD635954C5D}" destId="{D1DB6464-9C15-4F87-949A-5AB6C5FD7E14}" srcOrd="2" destOrd="0" presId="urn:microsoft.com/office/officeart/2009/layout/CircleArrowProcess"/>
    <dgm:cxn modelId="{6998363B-6F19-4535-9F60-D76AF07BD2D6}" type="presParOf" srcId="{D1DB6464-9C15-4F87-949A-5AB6C5FD7E14}" destId="{EA0B1015-CFC9-4775-A4E1-CB91A79C70E8}" srcOrd="0" destOrd="0" presId="urn:microsoft.com/office/officeart/2009/layout/CircleArrowProcess"/>
    <dgm:cxn modelId="{9E0B251D-BF3E-4295-A186-6D64FE692DAA}" type="presParOf" srcId="{492A821C-7E9C-4924-8145-3FD635954C5D}" destId="{9729DC91-29EA-479F-8FAD-633CECD25EE5}" srcOrd="3" destOrd="0" presId="urn:microsoft.com/office/officeart/2009/layout/CircleArrowProcess"/>
    <dgm:cxn modelId="{6CF5A2C1-CE61-405E-9A3F-E19FB18B6D53}" type="presParOf" srcId="{492A821C-7E9C-4924-8145-3FD635954C5D}" destId="{FFF38F76-4E92-4339-A5DC-D3FDCEE2C7F3}" srcOrd="4" destOrd="0" presId="urn:microsoft.com/office/officeart/2009/layout/CircleArrowProcess"/>
    <dgm:cxn modelId="{EDF714F1-F27A-447F-A7A6-57A39940924B}" type="presParOf" srcId="{FFF38F76-4E92-4339-A5DC-D3FDCEE2C7F3}" destId="{04D00775-D1CA-480F-BE0B-25DBE8AF6040}" srcOrd="0" destOrd="0" presId="urn:microsoft.com/office/officeart/2009/layout/CircleArrowProcess"/>
    <dgm:cxn modelId="{8CA1981A-AA97-477D-BD34-DE31EA946C13}" type="presParOf" srcId="{492A821C-7E9C-4924-8145-3FD635954C5D}" destId="{5514AF47-A52A-4159-BBD4-2455C652D462}"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23229-5FD5-4F99-83D7-9C695FAA4102}">
      <dsp:nvSpPr>
        <dsp:cNvPr id="0" name=""/>
        <dsp:cNvSpPr/>
      </dsp:nvSpPr>
      <dsp:spPr>
        <a:xfrm rot="5400000">
          <a:off x="3435346" y="-1101195"/>
          <a:ext cx="1316235" cy="38526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Seek knowledge</a:t>
          </a:r>
          <a:endParaRPr lang="en-US" sz="1500" kern="1200" dirty="0"/>
        </a:p>
        <a:p>
          <a:pPr marL="114300" lvl="1" indent="-114300" algn="l" defTabSz="666750">
            <a:lnSpc>
              <a:spcPct val="90000"/>
            </a:lnSpc>
            <a:spcBef>
              <a:spcPct val="0"/>
            </a:spcBef>
            <a:spcAft>
              <a:spcPct val="15000"/>
            </a:spcAft>
            <a:buChar char="••"/>
          </a:pPr>
          <a:r>
            <a:rPr lang="en-US" sz="1500" kern="1200" dirty="0" smtClean="0"/>
            <a:t>Ask questions</a:t>
          </a:r>
        </a:p>
        <a:p>
          <a:pPr marL="114300" lvl="1" indent="-114300" algn="l" defTabSz="666750">
            <a:lnSpc>
              <a:spcPct val="90000"/>
            </a:lnSpc>
            <a:spcBef>
              <a:spcPct val="0"/>
            </a:spcBef>
            <a:spcAft>
              <a:spcPct val="15000"/>
            </a:spcAft>
            <a:buChar char="••"/>
          </a:pPr>
          <a:r>
            <a:rPr lang="en-US" sz="1500" kern="1200" dirty="0" smtClean="0"/>
            <a:t>Develop skills and confidence</a:t>
          </a:r>
        </a:p>
      </dsp:txBody>
      <dsp:txXfrm rot="-5400000">
        <a:off x="2167128" y="231276"/>
        <a:ext cx="3788419" cy="1187729"/>
      </dsp:txXfrm>
    </dsp:sp>
    <dsp:sp modelId="{630ACCBC-8D1F-4B03-817A-AD4FCA5ACBA2}">
      <dsp:nvSpPr>
        <dsp:cNvPr id="0" name=""/>
        <dsp:cNvSpPr/>
      </dsp:nvSpPr>
      <dsp:spPr>
        <a:xfrm>
          <a:off x="0" y="2492"/>
          <a:ext cx="2167128" cy="16452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Become Health Literate</a:t>
          </a:r>
          <a:endParaRPr lang="en-US" sz="2500" kern="1200" dirty="0"/>
        </a:p>
      </dsp:txBody>
      <dsp:txXfrm>
        <a:off x="80317" y="82809"/>
        <a:ext cx="2006494" cy="1484660"/>
      </dsp:txXfrm>
    </dsp:sp>
    <dsp:sp modelId="{314BD4F4-3429-4682-B32F-FAE3B2503ADD}">
      <dsp:nvSpPr>
        <dsp:cNvPr id="0" name=""/>
        <dsp:cNvSpPr/>
      </dsp:nvSpPr>
      <dsp:spPr>
        <a:xfrm rot="5400000">
          <a:off x="3435346" y="626364"/>
          <a:ext cx="1316235" cy="38526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71450" lvl="1" indent="0" algn="l" defTabSz="800100">
            <a:lnSpc>
              <a:spcPct val="90000"/>
            </a:lnSpc>
            <a:spcBef>
              <a:spcPct val="0"/>
            </a:spcBef>
            <a:spcAft>
              <a:spcPct val="15000"/>
            </a:spcAft>
            <a:buChar char="••"/>
          </a:pPr>
          <a:endParaRPr lang="en-US" sz="15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500" kern="1200" dirty="0" smtClean="0"/>
            <a:t>Use patient portals</a:t>
          </a:r>
          <a:endParaRPr lang="en-US" sz="15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500" kern="1200" dirty="0" smtClean="0"/>
            <a:t>Use home health devices</a:t>
          </a:r>
          <a:endParaRPr lang="en-US" sz="15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500" kern="1200" dirty="0" smtClean="0"/>
            <a:t>Use health Apps</a:t>
          </a:r>
        </a:p>
        <a:p>
          <a:pPr marL="171450" lvl="1" indent="0" algn="l" defTabSz="800100">
            <a:lnSpc>
              <a:spcPct val="90000"/>
            </a:lnSpc>
            <a:spcBef>
              <a:spcPct val="0"/>
            </a:spcBef>
            <a:spcAft>
              <a:spcPct val="15000"/>
            </a:spcAft>
            <a:buChar char="••"/>
          </a:pPr>
          <a:endParaRPr lang="en-US" sz="1500" kern="1200" dirty="0"/>
        </a:p>
      </dsp:txBody>
      <dsp:txXfrm rot="-5400000">
        <a:off x="2167128" y="1958836"/>
        <a:ext cx="3788419" cy="1187729"/>
      </dsp:txXfrm>
    </dsp:sp>
    <dsp:sp modelId="{D612AD48-9CB1-46C0-B8D1-71947CD283E7}">
      <dsp:nvSpPr>
        <dsp:cNvPr id="0" name=""/>
        <dsp:cNvSpPr/>
      </dsp:nvSpPr>
      <dsp:spPr>
        <a:xfrm>
          <a:off x="0" y="1730052"/>
          <a:ext cx="2167128" cy="16452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Use Technology</a:t>
          </a:r>
          <a:endParaRPr lang="en-US" sz="2500" kern="1200" dirty="0"/>
        </a:p>
      </dsp:txBody>
      <dsp:txXfrm>
        <a:off x="80317" y="1810369"/>
        <a:ext cx="2006494" cy="1484660"/>
      </dsp:txXfrm>
    </dsp:sp>
    <dsp:sp modelId="{E733704F-64F2-459B-A39A-1C280984491A}">
      <dsp:nvSpPr>
        <dsp:cNvPr id="0" name=""/>
        <dsp:cNvSpPr/>
      </dsp:nvSpPr>
      <dsp:spPr>
        <a:xfrm rot="5400000">
          <a:off x="3435346" y="2353923"/>
          <a:ext cx="1316235" cy="38526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Tell providers what’s important</a:t>
          </a:r>
          <a:endParaRPr lang="en-US" sz="1500" kern="1200" dirty="0"/>
        </a:p>
        <a:p>
          <a:pPr marL="114300" lvl="1" indent="-114300" algn="l" defTabSz="666750">
            <a:lnSpc>
              <a:spcPct val="90000"/>
            </a:lnSpc>
            <a:spcBef>
              <a:spcPct val="0"/>
            </a:spcBef>
            <a:spcAft>
              <a:spcPct val="15000"/>
            </a:spcAft>
            <a:buChar char="••"/>
          </a:pPr>
          <a:r>
            <a:rPr lang="en-US" sz="1500" kern="1200" dirty="0" smtClean="0"/>
            <a:t>Take responsibility</a:t>
          </a:r>
          <a:endParaRPr lang="en-US" sz="1500" kern="1200" dirty="0"/>
        </a:p>
        <a:p>
          <a:pPr marL="114300" lvl="1" indent="-114300" algn="l" defTabSz="666750">
            <a:lnSpc>
              <a:spcPct val="90000"/>
            </a:lnSpc>
            <a:spcBef>
              <a:spcPct val="0"/>
            </a:spcBef>
            <a:spcAft>
              <a:spcPct val="15000"/>
            </a:spcAft>
            <a:buChar char="••"/>
          </a:pPr>
          <a:r>
            <a:rPr lang="en-US" sz="1500" kern="1200" dirty="0" smtClean="0"/>
            <a:t>Partner with providers</a:t>
          </a:r>
          <a:endParaRPr lang="en-US" sz="1500" kern="1200" dirty="0"/>
        </a:p>
        <a:p>
          <a:pPr marL="114300" lvl="1" indent="-114300" algn="l" defTabSz="666750">
            <a:lnSpc>
              <a:spcPct val="90000"/>
            </a:lnSpc>
            <a:spcBef>
              <a:spcPct val="0"/>
            </a:spcBef>
            <a:spcAft>
              <a:spcPct val="15000"/>
            </a:spcAft>
            <a:buChar char="••"/>
          </a:pPr>
          <a:r>
            <a:rPr lang="en-US" sz="1500" kern="1200" dirty="0" smtClean="0"/>
            <a:t>Plan for the future</a:t>
          </a:r>
        </a:p>
      </dsp:txBody>
      <dsp:txXfrm rot="-5400000">
        <a:off x="2167128" y="3686395"/>
        <a:ext cx="3788419" cy="1187729"/>
      </dsp:txXfrm>
    </dsp:sp>
    <dsp:sp modelId="{587A98A8-4911-4E60-822E-72D90A1689ED}">
      <dsp:nvSpPr>
        <dsp:cNvPr id="0" name=""/>
        <dsp:cNvSpPr/>
      </dsp:nvSpPr>
      <dsp:spPr>
        <a:xfrm>
          <a:off x="0" y="3457612"/>
          <a:ext cx="2167128" cy="16452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Advocate for Themselves</a:t>
          </a:r>
          <a:endParaRPr lang="en-US" sz="2500" kern="1200" dirty="0"/>
        </a:p>
      </dsp:txBody>
      <dsp:txXfrm>
        <a:off x="80317" y="3537929"/>
        <a:ext cx="2006494" cy="1484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C4CBA-9969-4D54-A4E2-5E01046CE39F}">
      <dsp:nvSpPr>
        <dsp:cNvPr id="0" name=""/>
        <dsp:cNvSpPr/>
      </dsp:nvSpPr>
      <dsp:spPr>
        <a:xfrm>
          <a:off x="2405695" y="0"/>
          <a:ext cx="2200625" cy="220096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D2762F-606C-43F9-99C6-3B53AA2A9755}">
      <dsp:nvSpPr>
        <dsp:cNvPr id="0" name=""/>
        <dsp:cNvSpPr/>
      </dsp:nvSpPr>
      <dsp:spPr>
        <a:xfrm>
          <a:off x="2892105" y="794613"/>
          <a:ext cx="1222845" cy="61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Patient Engagement</a:t>
          </a:r>
          <a:endParaRPr lang="en-US" sz="1500" kern="1200" dirty="0"/>
        </a:p>
      </dsp:txBody>
      <dsp:txXfrm>
        <a:off x="2892105" y="794613"/>
        <a:ext cx="1222845" cy="611276"/>
      </dsp:txXfrm>
    </dsp:sp>
    <dsp:sp modelId="{EA0B1015-CFC9-4775-A4E1-CB91A79C70E8}">
      <dsp:nvSpPr>
        <dsp:cNvPr id="0" name=""/>
        <dsp:cNvSpPr/>
      </dsp:nvSpPr>
      <dsp:spPr>
        <a:xfrm>
          <a:off x="1794479" y="1264615"/>
          <a:ext cx="2200625" cy="220096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29DC91-29EA-479F-8FAD-633CECD25EE5}">
      <dsp:nvSpPr>
        <dsp:cNvPr id="0" name=""/>
        <dsp:cNvSpPr/>
      </dsp:nvSpPr>
      <dsp:spPr>
        <a:xfrm>
          <a:off x="2283369" y="2066544"/>
          <a:ext cx="1222845" cy="61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Health Literate Systems</a:t>
          </a:r>
          <a:endParaRPr lang="en-US" sz="1500" kern="1200" dirty="0"/>
        </a:p>
      </dsp:txBody>
      <dsp:txXfrm>
        <a:off x="2283369" y="2066544"/>
        <a:ext cx="1222845" cy="611276"/>
      </dsp:txXfrm>
    </dsp:sp>
    <dsp:sp modelId="{04D00775-D1CA-480F-BE0B-25DBE8AF6040}">
      <dsp:nvSpPr>
        <dsp:cNvPr id="0" name=""/>
        <dsp:cNvSpPr/>
      </dsp:nvSpPr>
      <dsp:spPr>
        <a:xfrm>
          <a:off x="2562321" y="2680563"/>
          <a:ext cx="1890678" cy="1891436"/>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14AF47-A52A-4159-BBD4-2455C652D462}">
      <dsp:nvSpPr>
        <dsp:cNvPr id="0" name=""/>
        <dsp:cNvSpPr/>
      </dsp:nvSpPr>
      <dsp:spPr>
        <a:xfrm>
          <a:off x="2894998" y="3340303"/>
          <a:ext cx="1222845" cy="61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Exceptional Patient Experience</a:t>
          </a:r>
          <a:endParaRPr lang="en-US" sz="1500" kern="1200" dirty="0"/>
        </a:p>
      </dsp:txBody>
      <dsp:txXfrm>
        <a:off x="2894998" y="3340303"/>
        <a:ext cx="1222845" cy="61127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E40ABE-DCA6-4B7A-B1BC-961182C98C1E}" type="datetimeFigureOut">
              <a:rPr lang="en-US" smtClean="0"/>
              <a:pPr/>
              <a:t>3/29/2017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3DE9D1-BBA0-4F2C-9FA0-7B37DDC69B66}" type="slidenum">
              <a:rPr lang="en-US" smtClean="0"/>
              <a:pPr/>
              <a:t>‹#›</a:t>
            </a:fld>
            <a:endParaRPr lang="en-US"/>
          </a:p>
        </p:txBody>
      </p:sp>
    </p:spTree>
    <p:extLst>
      <p:ext uri="{BB962C8B-B14F-4D97-AF65-F5344CB8AC3E}">
        <p14:creationId xmlns:p14="http://schemas.microsoft.com/office/powerpoint/2010/main" val="824525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97F52D-E893-43C1-BE96-DA8375158A14}" type="datetimeFigureOut">
              <a:rPr lang="en-US" smtClean="0"/>
              <a:t>3/29/2017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A2A8AA-F8D2-4A6E-BEA7-1F30645581C8}" type="slidenum">
              <a:rPr lang="en-US" smtClean="0"/>
              <a:t>‹#›</a:t>
            </a:fld>
            <a:endParaRPr lang="en-US"/>
          </a:p>
        </p:txBody>
      </p:sp>
    </p:spTree>
    <p:extLst>
      <p:ext uri="{BB962C8B-B14F-4D97-AF65-F5344CB8AC3E}">
        <p14:creationId xmlns:p14="http://schemas.microsoft.com/office/powerpoint/2010/main" val="380471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121F1-852E-4F16-8673-3DCBEE5B3969}" type="slidenum">
              <a:rPr lang="en-US" smtClean="0"/>
              <a:t>3</a:t>
            </a:fld>
            <a:endParaRPr lang="en-US"/>
          </a:p>
        </p:txBody>
      </p:sp>
    </p:spTree>
    <p:extLst>
      <p:ext uri="{BB962C8B-B14F-4D97-AF65-F5344CB8AC3E}">
        <p14:creationId xmlns:p14="http://schemas.microsoft.com/office/powerpoint/2010/main" val="2791340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a:p>
            <a:r>
              <a:rPr lang="en-US" altLang="en-US" dirty="0" smtClean="0"/>
              <a:t>Health literacy has branched out</a:t>
            </a:r>
            <a:r>
              <a:rPr lang="en-US" altLang="en-US" baseline="0" dirty="0" smtClean="0"/>
              <a:t> f</a:t>
            </a:r>
            <a:r>
              <a:rPr lang="en-US" altLang="en-US" dirty="0" smtClean="0"/>
              <a:t>rom our literacy roots. We’ve come to recognize that health literacy includes verbal communication.</a:t>
            </a:r>
          </a:p>
          <a:p>
            <a:endParaRPr lang="en-US" altLang="en-US" dirty="0" smtClean="0"/>
          </a:p>
          <a:p>
            <a:r>
              <a:rPr lang="en-US" altLang="en-US" dirty="0" smtClean="0"/>
              <a:t>And that everyone, including those with excellent literacy skills, face health literacy challenges, and therefore we need to take universal precautions.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6121F1-852E-4F16-8673-3DCBEE5B3969}" type="slidenum">
              <a:rPr lang="en-US" smtClean="0"/>
              <a:t>16</a:t>
            </a:fld>
            <a:endParaRPr lang="en-US"/>
          </a:p>
        </p:txBody>
      </p:sp>
    </p:spTree>
    <p:extLst>
      <p:ext uri="{BB962C8B-B14F-4D97-AF65-F5344CB8AC3E}">
        <p14:creationId xmlns:p14="http://schemas.microsoft.com/office/powerpoint/2010/main" val="169886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z="1400" dirty="0">
                <a:latin typeface="Calibri" pitchFamily="34" charset="0"/>
              </a:rPr>
              <a:t>Teach-back is a widely used technique to check for understanding. Research has shown that teach-back has been associated with better control of blood sugar by people with diabetes. Schillinger et al. 2003</a:t>
            </a:r>
          </a:p>
          <a:p>
            <a:endParaRPr lang="en-US" altLang="en-US" sz="1400" dirty="0">
              <a:latin typeface="Calibri" pitchFamily="34" charset="0"/>
            </a:endParaRPr>
          </a:p>
          <a:p>
            <a:r>
              <a:rPr lang="en-US" altLang="en-US" sz="1400" dirty="0">
                <a:latin typeface="Calibri" pitchFamily="34" charset="0"/>
              </a:rPr>
              <a:t>You use teach-back by asking patients to explain in their own words what they were told. It’s a chance to check the patient’s understanding and re-teach information if needed. </a:t>
            </a:r>
          </a:p>
          <a:p>
            <a:endParaRPr lang="en-US" altLang="en-US" sz="1400" dirty="0">
              <a:latin typeface="Calibri" pitchFamily="34" charset="0"/>
            </a:endParaRPr>
          </a:p>
          <a:p>
            <a:r>
              <a:rPr lang="en-US" altLang="en-US" sz="1400" dirty="0">
                <a:latin typeface="Calibri" pitchFamily="34" charset="0"/>
              </a:rPr>
              <a:t>Ask for a volunteer to conduct teach-back</a:t>
            </a:r>
          </a:p>
          <a:p>
            <a:endParaRPr lang="en-US" altLang="en-US" sz="1400" dirty="0">
              <a:latin typeface="Calibri" pitchFamily="34" charset="0"/>
            </a:endParaRPr>
          </a:p>
          <a:p>
            <a:endParaRPr lang="en-US" altLang="en-US" dirty="0" smtClean="0"/>
          </a:p>
        </p:txBody>
      </p:sp>
      <p:sp>
        <p:nvSpPr>
          <p:cNvPr id="73732" name="Slide Number Placeholder 3"/>
          <p:cNvSpPr>
            <a:spLocks noGrp="1"/>
          </p:cNvSpPr>
          <p:nvPr>
            <p:ph type="sldNum" sz="quarter" idx="4294967295"/>
          </p:nvPr>
        </p:nvSpPr>
        <p:spPr bwMode="auto">
          <a:xfrm>
            <a:off x="3884122" y="8684220"/>
            <a:ext cx="2972320" cy="4582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11" tIns="44857" rIns="89711" bIns="44857"/>
          <a:lstStyle>
            <a:lvl1pPr>
              <a:defRPr sz="2400">
                <a:solidFill>
                  <a:schemeClr val="tx1"/>
                </a:solidFill>
                <a:latin typeface="Times New Roman" pitchFamily="18" charset="0"/>
              </a:defRPr>
            </a:lvl1pPr>
            <a:lvl2pPr marL="730732" indent="-281050">
              <a:defRPr sz="2400">
                <a:solidFill>
                  <a:schemeClr val="tx1"/>
                </a:solidFill>
                <a:latin typeface="Times New Roman" pitchFamily="18" charset="0"/>
              </a:defRPr>
            </a:lvl2pPr>
            <a:lvl3pPr marL="1124202" indent="-224841">
              <a:defRPr sz="2400">
                <a:solidFill>
                  <a:schemeClr val="tx1"/>
                </a:solidFill>
                <a:latin typeface="Times New Roman" pitchFamily="18" charset="0"/>
              </a:defRPr>
            </a:lvl3pPr>
            <a:lvl4pPr marL="1573884" indent="-224841">
              <a:defRPr sz="2400">
                <a:solidFill>
                  <a:schemeClr val="tx1"/>
                </a:solidFill>
                <a:latin typeface="Times New Roman" pitchFamily="18" charset="0"/>
              </a:defRPr>
            </a:lvl4pPr>
            <a:lvl5pPr marL="2023564" indent="-224841">
              <a:defRPr sz="2400">
                <a:solidFill>
                  <a:schemeClr val="tx1"/>
                </a:solidFill>
                <a:latin typeface="Times New Roman" pitchFamily="18" charset="0"/>
              </a:defRPr>
            </a:lvl5pPr>
            <a:lvl6pPr marL="2473246" indent="-224841" eaLnBrk="0" fontAlgn="base" hangingPunct="0">
              <a:spcBef>
                <a:spcPct val="0"/>
              </a:spcBef>
              <a:spcAft>
                <a:spcPct val="0"/>
              </a:spcAft>
              <a:defRPr sz="2400">
                <a:solidFill>
                  <a:schemeClr val="tx1"/>
                </a:solidFill>
                <a:latin typeface="Times New Roman" pitchFamily="18" charset="0"/>
              </a:defRPr>
            </a:lvl6pPr>
            <a:lvl7pPr marL="2922927" indent="-224841" eaLnBrk="0" fontAlgn="base" hangingPunct="0">
              <a:spcBef>
                <a:spcPct val="0"/>
              </a:spcBef>
              <a:spcAft>
                <a:spcPct val="0"/>
              </a:spcAft>
              <a:defRPr sz="2400">
                <a:solidFill>
                  <a:schemeClr val="tx1"/>
                </a:solidFill>
                <a:latin typeface="Times New Roman" pitchFamily="18" charset="0"/>
              </a:defRPr>
            </a:lvl7pPr>
            <a:lvl8pPr marL="3372607" indent="-224841" eaLnBrk="0" fontAlgn="base" hangingPunct="0">
              <a:spcBef>
                <a:spcPct val="0"/>
              </a:spcBef>
              <a:spcAft>
                <a:spcPct val="0"/>
              </a:spcAft>
              <a:defRPr sz="2400">
                <a:solidFill>
                  <a:schemeClr val="tx1"/>
                </a:solidFill>
                <a:latin typeface="Times New Roman" pitchFamily="18" charset="0"/>
              </a:defRPr>
            </a:lvl8pPr>
            <a:lvl9pPr marL="3822289" indent="-224841" eaLnBrk="0" fontAlgn="base" hangingPunct="0">
              <a:spcBef>
                <a:spcPct val="0"/>
              </a:spcBef>
              <a:spcAft>
                <a:spcPct val="0"/>
              </a:spcAft>
              <a:defRPr sz="2400">
                <a:solidFill>
                  <a:schemeClr val="tx1"/>
                </a:solidFill>
                <a:latin typeface="Times New Roman" pitchFamily="18" charset="0"/>
              </a:defRPr>
            </a:lvl9pPr>
          </a:lstStyle>
          <a:p>
            <a:fld id="{F1DA9DE1-6124-4508-94A7-B746049C098E}" type="slidenum">
              <a:rPr lang="en-US" altLang="en-US"/>
              <a:pPr/>
              <a:t>18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6121F1-852E-4F16-8673-3DCBEE5B3969}" type="slidenum">
              <a:rPr lang="en-US" smtClean="0"/>
              <a:t>19</a:t>
            </a:fld>
            <a:endParaRPr lang="en-US"/>
          </a:p>
        </p:txBody>
      </p:sp>
    </p:spTree>
    <p:extLst>
      <p:ext uri="{BB962C8B-B14F-4D97-AF65-F5344CB8AC3E}">
        <p14:creationId xmlns:p14="http://schemas.microsoft.com/office/powerpoint/2010/main" val="1698867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sz="3000" dirty="0"/>
              <a:t>Tell personal story </a:t>
            </a:r>
            <a:r>
              <a:rPr lang="en-US" altLang="en-US" sz="3000" dirty="0" smtClean="0"/>
              <a:t>about Isabel’s strokes</a:t>
            </a:r>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6121F1-852E-4F16-8673-3DCBEE5B3969}" type="slidenum">
              <a:rPr lang="en-US" smtClean="0"/>
              <a:t>21</a:t>
            </a:fld>
            <a:endParaRPr lang="en-US"/>
          </a:p>
        </p:txBody>
      </p:sp>
    </p:spTree>
    <p:extLst>
      <p:ext uri="{BB962C8B-B14F-4D97-AF65-F5344CB8AC3E}">
        <p14:creationId xmlns:p14="http://schemas.microsoft.com/office/powerpoint/2010/main" val="1023406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i="1" smtClean="0"/>
              <a:t>Heath Affairs </a:t>
            </a:r>
            <a:r>
              <a:rPr lang="en-US" altLang="en-US" smtClean="0"/>
              <a:t>Health Policy Brief on Patient Engagement.</a:t>
            </a:r>
          </a:p>
          <a:p>
            <a:endParaRPr lang="en-US" altLang="en-US" smtClean="0"/>
          </a:p>
          <a:p>
            <a:r>
              <a:rPr lang="en-US" altLang="en-US" smtClean="0"/>
              <a:t>Who want to take a crack at defining patient engagement?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smtClean="0"/>
              <a:t>Definitions of patient engagement include those that talk about it as something consumers/patients do, and those that talk about it as something that providers/delivery systems do. </a:t>
            </a:r>
          </a:p>
          <a:p>
            <a:endParaRPr lang="en-US" altLang="en-US" dirty="0" smtClean="0"/>
          </a:p>
          <a:p>
            <a:r>
              <a:rPr lang="en-US" altLang="en-US" dirty="0" smtClean="0"/>
              <a:t>Provider side: Making sure patients understand, are active participants in their care, and are prepared to take care of their health</a:t>
            </a:r>
          </a:p>
          <a:p>
            <a:endParaRPr lang="en-US" altLang="en-US" dirty="0" smtClean="0"/>
          </a:p>
          <a:p>
            <a:r>
              <a:rPr lang="en-US" altLang="en-US" dirty="0" smtClean="0"/>
              <a:t>Patient side</a:t>
            </a:r>
            <a:r>
              <a:rPr lang="en-US" altLang="en-US" dirty="0" smtClean="0"/>
              <a:t>: Actions individuals must take to obtain the greatest benefit from the health care services available and to improve or maintain their health.</a:t>
            </a:r>
          </a:p>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Clinician </a:t>
            </a:r>
            <a:r>
              <a:rPr lang="en-US" i="1" dirty="0" smtClean="0"/>
              <a:t>asks</a:t>
            </a:r>
            <a:r>
              <a:rPr lang="en-US" dirty="0" smtClean="0"/>
              <a:t> the patient about weight, nutrition, and exercise.</a:t>
            </a:r>
          </a:p>
          <a:p>
            <a:pPr marL="171450" indent="-171450">
              <a:buFont typeface="Arial" panose="020B0604020202020204" pitchFamily="34" charset="0"/>
              <a:buChar char="•"/>
            </a:pPr>
            <a:r>
              <a:rPr lang="en-US" dirty="0" smtClean="0"/>
              <a:t>Clinician provides the patient with clear, strong </a:t>
            </a:r>
            <a:r>
              <a:rPr lang="en-US" i="1" dirty="0" smtClean="0"/>
              <a:t>advice</a:t>
            </a:r>
          </a:p>
          <a:p>
            <a:pPr marL="171450" indent="-171450">
              <a:buFont typeface="Arial" panose="020B0604020202020204" pitchFamily="34" charset="0"/>
              <a:buChar char="•"/>
            </a:pPr>
            <a:r>
              <a:rPr lang="en-US" dirty="0" smtClean="0"/>
              <a:t>Clinician verbally </a:t>
            </a:r>
            <a:r>
              <a:rPr lang="en-US" i="1" dirty="0" smtClean="0"/>
              <a:t>assesses</a:t>
            </a:r>
            <a:r>
              <a:rPr lang="en-US" dirty="0" smtClean="0"/>
              <a:t> patient's readiness to change.</a:t>
            </a:r>
          </a:p>
          <a:p>
            <a:pPr marL="171450" indent="-171450">
              <a:buFont typeface="Arial" panose="020B0604020202020204" pitchFamily="34" charset="0"/>
              <a:buChar char="•"/>
            </a:pPr>
            <a:r>
              <a:rPr lang="en-US" dirty="0" smtClean="0"/>
              <a:t>Clinician </a:t>
            </a:r>
            <a:r>
              <a:rPr lang="en-US" i="1" dirty="0" smtClean="0"/>
              <a:t>assists</a:t>
            </a:r>
            <a:r>
              <a:rPr lang="en-US" dirty="0" smtClean="0"/>
              <a:t> by providing brief counseling or self-help materials</a:t>
            </a:r>
          </a:p>
          <a:p>
            <a:pPr marL="171450" indent="-171450">
              <a:buFont typeface="Arial" panose="020B0604020202020204" pitchFamily="34" charset="0"/>
              <a:buChar char="•"/>
            </a:pPr>
            <a:r>
              <a:rPr lang="en-US" dirty="0" smtClean="0"/>
              <a:t>Clinician </a:t>
            </a:r>
            <a:r>
              <a:rPr lang="en-US" i="1" dirty="0" smtClean="0"/>
              <a:t>arranges</a:t>
            </a:r>
            <a:r>
              <a:rPr lang="en-US" dirty="0" smtClean="0"/>
              <a:t> for follow-up with health care professional or community-based resource</a:t>
            </a:r>
          </a:p>
          <a:p>
            <a:pPr marL="171450" indent="-171450">
              <a:buFont typeface="Arial" panose="020B0604020202020204" pitchFamily="34" charset="0"/>
              <a:buChar char="•"/>
            </a:pPr>
            <a:r>
              <a:rPr lang="en-US" i="0" dirty="0" smtClean="0"/>
              <a:t>Clinicians </a:t>
            </a:r>
            <a:r>
              <a:rPr lang="en-US" i="1" dirty="0" smtClean="0"/>
              <a:t>applauds</a:t>
            </a:r>
            <a:r>
              <a:rPr lang="en-US" i="0" dirty="0" smtClean="0"/>
              <a:t> even small changes in patient behavior and to acknowledge these changes</a:t>
            </a:r>
            <a:endParaRPr lang="en-US" i="0" dirty="0"/>
          </a:p>
        </p:txBody>
      </p:sp>
      <p:sp>
        <p:nvSpPr>
          <p:cNvPr id="4" name="Slide Number Placeholder 3"/>
          <p:cNvSpPr>
            <a:spLocks noGrp="1"/>
          </p:cNvSpPr>
          <p:nvPr>
            <p:ph type="sldNum" sz="quarter" idx="10"/>
          </p:nvPr>
        </p:nvSpPr>
        <p:spPr/>
        <p:txBody>
          <a:bodyPr/>
          <a:lstStyle/>
          <a:p>
            <a:fld id="{F1A2A8AA-F8D2-4A6E-BEA7-1F30645581C8}" type="slidenum">
              <a:rPr lang="en-US" smtClean="0"/>
              <a:t>25</a:t>
            </a:fld>
            <a:endParaRPr lang="en-US"/>
          </a:p>
        </p:txBody>
      </p:sp>
    </p:spTree>
    <p:extLst>
      <p:ext uri="{BB962C8B-B14F-4D97-AF65-F5344CB8AC3E}">
        <p14:creationId xmlns:p14="http://schemas.microsoft.com/office/powerpoint/2010/main" val="417487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No</a:t>
            </a:r>
            <a:r>
              <a:rPr lang="en-US" altLang="en-US" baseline="0" dirty="0" smtClean="0"/>
              <a:t> where is it clearer than at this meeting where the health literacy movement began. The</a:t>
            </a:r>
            <a:r>
              <a:rPr lang="en-US" altLang="en-US" dirty="0" smtClean="0"/>
              <a:t> field started with concern for people with low literacy. Many people in this room have</a:t>
            </a:r>
            <a:r>
              <a:rPr lang="en-US" altLang="en-US" baseline="0" dirty="0" smtClean="0"/>
              <a:t> worked with adults who struggle with the written word to improve their skills and abilities.</a:t>
            </a:r>
            <a:endParaRPr lang="en-US" altLang="en-US" dirty="0" smtClean="0"/>
          </a:p>
          <a:p>
            <a:endParaRPr lang="en-US" altLang="en-US" dirty="0" smtClean="0"/>
          </a:p>
          <a:p>
            <a:r>
              <a:rPr lang="en-US" altLang="en-US" dirty="0" smtClean="0"/>
              <a:t>We’ve come to recognize, however, that health literacy is not just a function of the skills and abilities of the individual.</a:t>
            </a:r>
          </a:p>
          <a:p>
            <a:endParaRPr lang="en-US" altLang="en-US" dirty="0" smtClean="0"/>
          </a:p>
          <a:p>
            <a:r>
              <a:rPr lang="en-US" altLang="en-US" dirty="0" smtClean="0"/>
              <a:t>The difficulty of the information conveyed and complexity of the tasks set also</a:t>
            </a:r>
            <a:r>
              <a:rPr lang="en-US" altLang="en-US" baseline="0" dirty="0" smtClean="0"/>
              <a:t> is a factor in determining health literacy – whether people can obtain, understand and use health information and services</a:t>
            </a:r>
            <a:r>
              <a:rPr lang="en-US" altLang="en-US" dirty="0" smtClean="0"/>
              <a:t>.</a:t>
            </a:r>
          </a:p>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here has</a:t>
            </a:r>
            <a:r>
              <a:rPr lang="en-US" baseline="0" dirty="0" smtClean="0"/>
              <a:t> a fit bit?</a:t>
            </a:r>
          </a:p>
          <a:p>
            <a:endParaRPr lang="en-US" dirty="0"/>
          </a:p>
        </p:txBody>
      </p:sp>
      <p:sp>
        <p:nvSpPr>
          <p:cNvPr id="4" name="Slide Number Placeholder 3"/>
          <p:cNvSpPr>
            <a:spLocks noGrp="1"/>
          </p:cNvSpPr>
          <p:nvPr>
            <p:ph type="sldNum" sz="quarter" idx="10"/>
          </p:nvPr>
        </p:nvSpPr>
        <p:spPr/>
        <p:txBody>
          <a:bodyPr/>
          <a:lstStyle/>
          <a:p>
            <a:fld id="{F1A2A8AA-F8D2-4A6E-BEA7-1F30645581C8}" type="slidenum">
              <a:rPr lang="en-US" smtClean="0"/>
              <a:t>26</a:t>
            </a:fld>
            <a:endParaRPr lang="en-US"/>
          </a:p>
        </p:txBody>
      </p:sp>
    </p:spTree>
    <p:extLst>
      <p:ext uri="{BB962C8B-B14F-4D97-AF65-F5344CB8AC3E}">
        <p14:creationId xmlns:p14="http://schemas.microsoft.com/office/powerpoint/2010/main" val="3930629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4294967295"/>
          </p:nvPr>
        </p:nvSpPr>
        <p:spPr bwMode="auto">
          <a:xfrm>
            <a:off x="3884122" y="8685783"/>
            <a:ext cx="2972320" cy="4566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lstStyle>
            <a:lvl1pPr defTabSz="913550">
              <a:defRPr sz="2400">
                <a:solidFill>
                  <a:schemeClr val="tx1"/>
                </a:solidFill>
                <a:latin typeface="Times New Roman" pitchFamily="18" charset="0"/>
              </a:defRPr>
            </a:lvl1pPr>
            <a:lvl2pPr marL="730840" indent="-281092" defTabSz="913550">
              <a:defRPr sz="2400">
                <a:solidFill>
                  <a:schemeClr val="tx1"/>
                </a:solidFill>
                <a:latin typeface="Times New Roman" pitchFamily="18" charset="0"/>
              </a:defRPr>
            </a:lvl2pPr>
            <a:lvl3pPr marL="1124369" indent="-224874" defTabSz="913550">
              <a:defRPr sz="2400">
                <a:solidFill>
                  <a:schemeClr val="tx1"/>
                </a:solidFill>
                <a:latin typeface="Times New Roman" pitchFamily="18" charset="0"/>
              </a:defRPr>
            </a:lvl3pPr>
            <a:lvl4pPr marL="1574117" indent="-224874" defTabSz="913550">
              <a:defRPr sz="2400">
                <a:solidFill>
                  <a:schemeClr val="tx1"/>
                </a:solidFill>
                <a:latin typeface="Times New Roman" pitchFamily="18" charset="0"/>
              </a:defRPr>
            </a:lvl4pPr>
            <a:lvl5pPr marL="2023864" indent="-224874" defTabSz="913550">
              <a:defRPr sz="2400">
                <a:solidFill>
                  <a:schemeClr val="tx1"/>
                </a:solidFill>
                <a:latin typeface="Times New Roman" pitchFamily="18" charset="0"/>
              </a:defRPr>
            </a:lvl5pPr>
            <a:lvl6pPr marL="2473612" indent="-224874" defTabSz="913550" eaLnBrk="0" fontAlgn="base" hangingPunct="0">
              <a:spcBef>
                <a:spcPct val="0"/>
              </a:spcBef>
              <a:spcAft>
                <a:spcPct val="0"/>
              </a:spcAft>
              <a:defRPr sz="2400">
                <a:solidFill>
                  <a:schemeClr val="tx1"/>
                </a:solidFill>
                <a:latin typeface="Times New Roman" pitchFamily="18" charset="0"/>
              </a:defRPr>
            </a:lvl6pPr>
            <a:lvl7pPr marL="2923360" indent="-224874" defTabSz="913550" eaLnBrk="0" fontAlgn="base" hangingPunct="0">
              <a:spcBef>
                <a:spcPct val="0"/>
              </a:spcBef>
              <a:spcAft>
                <a:spcPct val="0"/>
              </a:spcAft>
              <a:defRPr sz="2400">
                <a:solidFill>
                  <a:schemeClr val="tx1"/>
                </a:solidFill>
                <a:latin typeface="Times New Roman" pitchFamily="18" charset="0"/>
              </a:defRPr>
            </a:lvl7pPr>
            <a:lvl8pPr marL="3373107" indent="-224874" defTabSz="913550" eaLnBrk="0" fontAlgn="base" hangingPunct="0">
              <a:spcBef>
                <a:spcPct val="0"/>
              </a:spcBef>
              <a:spcAft>
                <a:spcPct val="0"/>
              </a:spcAft>
              <a:defRPr sz="2400">
                <a:solidFill>
                  <a:schemeClr val="tx1"/>
                </a:solidFill>
                <a:latin typeface="Times New Roman" pitchFamily="18" charset="0"/>
              </a:defRPr>
            </a:lvl8pPr>
            <a:lvl9pPr marL="3822855" indent="-224874" defTabSz="913550" eaLnBrk="0" fontAlgn="base" hangingPunct="0">
              <a:spcBef>
                <a:spcPct val="0"/>
              </a:spcBef>
              <a:spcAft>
                <a:spcPct val="0"/>
              </a:spcAft>
              <a:defRPr sz="2400">
                <a:solidFill>
                  <a:schemeClr val="tx1"/>
                </a:solidFill>
                <a:latin typeface="Times New Roman" pitchFamily="18" charset="0"/>
              </a:defRPr>
            </a:lvl9pPr>
          </a:lstStyle>
          <a:p>
            <a:pPr eaLnBrk="1" hangingPunct="1"/>
            <a:fld id="{192060EB-48BE-4554-8D66-0972386A8E57}" type="slidenum">
              <a:rPr lang="en-US" altLang="en-US" sz="1200">
                <a:solidFill>
                  <a:srgbClr val="000000"/>
                </a:solidFill>
                <a:latin typeface="Arial" charset="0"/>
                <a:ea typeface="ＭＳ Ｐゴシック" pitchFamily="34" charset="-128"/>
              </a:rPr>
              <a:pPr eaLnBrk="1" hangingPunct="1"/>
              <a:t>27</a:t>
            </a:fld>
            <a:endParaRPr lang="en-US" altLang="en-US" sz="1200">
              <a:solidFill>
                <a:srgbClr val="000000"/>
              </a:solidFill>
              <a:latin typeface="Arial" charset="0"/>
              <a:ea typeface="ＭＳ Ｐゴシック" pitchFamily="34" charset="-128"/>
            </a:endParaRPr>
          </a:p>
        </p:txBody>
      </p:sp>
      <p:sp>
        <p:nvSpPr>
          <p:cNvPr id="38915" name="Rectangle 2"/>
          <p:cNvSpPr>
            <a:spLocks noGrp="1" noRot="1" noChangeAspect="1" noChangeArrowheads="1" noTextEdit="1"/>
          </p:cNvSpPr>
          <p:nvPr>
            <p:ph type="sldImg"/>
          </p:nvPr>
        </p:nvSpPr>
        <p:spPr>
          <a:xfrm>
            <a:off x="1165225" y="730250"/>
            <a:ext cx="4554538" cy="3416300"/>
          </a:xfrm>
          <a:ln/>
        </p:spPr>
      </p:sp>
      <p:sp>
        <p:nvSpPr>
          <p:cNvPr id="38916" name="Rectangle 3"/>
          <p:cNvSpPr>
            <a:spLocks noGrp="1" noChangeArrowheads="1"/>
          </p:cNvSpPr>
          <p:nvPr>
            <p:ph type="body" idx="1"/>
          </p:nvPr>
        </p:nvSpPr>
        <p:spPr>
          <a:xfrm>
            <a:off x="682683" y="4344455"/>
            <a:ext cx="5492635" cy="41161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7" tIns="45214" rIns="90427" bIns="45214"/>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854" eaLnBrk="0" hangingPunct="0">
              <a:defRPr sz="2400">
                <a:solidFill>
                  <a:schemeClr val="tx1"/>
                </a:solidFill>
                <a:latin typeface="Century Gothic" pitchFamily="-65" charset="0"/>
                <a:ea typeface="MS PGothic" pitchFamily="34" charset="-128"/>
              </a:defRPr>
            </a:lvl1pPr>
            <a:lvl2pPr marL="37518269" indent="-37066053" defTabSz="913854" eaLnBrk="0" hangingPunct="0">
              <a:defRPr sz="2400">
                <a:solidFill>
                  <a:schemeClr val="tx1"/>
                </a:solidFill>
                <a:latin typeface="Century Gothic" pitchFamily="-65" charset="0"/>
                <a:ea typeface="MS PGothic" pitchFamily="34" charset="-128"/>
              </a:defRPr>
            </a:lvl2pPr>
            <a:lvl3pPr eaLnBrk="0" hangingPunct="0">
              <a:defRPr sz="2400">
                <a:solidFill>
                  <a:schemeClr val="tx1"/>
                </a:solidFill>
                <a:latin typeface="Century Gothic" pitchFamily="-65" charset="0"/>
                <a:ea typeface="MS PGothic" pitchFamily="34" charset="-128"/>
              </a:defRPr>
            </a:lvl3pPr>
            <a:lvl4pPr eaLnBrk="0" hangingPunct="0">
              <a:defRPr sz="2400">
                <a:solidFill>
                  <a:schemeClr val="tx1"/>
                </a:solidFill>
                <a:latin typeface="Century Gothic" pitchFamily="-65" charset="0"/>
                <a:ea typeface="MS PGothic" pitchFamily="34" charset="-128"/>
              </a:defRPr>
            </a:lvl4pPr>
            <a:lvl5pPr eaLnBrk="0" hangingPunct="0">
              <a:defRPr sz="2400">
                <a:solidFill>
                  <a:schemeClr val="tx1"/>
                </a:solidFill>
                <a:latin typeface="Century Gothic" pitchFamily="-65" charset="0"/>
                <a:ea typeface="MS PGothic" pitchFamily="34" charset="-128"/>
              </a:defRPr>
            </a:lvl5pPr>
            <a:lvl6pPr marL="452217" eaLnBrk="0" fontAlgn="base" hangingPunct="0">
              <a:spcBef>
                <a:spcPct val="50000"/>
              </a:spcBef>
              <a:spcAft>
                <a:spcPct val="0"/>
              </a:spcAft>
              <a:defRPr sz="2400">
                <a:solidFill>
                  <a:schemeClr val="tx1"/>
                </a:solidFill>
                <a:latin typeface="Century Gothic" pitchFamily="-65" charset="0"/>
                <a:ea typeface="MS PGothic" pitchFamily="34" charset="-128"/>
              </a:defRPr>
            </a:lvl6pPr>
            <a:lvl7pPr marL="904433" eaLnBrk="0" fontAlgn="base" hangingPunct="0">
              <a:spcBef>
                <a:spcPct val="50000"/>
              </a:spcBef>
              <a:spcAft>
                <a:spcPct val="0"/>
              </a:spcAft>
              <a:defRPr sz="2400">
                <a:solidFill>
                  <a:schemeClr val="tx1"/>
                </a:solidFill>
                <a:latin typeface="Century Gothic" pitchFamily="-65" charset="0"/>
                <a:ea typeface="MS PGothic" pitchFamily="34" charset="-128"/>
              </a:defRPr>
            </a:lvl7pPr>
            <a:lvl8pPr marL="1356650" eaLnBrk="0" fontAlgn="base" hangingPunct="0">
              <a:spcBef>
                <a:spcPct val="50000"/>
              </a:spcBef>
              <a:spcAft>
                <a:spcPct val="0"/>
              </a:spcAft>
              <a:defRPr sz="2400">
                <a:solidFill>
                  <a:schemeClr val="tx1"/>
                </a:solidFill>
                <a:latin typeface="Century Gothic" pitchFamily="-65" charset="0"/>
                <a:ea typeface="MS PGothic" pitchFamily="34" charset="-128"/>
              </a:defRPr>
            </a:lvl8pPr>
            <a:lvl9pPr marL="1808866" eaLnBrk="0" fontAlgn="base" hangingPunct="0">
              <a:spcBef>
                <a:spcPct val="50000"/>
              </a:spcBef>
              <a:spcAft>
                <a:spcPct val="0"/>
              </a:spcAft>
              <a:defRPr sz="2400">
                <a:solidFill>
                  <a:schemeClr val="tx1"/>
                </a:solidFill>
                <a:latin typeface="Century Gothic" pitchFamily="-65" charset="0"/>
                <a:ea typeface="MS PGothic" pitchFamily="34" charset="-128"/>
              </a:defRPr>
            </a:lvl9pPr>
          </a:lstStyle>
          <a:p>
            <a:pPr eaLnBrk="1" hangingPunct="1"/>
            <a:fld id="{83300798-00A6-4F9B-A17D-886489B7C19F}" type="slidenum">
              <a:rPr lang="en-US" altLang="en-US" sz="1200">
                <a:solidFill>
                  <a:prstClr val="black"/>
                </a:solidFill>
                <a:latin typeface="Arial" charset="0"/>
              </a:rPr>
              <a:pPr eaLnBrk="1" hangingPunct="1"/>
              <a:t>28</a:t>
            </a:fld>
            <a:endParaRPr lang="en-US" altLang="en-US" sz="1200">
              <a:solidFill>
                <a:prstClr val="black"/>
              </a:solidFill>
              <a:latin typeface="Arial" charset="0"/>
            </a:endParaRPr>
          </a:p>
        </p:txBody>
      </p:sp>
      <p:sp>
        <p:nvSpPr>
          <p:cNvPr id="64515" name="Rectangle 2"/>
          <p:cNvSpPr>
            <a:spLocks noGrp="1" noRot="1" noChangeAspect="1" noChangeArrowheads="1" noTextEdit="1"/>
          </p:cNvSpPr>
          <p:nvPr>
            <p:ph type="sldImg"/>
          </p:nvPr>
        </p:nvSpPr>
        <p:spPr>
          <a:xfrm>
            <a:off x="1165225" y="730250"/>
            <a:ext cx="4554538" cy="3416300"/>
          </a:xfrm>
          <a:ln/>
        </p:spPr>
      </p:sp>
      <p:sp>
        <p:nvSpPr>
          <p:cNvPr id="64516" name="Rectangle 3"/>
          <p:cNvSpPr>
            <a:spLocks noGrp="1" noChangeArrowheads="1"/>
          </p:cNvSpPr>
          <p:nvPr>
            <p:ph type="body" idx="1"/>
          </p:nvPr>
        </p:nvSpPr>
        <p:spPr>
          <a:xfrm>
            <a:off x="683427" y="4344025"/>
            <a:ext cx="5491146"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33" tIns="45217" rIns="90433" bIns="45217"/>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Interest in shared decision making rises particularly among lower-SES groups when accompanied by clear information. For example, the 25 point education gap shrinks to an </a:t>
            </a:r>
            <a:r>
              <a:rPr lang="en-US" altLang="en-US" dirty="0" err="1" smtClean="0"/>
              <a:t>n.s</a:t>
            </a:r>
            <a:r>
              <a:rPr lang="en-US" altLang="en-US" dirty="0" smtClean="0"/>
              <a:t>. 7 points.</a:t>
            </a:r>
          </a:p>
          <a:p>
            <a:pPr eaLnBrk="1" hangingPunct="1"/>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Here are the essential steps to assist health care providers in working with their patients to make the best possible health care decisions… together.  </a:t>
            </a:r>
          </a:p>
          <a:p>
            <a:endParaRPr lang="en-US" altLang="en-US" dirty="0" smtClean="0"/>
          </a:p>
          <a:p>
            <a:r>
              <a:rPr lang="en-US" altLang="en-US" dirty="0" smtClean="0"/>
              <a:t>Step 1:  Seek your patient’s participation.  Communicate that a choice exists and invite your patient to be involved in a decision.</a:t>
            </a:r>
          </a:p>
          <a:p>
            <a:endParaRPr lang="en-US" altLang="en-US" dirty="0" smtClean="0"/>
          </a:p>
          <a:p>
            <a:r>
              <a:rPr lang="en-US" altLang="en-US" dirty="0" smtClean="0"/>
              <a:t>Step 2: Help your patient explore and compare treatment options.  In other words, discuss the benefits and harms of each option.</a:t>
            </a:r>
          </a:p>
          <a:p>
            <a:endParaRPr lang="en-US" altLang="en-US" dirty="0" smtClean="0"/>
          </a:p>
          <a:p>
            <a:r>
              <a:rPr lang="en-US" altLang="en-US" dirty="0" smtClean="0"/>
              <a:t>Step 3: Assess your patient’s values and preferences.  Take into account what matters most to your patient.</a:t>
            </a:r>
          </a:p>
          <a:p>
            <a:endParaRPr lang="en-US" altLang="en-US" dirty="0" smtClean="0"/>
          </a:p>
          <a:p>
            <a:r>
              <a:rPr lang="en-US" altLang="en-US" dirty="0" smtClean="0"/>
              <a:t>Step 4: Reach a decision with your patient.  Decide together on the best option and arrange for a follow-up appointment.</a:t>
            </a:r>
          </a:p>
          <a:p>
            <a:endParaRPr lang="en-US" altLang="en-US" dirty="0" smtClean="0"/>
          </a:p>
          <a:p>
            <a:r>
              <a:rPr lang="en-US" altLang="en-US" dirty="0" smtClean="0"/>
              <a:t>Step 5: Evaluate your patient’s decision.  Plan to revisit the decision in the future and monitor its implementation.</a:t>
            </a:r>
          </a:p>
        </p:txBody>
      </p:sp>
      <p:sp>
        <p:nvSpPr>
          <p:cNvPr id="86020" name="Slide Number Placeholder 3"/>
          <p:cNvSpPr>
            <a:spLocks noGrp="1"/>
          </p:cNvSpPr>
          <p:nvPr>
            <p:ph type="sldNum" sz="quarter" idx="4294967295"/>
          </p:nvPr>
        </p:nvSpPr>
        <p:spPr bwMode="auto">
          <a:xfrm>
            <a:off x="3884123" y="8684220"/>
            <a:ext cx="2972320" cy="4582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0" tIns="45740" rIns="91480" bIns="45740"/>
          <a:lstStyle>
            <a:lvl1pPr>
              <a:defRPr sz="2400">
                <a:solidFill>
                  <a:schemeClr val="tx1"/>
                </a:solidFill>
                <a:latin typeface="Times New Roman" pitchFamily="18" charset="0"/>
              </a:defRPr>
            </a:lvl1pPr>
            <a:lvl2pPr marL="740661" indent="-284389">
              <a:defRPr sz="2400">
                <a:solidFill>
                  <a:schemeClr val="tx1"/>
                </a:solidFill>
                <a:latin typeface="Times New Roman" pitchFamily="18" charset="0"/>
              </a:defRPr>
            </a:lvl2pPr>
            <a:lvl3pPr marL="1142244" indent="-226574">
              <a:defRPr sz="2400">
                <a:solidFill>
                  <a:schemeClr val="tx1"/>
                </a:solidFill>
                <a:latin typeface="Times New Roman" pitchFamily="18" charset="0"/>
              </a:defRPr>
            </a:lvl3pPr>
            <a:lvl4pPr marL="1600078" indent="-226574">
              <a:defRPr sz="2400">
                <a:solidFill>
                  <a:schemeClr val="tx1"/>
                </a:solidFill>
                <a:latin typeface="Times New Roman" pitchFamily="18" charset="0"/>
              </a:defRPr>
            </a:lvl4pPr>
            <a:lvl5pPr marL="2056350" indent="-226574">
              <a:defRPr sz="2400">
                <a:solidFill>
                  <a:schemeClr val="tx1"/>
                </a:solidFill>
                <a:latin typeface="Times New Roman" pitchFamily="18" charset="0"/>
              </a:defRPr>
            </a:lvl5pPr>
            <a:lvl6pPr marL="2506372" indent="-226574" eaLnBrk="0" fontAlgn="base" hangingPunct="0">
              <a:spcBef>
                <a:spcPct val="0"/>
              </a:spcBef>
              <a:spcAft>
                <a:spcPct val="0"/>
              </a:spcAft>
              <a:defRPr sz="2400">
                <a:solidFill>
                  <a:schemeClr val="tx1"/>
                </a:solidFill>
                <a:latin typeface="Times New Roman" pitchFamily="18" charset="0"/>
              </a:defRPr>
            </a:lvl6pPr>
            <a:lvl7pPr marL="2956394" indent="-226574" eaLnBrk="0" fontAlgn="base" hangingPunct="0">
              <a:spcBef>
                <a:spcPct val="0"/>
              </a:spcBef>
              <a:spcAft>
                <a:spcPct val="0"/>
              </a:spcAft>
              <a:defRPr sz="2400">
                <a:solidFill>
                  <a:schemeClr val="tx1"/>
                </a:solidFill>
                <a:latin typeface="Times New Roman" pitchFamily="18" charset="0"/>
              </a:defRPr>
            </a:lvl7pPr>
            <a:lvl8pPr marL="3406416" indent="-226574" eaLnBrk="0" fontAlgn="base" hangingPunct="0">
              <a:spcBef>
                <a:spcPct val="0"/>
              </a:spcBef>
              <a:spcAft>
                <a:spcPct val="0"/>
              </a:spcAft>
              <a:defRPr sz="2400">
                <a:solidFill>
                  <a:schemeClr val="tx1"/>
                </a:solidFill>
                <a:latin typeface="Times New Roman" pitchFamily="18" charset="0"/>
              </a:defRPr>
            </a:lvl8pPr>
            <a:lvl9pPr marL="3856438" indent="-226574" eaLnBrk="0" fontAlgn="base" hangingPunct="0">
              <a:spcBef>
                <a:spcPct val="0"/>
              </a:spcBef>
              <a:spcAft>
                <a:spcPct val="0"/>
              </a:spcAft>
              <a:defRPr sz="2400">
                <a:solidFill>
                  <a:schemeClr val="tx1"/>
                </a:solidFill>
                <a:latin typeface="Times New Roman" pitchFamily="18" charset="0"/>
              </a:defRPr>
            </a:lvl9pPr>
          </a:lstStyle>
          <a:p>
            <a:fld id="{2D7CD734-E490-4782-837B-7D67B269C470}" type="slidenum">
              <a:rPr lang="en-US" altLang="en-US">
                <a:solidFill>
                  <a:srgbClr val="000000"/>
                </a:solidFill>
                <a:latin typeface="Lucida Sans Unicode" pitchFamily="34" charset="0"/>
                <a:cs typeface="Arial" pitchFamily="34" charset="0"/>
              </a:rPr>
              <a:pPr/>
              <a:t>29</a:t>
            </a:fld>
            <a:endParaRPr lang="en-US" altLang="en-US">
              <a:solidFill>
                <a:srgbClr val="000000"/>
              </a:solidFill>
              <a:latin typeface="Lucida Sans Unicode"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AHRQ has developed a large number of tools to help healthcare providers implement the SHARE Approach. These tools include:</a:t>
            </a:r>
          </a:p>
          <a:p>
            <a:endParaRPr lang="en-US" altLang="en-US" smtClean="0"/>
          </a:p>
          <a:p>
            <a:pPr marL="800100" lvl="1" indent="-342900" eaLnBrk="1" hangingPunct="1">
              <a:spcBef>
                <a:spcPts val="300"/>
              </a:spcBef>
              <a:spcAft>
                <a:spcPts val="300"/>
              </a:spcAft>
              <a:buFontTx/>
              <a:buChar char="•"/>
            </a:pPr>
            <a:r>
              <a:rPr lang="en-US" altLang="en-US" sz="2000" smtClean="0"/>
              <a:t>SHARE Approach tools, including conversation starters, a video, and posters</a:t>
            </a:r>
          </a:p>
          <a:p>
            <a:pPr marL="800100" lvl="1" indent="-342900" eaLnBrk="1" hangingPunct="1">
              <a:spcBef>
                <a:spcPts val="300"/>
              </a:spcBef>
              <a:spcAft>
                <a:spcPts val="300"/>
              </a:spcAft>
              <a:buFontTx/>
              <a:buChar char="•"/>
            </a:pPr>
            <a:r>
              <a:rPr lang="en-US" altLang="en-US" sz="2000" smtClean="0"/>
              <a:t>Tools that address common communication barriers  </a:t>
            </a:r>
          </a:p>
          <a:p>
            <a:pPr marL="800100" lvl="1" indent="-342900" eaLnBrk="1" hangingPunct="1">
              <a:spcBef>
                <a:spcPts val="300"/>
              </a:spcBef>
              <a:spcAft>
                <a:spcPts val="300"/>
              </a:spcAft>
              <a:buFontTx/>
              <a:buChar char="•"/>
            </a:pPr>
            <a:r>
              <a:rPr lang="en-US" altLang="en-US" sz="2000" smtClean="0"/>
              <a:t>Tools to help gain buy-in and implement Shared Decision Making in practice</a:t>
            </a:r>
          </a:p>
          <a:p>
            <a:endParaRPr lang="en-US" altLang="en-US" smtClean="0"/>
          </a:p>
          <a:p>
            <a:r>
              <a:rPr lang="en-US" altLang="en-US" smtClean="0"/>
              <a:t>Some of these tools are shown on the slide.</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pitchFamily="34" charset="0"/>
                <a:cs typeface="Arial" charset="0"/>
              </a:defRPr>
            </a:lvl1pPr>
            <a:lvl2pPr marL="742950" indent="-285750">
              <a:defRPr>
                <a:solidFill>
                  <a:schemeClr val="tx1"/>
                </a:solidFill>
                <a:latin typeface="Lucida Sans Unicode" pitchFamily="34" charset="0"/>
                <a:cs typeface="Arial" charset="0"/>
              </a:defRPr>
            </a:lvl2pPr>
            <a:lvl3pPr marL="1143000" indent="-228600">
              <a:defRPr>
                <a:solidFill>
                  <a:schemeClr val="tx1"/>
                </a:solidFill>
                <a:latin typeface="Lucida Sans Unicode" pitchFamily="34" charset="0"/>
                <a:cs typeface="Arial" charset="0"/>
              </a:defRPr>
            </a:lvl3pPr>
            <a:lvl4pPr marL="1600200" indent="-228600">
              <a:defRPr>
                <a:solidFill>
                  <a:schemeClr val="tx1"/>
                </a:solidFill>
                <a:latin typeface="Lucida Sans Unicode" pitchFamily="34" charset="0"/>
                <a:cs typeface="Arial" charset="0"/>
              </a:defRPr>
            </a:lvl4pPr>
            <a:lvl5pPr marL="2057400" indent="-228600">
              <a:defRPr>
                <a:solidFill>
                  <a:schemeClr val="tx1"/>
                </a:solidFill>
                <a:latin typeface="Lucida Sans Unicode" pitchFamily="34" charset="0"/>
                <a:cs typeface="Arial" charset="0"/>
              </a:defRPr>
            </a:lvl5pPr>
            <a:lvl6pPr marL="2514600" indent="-2286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eaLnBrk="0" fontAlgn="base" hangingPunct="0">
              <a:spcBef>
                <a:spcPct val="0"/>
              </a:spcBef>
              <a:spcAft>
                <a:spcPct val="0"/>
              </a:spcAft>
              <a:defRPr>
                <a:solidFill>
                  <a:schemeClr val="tx1"/>
                </a:solidFill>
                <a:latin typeface="Lucida Sans Unicode" pitchFamily="34" charset="0"/>
                <a:cs typeface="Arial" charset="0"/>
              </a:defRPr>
            </a:lvl9pPr>
          </a:lstStyle>
          <a:p>
            <a:fld id="{004EA42F-B842-4005-909E-E6732093FF71}" type="slidenum">
              <a:rPr lang="en-US" altLang="en-US">
                <a:solidFill>
                  <a:prstClr val="black"/>
                </a:solidFill>
              </a:rPr>
              <a:pPr/>
              <a:t>30</a:t>
            </a:fld>
            <a:endParaRPr lang="en-US"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2A8AA-F8D2-4A6E-BEA7-1F30645581C8}" type="slidenum">
              <a:rPr lang="en-US" smtClean="0"/>
              <a:t>32</a:t>
            </a:fld>
            <a:endParaRPr lang="en-US"/>
          </a:p>
        </p:txBody>
      </p:sp>
    </p:spTree>
    <p:extLst>
      <p:ext uri="{BB962C8B-B14F-4D97-AF65-F5344CB8AC3E}">
        <p14:creationId xmlns:p14="http://schemas.microsoft.com/office/powerpoint/2010/main" val="1913668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US" dirty="0" smtClean="0"/>
              <a:t>88-year old father with Stage 4 prostate cancer, responded well to hormone treatment.</a:t>
            </a:r>
          </a:p>
          <a:p>
            <a:pPr marL="171450" indent="-171450" eaLnBrk="1" fontAlgn="auto" hangingPunct="1">
              <a:spcBef>
                <a:spcPts val="0"/>
              </a:spcBef>
              <a:spcAft>
                <a:spcPts val="0"/>
              </a:spcAft>
              <a:buFont typeface="Arial" panose="020B0604020202020204" pitchFamily="34" charset="0"/>
              <a:buChar char="•"/>
              <a:defRPr/>
            </a:pPr>
            <a:r>
              <a:rPr lang="en-US" dirty="0" smtClean="0"/>
              <a:t>couldn’t pee, had surgery</a:t>
            </a:r>
          </a:p>
          <a:p>
            <a:pPr marL="171450" indent="-171450" eaLnBrk="1" fontAlgn="auto" hangingPunct="1">
              <a:spcBef>
                <a:spcPts val="0"/>
              </a:spcBef>
              <a:spcAft>
                <a:spcPts val="0"/>
              </a:spcAft>
              <a:buFont typeface="Arial" panose="020B0604020202020204" pitchFamily="34" charset="0"/>
              <a:buChar char="•"/>
              <a:defRPr/>
            </a:pPr>
            <a:r>
              <a:rPr lang="en-US" dirty="0" smtClean="0"/>
              <a:t>Surgery went well, but during while trying to empty his bladder he began searching for words</a:t>
            </a:r>
          </a:p>
          <a:p>
            <a:pPr marL="171450" indent="-171450" eaLnBrk="1" fontAlgn="auto" hangingPunct="1">
              <a:spcBef>
                <a:spcPts val="0"/>
              </a:spcBef>
              <a:spcAft>
                <a:spcPts val="0"/>
              </a:spcAft>
              <a:buFont typeface="Arial" panose="020B0604020202020204" pitchFamily="34" charset="0"/>
              <a:buChar char="•"/>
              <a:defRPr/>
            </a:pPr>
            <a:r>
              <a:rPr lang="en-US" dirty="0" smtClean="0"/>
              <a:t>Stroke team called, assessed him, and started wheeling him out of the room</a:t>
            </a:r>
          </a:p>
          <a:p>
            <a:pPr marL="171450" indent="-171450" eaLnBrk="1" fontAlgn="auto" hangingPunct="1">
              <a:spcBef>
                <a:spcPts val="0"/>
              </a:spcBef>
              <a:spcAft>
                <a:spcPts val="0"/>
              </a:spcAft>
              <a:buFont typeface="Arial" panose="020B0604020202020204" pitchFamily="34" charset="0"/>
              <a:buChar char="•"/>
              <a:defRPr/>
            </a:pPr>
            <a:r>
              <a:rPr lang="en-US" dirty="0" smtClean="0"/>
              <a:t>“Where are you taking him?”</a:t>
            </a:r>
          </a:p>
          <a:p>
            <a:pPr marL="171450" indent="-171450" eaLnBrk="1" fontAlgn="auto" hangingPunct="1">
              <a:spcBef>
                <a:spcPts val="0"/>
              </a:spcBef>
              <a:spcAft>
                <a:spcPts val="0"/>
              </a:spcAft>
              <a:buFont typeface="Arial" panose="020B0604020202020204" pitchFamily="34" charset="0"/>
              <a:buChar char="•"/>
              <a:defRPr/>
            </a:pPr>
            <a:r>
              <a:rPr lang="en-US" dirty="0" smtClean="0"/>
              <a:t>“To the ER to give him </a:t>
            </a:r>
            <a:r>
              <a:rPr lang="en-US" dirty="0" err="1" smtClean="0"/>
              <a:t>tPA</a:t>
            </a:r>
            <a:r>
              <a:rPr lang="en-US" dirty="0" smtClean="0"/>
              <a:t>.”</a:t>
            </a:r>
          </a:p>
          <a:p>
            <a:pPr marL="171450" indent="-171450" eaLnBrk="1" fontAlgn="auto" hangingPunct="1">
              <a:spcBef>
                <a:spcPts val="0"/>
              </a:spcBef>
              <a:spcAft>
                <a:spcPts val="0"/>
              </a:spcAft>
              <a:buFont typeface="Arial" panose="020B0604020202020204" pitchFamily="34" charset="0"/>
              <a:buChar char="•"/>
              <a:defRPr/>
            </a:pPr>
            <a:r>
              <a:rPr lang="en-US" dirty="0" smtClean="0"/>
              <a:t>“But I haven’t consented.”</a:t>
            </a:r>
          </a:p>
          <a:p>
            <a:pPr marL="171450" indent="-171450" eaLnBrk="1" fontAlgn="auto" hangingPunct="1">
              <a:spcBef>
                <a:spcPts val="0"/>
              </a:spcBef>
              <a:spcAft>
                <a:spcPts val="0"/>
              </a:spcAft>
              <a:buFont typeface="Arial" panose="020B0604020202020204" pitchFamily="34" charset="0"/>
              <a:buChar char="•"/>
              <a:defRPr/>
            </a:pPr>
            <a:r>
              <a:rPr lang="en-US" dirty="0" smtClean="0"/>
              <a:t>“This is an emergency.”</a:t>
            </a:r>
          </a:p>
          <a:p>
            <a:pPr marL="171450" indent="-171450" eaLnBrk="1" fontAlgn="auto" hangingPunct="1">
              <a:spcBef>
                <a:spcPts val="0"/>
              </a:spcBef>
              <a:spcAft>
                <a:spcPts val="0"/>
              </a:spcAft>
              <a:buFont typeface="Arial" panose="020B0604020202020204" pitchFamily="34" charset="0"/>
              <a:buChar char="•"/>
              <a:defRPr/>
            </a:pPr>
            <a:r>
              <a:rPr lang="en-US" dirty="0" smtClean="0"/>
              <a:t>“I’m his health care proxy. You’re NOT giving him anything without my consent.”</a:t>
            </a:r>
          </a:p>
          <a:p>
            <a:pPr marL="171450" indent="-171450" eaLnBrk="1" fontAlgn="auto" hangingPunct="1">
              <a:spcBef>
                <a:spcPts val="0"/>
              </a:spcBef>
              <a:spcAft>
                <a:spcPts val="0"/>
              </a:spcAft>
              <a:buFont typeface="Arial" panose="020B0604020202020204" pitchFamily="34" charset="0"/>
              <a:buChar char="•"/>
              <a:defRPr/>
            </a:pPr>
            <a:r>
              <a:rPr lang="en-US" dirty="0" smtClean="0"/>
              <a:t>They admitted I was right and invited me to walk with them.</a:t>
            </a:r>
          </a:p>
          <a:p>
            <a:pPr marL="171450" indent="-171450" eaLnBrk="1" hangingPunct="1">
              <a:spcBef>
                <a:spcPct val="0"/>
              </a:spcBef>
              <a:buFontTx/>
              <a:buChar char="•"/>
              <a:defRPr/>
            </a:pPr>
            <a:r>
              <a:rPr lang="en-US" altLang="en-US" dirty="0" smtClean="0"/>
              <a:t>During the next hour the residents kept repeating the same thing: </a:t>
            </a:r>
          </a:p>
          <a:p>
            <a:pPr marL="628650" lvl="1" indent="-171450" eaLnBrk="1" hangingPunct="1">
              <a:spcBef>
                <a:spcPct val="0"/>
              </a:spcBef>
              <a:buFontTx/>
              <a:buChar char="•"/>
              <a:defRPr/>
            </a:pPr>
            <a:r>
              <a:rPr lang="en-US" altLang="en-US" dirty="0" smtClean="0"/>
              <a:t>My father had a stroke</a:t>
            </a:r>
          </a:p>
          <a:p>
            <a:pPr marL="628650" lvl="1" indent="-171450" eaLnBrk="1" hangingPunct="1">
              <a:spcBef>
                <a:spcPct val="0"/>
              </a:spcBef>
              <a:buFontTx/>
              <a:buChar char="•"/>
              <a:defRPr/>
            </a:pPr>
            <a:r>
              <a:rPr lang="en-US" altLang="en-US" dirty="0" smtClean="0"/>
              <a:t>The medicine would dissolve the clot,</a:t>
            </a:r>
          </a:p>
          <a:p>
            <a:pPr marL="628650" lvl="1" indent="-171450" eaLnBrk="1" hangingPunct="1">
              <a:spcBef>
                <a:spcPct val="0"/>
              </a:spcBef>
              <a:buFontTx/>
              <a:buChar char="•"/>
              <a:defRPr/>
            </a:pPr>
            <a:r>
              <a:rPr lang="en-US" altLang="en-US" dirty="0" smtClean="0"/>
              <a:t>But there was a very small window of time in which the medicine had to be given.</a:t>
            </a:r>
          </a:p>
          <a:p>
            <a:pPr marL="171450" indent="-171450" eaLnBrk="1" fontAlgn="auto" hangingPunct="1">
              <a:spcBef>
                <a:spcPts val="0"/>
              </a:spcBef>
              <a:spcAft>
                <a:spcPts val="0"/>
              </a:spcAft>
              <a:buFont typeface="Arial" panose="020B0604020202020204" pitchFamily="34" charset="0"/>
              <a:buChar char="•"/>
              <a:defRPr/>
            </a:pPr>
            <a:r>
              <a:rPr lang="en-US" dirty="0" smtClean="0"/>
              <a:t>In the name of evidence-based medicine, the residents pressured me to consent </a:t>
            </a:r>
          </a:p>
          <a:p>
            <a:pPr marL="171450" indent="-171450" eaLnBrk="1" fontAlgn="auto" hangingPunct="1">
              <a:spcBef>
                <a:spcPts val="0"/>
              </a:spcBef>
              <a:spcAft>
                <a:spcPts val="0"/>
              </a:spcAft>
              <a:buFont typeface="Arial" panose="020B0604020202020204" pitchFamily="34" charset="0"/>
              <a:buChar char="•"/>
              <a:defRPr/>
            </a:pPr>
            <a:r>
              <a:rPr lang="en-US" dirty="0" smtClean="0"/>
              <a:t>I refused to give consent until after I called my mother. </a:t>
            </a:r>
          </a:p>
          <a:p>
            <a:pPr marL="628650" lvl="1" indent="-171450" eaLnBrk="1" fontAlgn="auto" hangingPunct="1">
              <a:spcBef>
                <a:spcPts val="0"/>
              </a:spcBef>
              <a:spcAft>
                <a:spcPts val="0"/>
              </a:spcAft>
              <a:buFont typeface="Arial" panose="020B0604020202020204" pitchFamily="34" charset="0"/>
              <a:buChar char="•"/>
              <a:defRPr/>
            </a:pPr>
            <a:r>
              <a:rPr lang="en-US" dirty="0" smtClean="0"/>
              <a:t>She wanted my dad to get the medicine. So he got the </a:t>
            </a:r>
            <a:r>
              <a:rPr lang="en-US" dirty="0" err="1" smtClean="0"/>
              <a:t>tPA</a:t>
            </a:r>
            <a:r>
              <a:rPr lang="en-US" dirty="0" smtClean="0"/>
              <a:t> just within the 3-hour window.</a:t>
            </a:r>
          </a:p>
          <a:p>
            <a:pPr marL="171450" indent="-171450" eaLnBrk="1" hangingPunct="1">
              <a:spcBef>
                <a:spcPct val="0"/>
              </a:spcBef>
              <a:buFontTx/>
              <a:buChar char="•"/>
              <a:defRPr/>
            </a:pPr>
            <a:r>
              <a:rPr lang="en-US" altLang="en-US" dirty="0" smtClean="0"/>
              <a:t>Shortly after the gave my dad </a:t>
            </a:r>
            <a:r>
              <a:rPr lang="en-US" altLang="en-US" dirty="0" err="1" smtClean="0"/>
              <a:t>tPA</a:t>
            </a:r>
            <a:r>
              <a:rPr lang="en-US" altLang="en-US" dirty="0" smtClean="0"/>
              <a:t>, he had two seizures. </a:t>
            </a:r>
          </a:p>
          <a:p>
            <a:pPr marL="628650" lvl="1" indent="-171450" eaLnBrk="1" hangingPunct="1">
              <a:spcBef>
                <a:spcPct val="0"/>
              </a:spcBef>
              <a:buFontTx/>
              <a:buChar char="•"/>
              <a:defRPr/>
            </a:pPr>
            <a:r>
              <a:rPr lang="en-US" altLang="en-US" dirty="0" smtClean="0"/>
              <a:t>He had bled into the right side of his brain.</a:t>
            </a:r>
          </a:p>
          <a:p>
            <a:pPr marL="628650" lvl="1" indent="-171450" eaLnBrk="1" hangingPunct="1">
              <a:spcBef>
                <a:spcPct val="0"/>
              </a:spcBef>
              <a:buFontTx/>
              <a:buChar char="•"/>
              <a:defRPr/>
            </a:pPr>
            <a:r>
              <a:rPr lang="en-US" altLang="en-US" dirty="0" smtClean="0"/>
              <a:t>All night he shook uncontrollable, didn’t appear to understand us, and couldn’t communicate at all.</a:t>
            </a:r>
          </a:p>
          <a:p>
            <a:pPr marL="628650" lvl="1" indent="-171450" eaLnBrk="1" hangingPunct="1">
              <a:spcBef>
                <a:spcPct val="0"/>
              </a:spcBef>
              <a:buFontTx/>
              <a:buChar char="•"/>
              <a:defRPr/>
            </a:pPr>
            <a:r>
              <a:rPr lang="en-US" altLang="en-US" dirty="0" smtClean="0"/>
              <a:t>I asked myself, what had I done – was it not consenting to the medicine quickly, or giving him the </a:t>
            </a:r>
            <a:r>
              <a:rPr lang="en-US" altLang="en-US" dirty="0" err="1" smtClean="0"/>
              <a:t>tPA</a:t>
            </a:r>
            <a:r>
              <a:rPr lang="en-US" altLang="en-US" dirty="0" smtClean="0"/>
              <a:t> at all.</a:t>
            </a:r>
          </a:p>
          <a:p>
            <a:pPr marL="171450" lvl="0" indent="-171450" eaLnBrk="1" hangingPunct="1">
              <a:spcBef>
                <a:spcPct val="0"/>
              </a:spcBef>
              <a:buFontTx/>
              <a:buChar char="•"/>
              <a:defRPr/>
            </a:pPr>
            <a:r>
              <a:rPr lang="en-US" altLang="en-US" dirty="0" smtClean="0"/>
              <a:t>My father recovered from the</a:t>
            </a:r>
            <a:r>
              <a:rPr lang="en-US" altLang="en-US" baseline="0" dirty="0" smtClean="0"/>
              <a:t> bleeding in his brain, though his mobility was impaired. The doctors thought he was a huge success story – this was a good outcome.</a:t>
            </a:r>
          </a:p>
          <a:p>
            <a:pPr marL="171450" lvl="0" indent="-171450" eaLnBrk="1" hangingPunct="1">
              <a:spcBef>
                <a:spcPct val="0"/>
              </a:spcBef>
              <a:buFontTx/>
              <a:buChar char="•"/>
              <a:defRPr/>
            </a:pPr>
            <a:r>
              <a:rPr lang="en-US" altLang="en-US" baseline="0" dirty="0" smtClean="0"/>
              <a:t>How do you think I felt about the experience?</a:t>
            </a:r>
          </a:p>
          <a:p>
            <a:pPr eaLnBrk="1" fontAlgn="auto" hangingPunct="1">
              <a:spcBef>
                <a:spcPts val="0"/>
              </a:spcBef>
              <a:spcAft>
                <a:spcPts val="0"/>
              </a:spcAft>
              <a:defRPr/>
            </a:pPr>
            <a:endParaRPr lang="en-US"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fld id="{03CB5AD3-2AFD-485C-AC75-06A73DA44604}" type="slidenum">
              <a:rPr lang="en-US" altLang="en-US" smtClean="0"/>
              <a:pPr/>
              <a:t>35</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US" dirty="0" smtClean="0"/>
              <a:t>The reason that none of that happened is because of the frenzy to administer </a:t>
            </a:r>
            <a:r>
              <a:rPr lang="en-US" dirty="0" err="1" smtClean="0"/>
              <a:t>tPA</a:t>
            </a:r>
            <a:r>
              <a:rPr lang="en-US" dirty="0" smtClean="0"/>
              <a:t> to stroke victims quickly. Hospitals have campaigns to reduce door-to-needle times with protocols to shave off the minutes.</a:t>
            </a:r>
          </a:p>
          <a:p>
            <a:pPr marL="171450" indent="-171450" eaLnBrk="1" fontAlgn="auto" hangingPunct="1">
              <a:spcBef>
                <a:spcPts val="0"/>
              </a:spcBef>
              <a:spcAft>
                <a:spcPts val="0"/>
              </a:spcAft>
              <a:buFont typeface="Arial" panose="020B0604020202020204" pitchFamily="34" charset="0"/>
              <a:buChar char="•"/>
              <a:defRPr/>
            </a:pPr>
            <a:r>
              <a:rPr lang="en-US" dirty="0" smtClean="0"/>
              <a:t>The residents thought they were doing the right thing – getting my father the medicine they thought he should have as quickly as possible.</a:t>
            </a:r>
          </a:p>
          <a:p>
            <a:pPr marL="171450" indent="-171450" eaLnBrk="1" fontAlgn="auto" hangingPunct="1">
              <a:spcBef>
                <a:spcPts val="0"/>
              </a:spcBef>
              <a:spcAft>
                <a:spcPts val="0"/>
              </a:spcAft>
              <a:buFont typeface="Arial" panose="020B0604020202020204" pitchFamily="34" charset="0"/>
              <a:buChar char="•"/>
              <a:defRPr/>
            </a:pPr>
            <a:r>
              <a:rPr lang="en-US" dirty="0" smtClean="0"/>
              <a:t>They thought there was no time to engage us. But they were wrong.</a:t>
            </a:r>
          </a:p>
          <a:p>
            <a:pPr marL="628650" lvl="1" indent="-171450" eaLnBrk="1" fontAlgn="auto" hangingPunct="1">
              <a:spcBef>
                <a:spcPts val="0"/>
              </a:spcBef>
              <a:spcAft>
                <a:spcPts val="0"/>
              </a:spcAft>
              <a:buFont typeface="Arial" panose="020B0604020202020204" pitchFamily="34" charset="0"/>
              <a:buChar char="•"/>
              <a:defRPr/>
            </a:pPr>
            <a:r>
              <a:rPr lang="en-US" dirty="0" smtClean="0"/>
              <a:t>There was time during the stroke assessment – when they could have prepared me for the upcoming decision and asked me if there were other family members that should be involved in the decision.</a:t>
            </a:r>
          </a:p>
          <a:p>
            <a:pPr marL="628650" lvl="1" indent="-171450" eaLnBrk="1" fontAlgn="auto" hangingPunct="1">
              <a:spcBef>
                <a:spcPts val="0"/>
              </a:spcBef>
              <a:spcAft>
                <a:spcPts val="0"/>
              </a:spcAft>
              <a:buFont typeface="Arial" panose="020B0604020202020204" pitchFamily="34" charset="0"/>
              <a:buChar char="•"/>
              <a:defRPr/>
            </a:pPr>
            <a:r>
              <a:rPr lang="en-US" dirty="0" smtClean="0"/>
              <a:t>There was time during the CT scan they did to make sure that my dad wasn’t already bleeding into this brain. They could have talked to me about the results of the assessment and showed me an unbiased decision aid to help me understand the risks and benefits of treatment versus no treatment.</a:t>
            </a:r>
          </a:p>
          <a:p>
            <a:pPr marL="628650" lvl="1" indent="-171450" eaLnBrk="1" fontAlgn="auto" hangingPunct="1">
              <a:spcBef>
                <a:spcPts val="0"/>
              </a:spcBef>
              <a:spcAft>
                <a:spcPts val="0"/>
              </a:spcAft>
              <a:buFont typeface="Arial" panose="020B0604020202020204" pitchFamily="34" charset="0"/>
              <a:buChar char="•"/>
              <a:defRPr/>
            </a:pPr>
            <a:r>
              <a:rPr lang="en-US" dirty="0" smtClean="0"/>
              <a:t>And there was time after the CT scan to confer with my mother and me and weigh the options.</a:t>
            </a:r>
          </a:p>
          <a:p>
            <a:pPr marL="628650" lvl="1" indent="-171450" eaLnBrk="1" fontAlgn="auto" hangingPunct="1">
              <a:spcBef>
                <a:spcPts val="0"/>
              </a:spcBef>
              <a:spcAft>
                <a:spcPts val="0"/>
              </a:spcAft>
              <a:buFont typeface="Arial" panose="020B0604020202020204" pitchFamily="34" charset="0"/>
              <a:buChar char="•"/>
              <a:defRPr/>
            </a:pPr>
            <a:endParaRPr lang="en-US" dirty="0" smtClean="0"/>
          </a:p>
          <a:p>
            <a:pPr marL="171450" indent="-171450" eaLnBrk="1" hangingPunct="1">
              <a:spcBef>
                <a:spcPct val="0"/>
              </a:spcBef>
              <a:buFontTx/>
              <a:buChar char="•"/>
            </a:pPr>
            <a:r>
              <a:rPr lang="en-US" altLang="en-US" dirty="0" smtClean="0"/>
              <a:t>What I needed to make the experience exceptional was:</a:t>
            </a:r>
          </a:p>
          <a:p>
            <a:pPr marL="628650" lvl="1" indent="-171450" eaLnBrk="1" hangingPunct="1">
              <a:spcBef>
                <a:spcPct val="0"/>
              </a:spcBef>
              <a:buFontTx/>
              <a:buChar char="•"/>
            </a:pPr>
            <a:r>
              <a:rPr lang="en-US" altLang="en-US" dirty="0" smtClean="0"/>
              <a:t>Someone to serve as the unbiased interpreter of the evidence</a:t>
            </a:r>
          </a:p>
          <a:p>
            <a:pPr marL="628650" lvl="1" indent="-171450" eaLnBrk="1" hangingPunct="1">
              <a:spcBef>
                <a:spcPct val="0"/>
              </a:spcBef>
              <a:buFontTx/>
              <a:buChar char="•"/>
            </a:pPr>
            <a:r>
              <a:rPr lang="en-US" altLang="en-US" dirty="0" smtClean="0"/>
              <a:t>To recognize my knowledge about this particular patient</a:t>
            </a:r>
          </a:p>
          <a:p>
            <a:pPr marL="628650" lvl="1" indent="-171450" eaLnBrk="1" hangingPunct="1">
              <a:spcBef>
                <a:spcPct val="0"/>
              </a:spcBef>
              <a:buFontTx/>
              <a:buChar char="•"/>
            </a:pPr>
            <a:r>
              <a:rPr lang="en-US" altLang="en-US" dirty="0" smtClean="0"/>
              <a:t>To ask about our values and goals</a:t>
            </a:r>
          </a:p>
          <a:p>
            <a:pPr marL="628650" lvl="1" indent="-171450" eaLnBrk="1" hangingPunct="1">
              <a:spcBef>
                <a:spcPct val="0"/>
              </a:spcBef>
              <a:buFontTx/>
              <a:buChar char="•"/>
            </a:pPr>
            <a:r>
              <a:rPr lang="en-US" altLang="en-US" dirty="0" smtClean="0"/>
              <a:t>I needed someone to acknowledge that we faced a hard decision</a:t>
            </a:r>
          </a:p>
          <a:p>
            <a:pPr marL="628650" lvl="1" indent="-171450" eaLnBrk="1" hangingPunct="1">
              <a:spcBef>
                <a:spcPct val="0"/>
              </a:spcBef>
              <a:buFontTx/>
              <a:buChar char="•"/>
            </a:pPr>
            <a:r>
              <a:rPr lang="en-US" altLang="en-US" dirty="0" smtClean="0"/>
              <a:t>That there were no guarantees</a:t>
            </a:r>
          </a:p>
          <a:p>
            <a:pPr marL="628650" lvl="1" indent="-171450" eaLnBrk="1" hangingPunct="1">
              <a:spcBef>
                <a:spcPct val="0"/>
              </a:spcBef>
              <a:buFontTx/>
              <a:buChar char="•"/>
            </a:pPr>
            <a:r>
              <a:rPr lang="en-US" altLang="en-US" dirty="0" smtClean="0"/>
              <a:t>And that it was ultimately our choice.</a:t>
            </a:r>
          </a:p>
          <a:p>
            <a:pPr marL="628650" lvl="1" indent="-171450" eaLnBrk="1" hangingPunct="1">
              <a:spcBef>
                <a:spcPct val="0"/>
              </a:spcBef>
              <a:buFontTx/>
              <a:buChar char="•"/>
            </a:pPr>
            <a:r>
              <a:rPr lang="en-US" altLang="en-US" dirty="0" smtClean="0"/>
              <a:t>After all, we’re the ones that have to live with the consequences.</a:t>
            </a:r>
          </a:p>
          <a:p>
            <a:pPr marL="171450" lvl="0" indent="-171450" eaLnBrk="1" hangingPunct="1">
              <a:spcBef>
                <a:spcPct val="0"/>
              </a:spcBef>
              <a:buFontTx/>
              <a:buChar char="•"/>
              <a:defRPr/>
            </a:pPr>
            <a:endParaRPr lang="en-US" altLang="en-US" dirty="0" smtClean="0"/>
          </a:p>
          <a:p>
            <a:pPr eaLnBrk="1" fontAlgn="auto" hangingPunct="1">
              <a:spcBef>
                <a:spcPts val="0"/>
              </a:spcBef>
              <a:spcAft>
                <a:spcPts val="0"/>
              </a:spcAft>
              <a:defRPr/>
            </a:pPr>
            <a:endParaRPr 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fld id="{8C326FBA-4A7C-4ED8-9706-BB6831184283}" type="slidenum">
              <a:rPr lang="en-US" altLang="en-US" smtClean="0"/>
              <a:pPr/>
              <a:t>36</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to the exceptional patient experience, we have to remember that the patient-provider exchange happens in the context of a health care organizations.</a:t>
            </a:r>
            <a:endParaRPr lang="en-US" dirty="0"/>
          </a:p>
        </p:txBody>
      </p:sp>
      <p:sp>
        <p:nvSpPr>
          <p:cNvPr id="4" name="Slide Number Placeholder 3"/>
          <p:cNvSpPr>
            <a:spLocks noGrp="1"/>
          </p:cNvSpPr>
          <p:nvPr>
            <p:ph type="sldNum" sz="quarter" idx="10"/>
          </p:nvPr>
        </p:nvSpPr>
        <p:spPr/>
        <p:txBody>
          <a:bodyPr/>
          <a:lstStyle/>
          <a:p>
            <a:fld id="{F1A2A8AA-F8D2-4A6E-BEA7-1F30645581C8}" type="slidenum">
              <a:rPr lang="en-US" smtClean="0"/>
              <a:t>37</a:t>
            </a:fld>
            <a:endParaRPr lang="en-US"/>
          </a:p>
        </p:txBody>
      </p:sp>
    </p:spTree>
    <p:extLst>
      <p:ext uri="{BB962C8B-B14F-4D97-AF65-F5344CB8AC3E}">
        <p14:creationId xmlns:p14="http://schemas.microsoft.com/office/powerpoint/2010/main" val="3861168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a:p>
            <a:r>
              <a:rPr lang="en-US" altLang="en-US" dirty="0" smtClean="0"/>
              <a:t>Health literacy roots</a:t>
            </a:r>
            <a:r>
              <a:rPr lang="en-US" altLang="en-US" baseline="0" dirty="0" smtClean="0"/>
              <a:t> lay in concern for people with limited literacy. </a:t>
            </a:r>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143000" y="685800"/>
            <a:ext cx="4572000" cy="3429000"/>
          </a:xfrm>
          <a:ln/>
        </p:spPr>
      </p:sp>
      <p:sp>
        <p:nvSpPr>
          <p:cNvPr id="296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 health literate organization makes it easy for people to navigate, understand, and use information and services to take care of their health. The term “health literate organization” was coined by members of the Institute of Medicine Roundtable on Health Literacy. </a:t>
            </a:r>
          </a:p>
          <a:p>
            <a:endParaRPr lang="en-US" altLang="en-US" dirty="0" smtClean="0"/>
          </a:p>
          <a:p>
            <a:r>
              <a:rPr lang="en-US" altLang="en-US" dirty="0" smtClean="0"/>
              <a:t>http://iom.edu/~/media/Files/Perspectives-Files/2012/Discussion-Papers/BPH_Ten_HLit_Attributes.pdf</a:t>
            </a:r>
          </a:p>
          <a:p>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figure out how organizations can become health literate? My colleagues from</a:t>
            </a:r>
            <a:r>
              <a:rPr lang="en-US" baseline="0" dirty="0" smtClean="0"/>
              <a:t> the IOM Roundtable on Health Literacy build upon work done by Dean Schillinger and Debra Keller to define attributes of a health literate organization. We’ve suggested what an organization has to do to be health literate.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F6121F1-852E-4F16-8673-3DCBEE5B3969}" type="slidenum">
              <a:rPr lang="en-US" smtClean="0"/>
              <a:t>39</a:t>
            </a:fld>
            <a:endParaRPr lang="en-US"/>
          </a:p>
        </p:txBody>
      </p:sp>
    </p:spTree>
    <p:extLst>
      <p:ext uri="{BB962C8B-B14F-4D97-AF65-F5344CB8AC3E}">
        <p14:creationId xmlns:p14="http://schemas.microsoft.com/office/powerpoint/2010/main" val="1327515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2A8AA-F8D2-4A6E-BEA7-1F30645581C8}" type="slidenum">
              <a:rPr lang="en-US" smtClean="0"/>
              <a:t>40</a:t>
            </a:fld>
            <a:endParaRPr lang="en-US"/>
          </a:p>
        </p:txBody>
      </p:sp>
    </p:spTree>
    <p:extLst>
      <p:ext uri="{BB962C8B-B14F-4D97-AF65-F5344CB8AC3E}">
        <p14:creationId xmlns:p14="http://schemas.microsoft.com/office/powerpoint/2010/main" val="1091687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Shift from fee-for-service to value-based payments in the United States has buoyed health literacy as an organizational priority. </a:t>
            </a:r>
          </a:p>
          <a:p>
            <a:endParaRPr lang="en-US" sz="1200" kern="1200" dirty="0" smtClean="0">
              <a:solidFill>
                <a:schemeClr val="tx1"/>
              </a:solidFill>
              <a:effectLst/>
              <a:latin typeface="+mn-lt"/>
              <a:ea typeface="+mn-ea"/>
              <a:cs typeface="+mn-cs"/>
            </a:endParaRPr>
          </a:p>
          <a:p>
            <a:r>
              <a:rPr lang="en-US" dirty="0" smtClean="0"/>
              <a:t>ACA: alternative payment – ACOs give incentive for attending to population</a:t>
            </a:r>
            <a:r>
              <a:rPr lang="en-US" baseline="0" dirty="0" smtClean="0"/>
              <a:t> health outcomes and HVBP gave hospitals incentive to pay attention to readmission rates and CAHPS scores.</a:t>
            </a:r>
            <a:r>
              <a:rPr lang="en-US" dirty="0" smtClean="0"/>
              <a:t> The institutional</a:t>
            </a:r>
            <a:r>
              <a:rPr lang="en-US" baseline="0" dirty="0" smtClean="0"/>
              <a:t> incentives to improve CAHPS scores have given rise to a new member of the C-suite – the Chief Experience Officer.</a:t>
            </a:r>
            <a:endParaRPr lang="en-US" dirty="0" smtClean="0"/>
          </a:p>
          <a:p>
            <a:endParaRPr lang="en-US" dirty="0" smtClean="0"/>
          </a:p>
          <a:p>
            <a:r>
              <a:rPr lang="en-US" dirty="0" smtClean="0"/>
              <a:t>Medicare Access and CHIP Reauthorization</a:t>
            </a:r>
            <a:r>
              <a:rPr lang="en-US" baseline="0" dirty="0" smtClean="0"/>
              <a:t> Act – MIPS gives physicians the same incentives that HVBP gave hospitals</a:t>
            </a:r>
          </a:p>
          <a:p>
            <a:endParaRPr lang="en-US" baseline="0" dirty="0" smtClean="0"/>
          </a:p>
        </p:txBody>
      </p:sp>
      <p:sp>
        <p:nvSpPr>
          <p:cNvPr id="4" name="Slide Number Placeholder 3"/>
          <p:cNvSpPr>
            <a:spLocks noGrp="1"/>
          </p:cNvSpPr>
          <p:nvPr>
            <p:ph type="sldNum" sz="quarter" idx="10"/>
          </p:nvPr>
        </p:nvSpPr>
        <p:spPr/>
        <p:txBody>
          <a:bodyPr/>
          <a:lstStyle/>
          <a:p>
            <a:fld id="{F1A2A8AA-F8D2-4A6E-BEA7-1F30645581C8}" type="slidenum">
              <a:rPr lang="en-US" smtClean="0"/>
              <a:t>41</a:t>
            </a:fld>
            <a:endParaRPr lang="en-US"/>
          </a:p>
        </p:txBody>
      </p:sp>
    </p:spTree>
    <p:extLst>
      <p:ext uri="{BB962C8B-B14F-4D97-AF65-F5344CB8AC3E}">
        <p14:creationId xmlns:p14="http://schemas.microsoft.com/office/powerpoint/2010/main" val="1845421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2016 environmental scan of organizations undertaking organizational health literacy improvement, the most common form of monitoring was found to be tracking patient experience data, either through CAHPS® or other surveys </a:t>
            </a:r>
            <a:endParaRPr lang="en-US" dirty="0" smtClean="0"/>
          </a:p>
          <a:p>
            <a:endParaRPr lang="en-US" dirty="0"/>
          </a:p>
        </p:txBody>
      </p:sp>
      <p:sp>
        <p:nvSpPr>
          <p:cNvPr id="4" name="Slide Number Placeholder 3"/>
          <p:cNvSpPr>
            <a:spLocks noGrp="1"/>
          </p:cNvSpPr>
          <p:nvPr>
            <p:ph type="sldNum" sz="quarter" idx="10"/>
          </p:nvPr>
        </p:nvSpPr>
        <p:spPr/>
        <p:txBody>
          <a:bodyPr/>
          <a:lstStyle/>
          <a:p>
            <a:fld id="{F1A2A8AA-F8D2-4A6E-BEA7-1F30645581C8}" type="slidenum">
              <a:rPr lang="en-US" smtClean="0"/>
              <a:t>42</a:t>
            </a:fld>
            <a:endParaRPr lang="en-US"/>
          </a:p>
        </p:txBody>
      </p:sp>
    </p:spTree>
    <p:extLst>
      <p:ext uri="{BB962C8B-B14F-4D97-AF65-F5344CB8AC3E}">
        <p14:creationId xmlns:p14="http://schemas.microsoft.com/office/powerpoint/2010/main" val="398667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I talked before about patient engagement</a:t>
            </a:r>
            <a:r>
              <a:rPr lang="en-US" baseline="0" dirty="0" smtClean="0"/>
              <a:t> at the direct care level earlier, now I want to talk about patient engagement at the organizational level. Organizations can get input from patients from patient experience surveys, but they can also take patient engagement to another level.</a:t>
            </a:r>
            <a:endParaRPr lang="en-US" dirty="0"/>
          </a:p>
        </p:txBody>
      </p:sp>
      <p:sp>
        <p:nvSpPr>
          <p:cNvPr id="4" name="Slide Number Placeholder 3"/>
          <p:cNvSpPr>
            <a:spLocks noGrp="1"/>
          </p:cNvSpPr>
          <p:nvPr>
            <p:ph type="sldNum" sz="quarter" idx="10"/>
          </p:nvPr>
        </p:nvSpPr>
        <p:spPr/>
        <p:txBody>
          <a:bodyPr/>
          <a:lstStyle/>
          <a:p>
            <a:fld id="{F1A2A8AA-F8D2-4A6E-BEA7-1F30645581C8}" type="slidenum">
              <a:rPr lang="en-US" smtClean="0"/>
              <a:t>43</a:t>
            </a:fld>
            <a:endParaRPr lang="en-US"/>
          </a:p>
        </p:txBody>
      </p:sp>
    </p:spTree>
    <p:extLst>
      <p:ext uri="{BB962C8B-B14F-4D97-AF65-F5344CB8AC3E}">
        <p14:creationId xmlns:p14="http://schemas.microsoft.com/office/powerpoint/2010/main" val="1127959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6121F1-852E-4F16-8673-3DCBEE5B3969}" type="slidenum">
              <a:rPr lang="en-US" smtClean="0"/>
              <a:t>44</a:t>
            </a:fld>
            <a:endParaRPr lang="en-US"/>
          </a:p>
        </p:txBody>
      </p:sp>
    </p:spTree>
    <p:extLst>
      <p:ext uri="{BB962C8B-B14F-4D97-AF65-F5344CB8AC3E}">
        <p14:creationId xmlns:p14="http://schemas.microsoft.com/office/powerpoint/2010/main" val="3793949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Abrams</a:t>
            </a:r>
            <a:endParaRPr lang="en-US" dirty="0"/>
          </a:p>
        </p:txBody>
      </p:sp>
      <p:sp>
        <p:nvSpPr>
          <p:cNvPr id="4" name="Slide Number Placeholder 3"/>
          <p:cNvSpPr>
            <a:spLocks noGrp="1"/>
          </p:cNvSpPr>
          <p:nvPr>
            <p:ph type="sldNum" sz="quarter" idx="10"/>
          </p:nvPr>
        </p:nvSpPr>
        <p:spPr/>
        <p:txBody>
          <a:bodyPr/>
          <a:lstStyle/>
          <a:p>
            <a:fld id="{4F6121F1-852E-4F16-8673-3DCBEE5B3969}" type="slidenum">
              <a:rPr lang="en-US" smtClean="0"/>
              <a:t>46</a:t>
            </a:fld>
            <a:endParaRPr lang="en-US"/>
          </a:p>
        </p:txBody>
      </p:sp>
    </p:spTree>
    <p:extLst>
      <p:ext uri="{BB962C8B-B14F-4D97-AF65-F5344CB8AC3E}">
        <p14:creationId xmlns:p14="http://schemas.microsoft.com/office/powerpoint/2010/main" val="379662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2A8AA-F8D2-4A6E-BEA7-1F30645581C8}" type="slidenum">
              <a:rPr lang="en-US" smtClean="0"/>
              <a:t>47</a:t>
            </a:fld>
            <a:endParaRPr lang="en-US"/>
          </a:p>
        </p:txBody>
      </p:sp>
    </p:spTree>
    <p:extLst>
      <p:ext uri="{BB962C8B-B14F-4D97-AF65-F5344CB8AC3E}">
        <p14:creationId xmlns:p14="http://schemas.microsoft.com/office/powerpoint/2010/main" val="1522073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4294967295"/>
          </p:nvPr>
        </p:nvSpPr>
        <p:spPr bwMode="auto">
          <a:xfrm>
            <a:off x="3884122" y="8685783"/>
            <a:ext cx="2972320" cy="4566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lstStyle>
            <a:lvl1pPr defTabSz="913550">
              <a:defRPr sz="2400">
                <a:solidFill>
                  <a:schemeClr val="tx1"/>
                </a:solidFill>
                <a:latin typeface="Times New Roman" pitchFamily="18" charset="0"/>
              </a:defRPr>
            </a:lvl1pPr>
            <a:lvl2pPr marL="730840" indent="-281092" defTabSz="913550">
              <a:defRPr sz="2400">
                <a:solidFill>
                  <a:schemeClr val="tx1"/>
                </a:solidFill>
                <a:latin typeface="Times New Roman" pitchFamily="18" charset="0"/>
              </a:defRPr>
            </a:lvl2pPr>
            <a:lvl3pPr marL="1124369" indent="-224874" defTabSz="913550">
              <a:defRPr sz="2400">
                <a:solidFill>
                  <a:schemeClr val="tx1"/>
                </a:solidFill>
                <a:latin typeface="Times New Roman" pitchFamily="18" charset="0"/>
              </a:defRPr>
            </a:lvl3pPr>
            <a:lvl4pPr marL="1574117" indent="-224874" defTabSz="913550">
              <a:defRPr sz="2400">
                <a:solidFill>
                  <a:schemeClr val="tx1"/>
                </a:solidFill>
                <a:latin typeface="Times New Roman" pitchFamily="18" charset="0"/>
              </a:defRPr>
            </a:lvl4pPr>
            <a:lvl5pPr marL="2023864" indent="-224874" defTabSz="913550">
              <a:defRPr sz="2400">
                <a:solidFill>
                  <a:schemeClr val="tx1"/>
                </a:solidFill>
                <a:latin typeface="Times New Roman" pitchFamily="18" charset="0"/>
              </a:defRPr>
            </a:lvl5pPr>
            <a:lvl6pPr marL="2473612" indent="-224874" defTabSz="913550" eaLnBrk="0" fontAlgn="base" hangingPunct="0">
              <a:spcBef>
                <a:spcPct val="0"/>
              </a:spcBef>
              <a:spcAft>
                <a:spcPct val="0"/>
              </a:spcAft>
              <a:defRPr sz="2400">
                <a:solidFill>
                  <a:schemeClr val="tx1"/>
                </a:solidFill>
                <a:latin typeface="Times New Roman" pitchFamily="18" charset="0"/>
              </a:defRPr>
            </a:lvl6pPr>
            <a:lvl7pPr marL="2923360" indent="-224874" defTabSz="913550" eaLnBrk="0" fontAlgn="base" hangingPunct="0">
              <a:spcBef>
                <a:spcPct val="0"/>
              </a:spcBef>
              <a:spcAft>
                <a:spcPct val="0"/>
              </a:spcAft>
              <a:defRPr sz="2400">
                <a:solidFill>
                  <a:schemeClr val="tx1"/>
                </a:solidFill>
                <a:latin typeface="Times New Roman" pitchFamily="18" charset="0"/>
              </a:defRPr>
            </a:lvl7pPr>
            <a:lvl8pPr marL="3373107" indent="-224874" defTabSz="913550" eaLnBrk="0" fontAlgn="base" hangingPunct="0">
              <a:spcBef>
                <a:spcPct val="0"/>
              </a:spcBef>
              <a:spcAft>
                <a:spcPct val="0"/>
              </a:spcAft>
              <a:defRPr sz="2400">
                <a:solidFill>
                  <a:schemeClr val="tx1"/>
                </a:solidFill>
                <a:latin typeface="Times New Roman" pitchFamily="18" charset="0"/>
              </a:defRPr>
            </a:lvl8pPr>
            <a:lvl9pPr marL="3822855" indent="-224874" defTabSz="913550" eaLnBrk="0" fontAlgn="base" hangingPunct="0">
              <a:spcBef>
                <a:spcPct val="0"/>
              </a:spcBef>
              <a:spcAft>
                <a:spcPct val="0"/>
              </a:spcAft>
              <a:defRPr sz="2400">
                <a:solidFill>
                  <a:schemeClr val="tx1"/>
                </a:solidFill>
                <a:latin typeface="Times New Roman" pitchFamily="18" charset="0"/>
              </a:defRPr>
            </a:lvl9pPr>
          </a:lstStyle>
          <a:p>
            <a:pPr eaLnBrk="1" hangingPunct="1"/>
            <a:fld id="{3AE83A16-88E1-4F42-9DEB-8EB8CC8591EF}" type="slidenum">
              <a:rPr lang="en-US" altLang="en-US" sz="1200">
                <a:solidFill>
                  <a:srgbClr val="000000"/>
                </a:solidFill>
                <a:latin typeface="Arial" charset="0"/>
                <a:ea typeface="ＭＳ Ｐゴシック" pitchFamily="34" charset="-128"/>
              </a:rPr>
              <a:pPr eaLnBrk="1" hangingPunct="1"/>
              <a:t>7</a:t>
            </a:fld>
            <a:endParaRPr lang="en-US" altLang="en-US" sz="1200">
              <a:solidFill>
                <a:srgbClr val="000000"/>
              </a:solidFill>
              <a:latin typeface="Arial" charset="0"/>
              <a:ea typeface="ＭＳ Ｐゴシック" pitchFamily="34" charset="-128"/>
            </a:endParaRPr>
          </a:p>
        </p:txBody>
      </p:sp>
      <p:sp>
        <p:nvSpPr>
          <p:cNvPr id="37891" name="Rectangle 2"/>
          <p:cNvSpPr>
            <a:spLocks noGrp="1" noRot="1" noChangeAspect="1" noChangeArrowheads="1" noTextEdit="1"/>
          </p:cNvSpPr>
          <p:nvPr>
            <p:ph type="sldImg"/>
          </p:nvPr>
        </p:nvSpPr>
        <p:spPr>
          <a:xfrm>
            <a:off x="1165225" y="730250"/>
            <a:ext cx="4554538" cy="3416300"/>
          </a:xfrm>
          <a:ln/>
        </p:spPr>
      </p:sp>
      <p:sp>
        <p:nvSpPr>
          <p:cNvPr id="37892" name="Rectangle 3"/>
          <p:cNvSpPr>
            <a:spLocks noGrp="1" noChangeArrowheads="1"/>
          </p:cNvSpPr>
          <p:nvPr>
            <p:ph type="body" idx="1"/>
          </p:nvPr>
        </p:nvSpPr>
        <p:spPr>
          <a:xfrm>
            <a:off x="682683" y="4344455"/>
            <a:ext cx="5492635" cy="41161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7" tIns="45214" rIns="90427" bIns="45214"/>
          <a:lstStyle/>
          <a:p>
            <a:pPr eaLnBrk="1" hangingPunct="1"/>
            <a:r>
              <a:rPr lang="en-US" altLang="en-US" dirty="0" smtClean="0"/>
              <a:t>Data from survey of low-income </a:t>
            </a:r>
            <a:r>
              <a:rPr lang="en-US" altLang="en-US" dirty="0" smtClean="0"/>
              <a:t>Californians</a:t>
            </a:r>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Chinese,</a:t>
            </a:r>
            <a:r>
              <a:rPr lang="en-US" baseline="0" dirty="0" smtClean="0"/>
              <a:t> Korean, Russian, Spanish, Vietnamese</a:t>
            </a:r>
          </a:p>
          <a:p>
            <a:endParaRPr lang="en-US" dirty="0" smtClean="0"/>
          </a:p>
          <a:p>
            <a:r>
              <a:rPr lang="en-US" dirty="0" smtClean="0"/>
              <a:t>Patients receiving the PCL were better able to demonstrate proper use of their multi-drug regimens at first exposure (76.9% vs. 70.1%, p=0.06) and by 9 months (85.9% vs. 77.4%, p=0.03).  The effect of the PCL was significant for English-speaking patients (OR 2.21, 95% CI 1.13 – 4.31) but not for Spanish-speakers (OR 1.19, 95% CI 0.63 – 2.24). While there were no differences in adherence rates between study arms overall, certain subgroups received significant benefits from the PCL intervention.</a:t>
            </a:r>
          </a:p>
          <a:p>
            <a:endParaRPr lang="en-US" dirty="0" smtClean="0"/>
          </a:p>
          <a:p>
            <a:r>
              <a:rPr lang="en-US" dirty="0" smtClean="0"/>
              <a:t>Specifically, adherence was greater in the PCL arm by 9 months compared to standard among </a:t>
            </a:r>
            <a:r>
              <a:rPr lang="en-US" dirty="0" smtClean="0">
                <a:solidFill>
                  <a:srgbClr val="FF0000"/>
                </a:solidFill>
              </a:rPr>
              <a:t>patients with limited literacy </a:t>
            </a:r>
            <a:r>
              <a:rPr lang="en-US" dirty="0" smtClean="0"/>
              <a:t>(OR 5.08, 95% CI 1.15 – 22.37) and for those with medications to be taken two or more times daily (OR 2.77, 95% CI 1.17 – 6.53). </a:t>
            </a:r>
            <a:endParaRPr lang="en-US" dirty="0"/>
          </a:p>
        </p:txBody>
      </p:sp>
      <p:sp>
        <p:nvSpPr>
          <p:cNvPr id="4" name="Slide Number Placeholder 3"/>
          <p:cNvSpPr>
            <a:spLocks noGrp="1"/>
          </p:cNvSpPr>
          <p:nvPr>
            <p:ph type="sldNum" sz="quarter" idx="10"/>
          </p:nvPr>
        </p:nvSpPr>
        <p:spPr/>
        <p:txBody>
          <a:bodyPr/>
          <a:lstStyle/>
          <a:p>
            <a:fld id="{4F6121F1-852E-4F16-8673-3DCBEE5B3969}" type="slidenum">
              <a:rPr lang="en-US" smtClean="0"/>
              <a:t>8</a:t>
            </a:fld>
            <a:endParaRPr lang="en-US"/>
          </a:p>
        </p:txBody>
      </p:sp>
    </p:spTree>
    <p:extLst>
      <p:ext uri="{BB962C8B-B14F-4D97-AF65-F5344CB8AC3E}">
        <p14:creationId xmlns:p14="http://schemas.microsoft.com/office/powerpoint/2010/main" val="123245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2A8AA-F8D2-4A6E-BEA7-1F30645581C8}" type="slidenum">
              <a:rPr lang="en-US" smtClean="0"/>
              <a:t>10</a:t>
            </a:fld>
            <a:endParaRPr lang="en-US"/>
          </a:p>
        </p:txBody>
      </p:sp>
    </p:spTree>
    <p:extLst>
      <p:ext uri="{BB962C8B-B14F-4D97-AF65-F5344CB8AC3E}">
        <p14:creationId xmlns:p14="http://schemas.microsoft.com/office/powerpoint/2010/main" val="36045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ChangeArrowheads="1" noTextEdit="1"/>
          </p:cNvSpPr>
          <p:nvPr>
            <p:ph type="sldImg"/>
          </p:nvPr>
        </p:nvSpPr>
        <p:spPr>
          <a:xfrm>
            <a:off x="857250" y="685800"/>
            <a:ext cx="5143500" cy="3429000"/>
          </a:xfrm>
          <a:ln/>
        </p:spPr>
      </p:sp>
      <p:sp>
        <p:nvSpPr>
          <p:cNvPr id="3594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z="1600" dirty="0" smtClean="0"/>
              <a:t>HHS </a:t>
            </a:r>
            <a:r>
              <a:rPr lang="en-US" altLang="en-US" sz="1600" dirty="0"/>
              <a:t>has created a number of tools to create and assess health information, both print and online.</a:t>
            </a:r>
          </a:p>
          <a:p>
            <a:endParaRPr lang="en-US" altLang="en-US" sz="1600" dirty="0"/>
          </a:p>
          <a:p>
            <a:r>
              <a:rPr lang="en-US" altLang="en-US" sz="1600" dirty="0"/>
              <a:t>Next slide</a:t>
            </a:r>
          </a:p>
        </p:txBody>
      </p:sp>
      <p:sp>
        <p:nvSpPr>
          <p:cNvPr id="57348" name="Slide Number Placeholder 3"/>
          <p:cNvSpPr>
            <a:spLocks noGrp="1"/>
          </p:cNvSpPr>
          <p:nvPr>
            <p:ph type="sldNum" sz="quarter" idx="4294967295"/>
          </p:nvPr>
        </p:nvSpPr>
        <p:spPr bwMode="auto">
          <a:xfrm>
            <a:off x="3884122" y="8684220"/>
            <a:ext cx="2972320" cy="4582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4" tIns="44863" rIns="89724" bIns="44863"/>
          <a:lstStyle>
            <a:lvl1pPr>
              <a:defRPr sz="2400">
                <a:solidFill>
                  <a:schemeClr val="tx1"/>
                </a:solidFill>
                <a:latin typeface="Times New Roman" pitchFamily="18" charset="0"/>
              </a:defRPr>
            </a:lvl1pPr>
            <a:lvl2pPr marL="730840" indent="-281092">
              <a:defRPr sz="2400">
                <a:solidFill>
                  <a:schemeClr val="tx1"/>
                </a:solidFill>
                <a:latin typeface="Times New Roman" pitchFamily="18" charset="0"/>
              </a:defRPr>
            </a:lvl2pPr>
            <a:lvl3pPr marL="1124369" indent="-224874">
              <a:defRPr sz="2400">
                <a:solidFill>
                  <a:schemeClr val="tx1"/>
                </a:solidFill>
                <a:latin typeface="Times New Roman" pitchFamily="18" charset="0"/>
              </a:defRPr>
            </a:lvl3pPr>
            <a:lvl4pPr marL="1574117" indent="-224874">
              <a:defRPr sz="2400">
                <a:solidFill>
                  <a:schemeClr val="tx1"/>
                </a:solidFill>
                <a:latin typeface="Times New Roman" pitchFamily="18" charset="0"/>
              </a:defRPr>
            </a:lvl4pPr>
            <a:lvl5pPr marL="2023864" indent="-224874">
              <a:defRPr sz="2400">
                <a:solidFill>
                  <a:schemeClr val="tx1"/>
                </a:solidFill>
                <a:latin typeface="Times New Roman" pitchFamily="18" charset="0"/>
              </a:defRPr>
            </a:lvl5pPr>
            <a:lvl6pPr marL="2473612" indent="-224874" eaLnBrk="0" fontAlgn="base" hangingPunct="0">
              <a:spcBef>
                <a:spcPct val="0"/>
              </a:spcBef>
              <a:spcAft>
                <a:spcPct val="0"/>
              </a:spcAft>
              <a:defRPr sz="2400">
                <a:solidFill>
                  <a:schemeClr val="tx1"/>
                </a:solidFill>
                <a:latin typeface="Times New Roman" pitchFamily="18" charset="0"/>
              </a:defRPr>
            </a:lvl6pPr>
            <a:lvl7pPr marL="2923360" indent="-224874" eaLnBrk="0" fontAlgn="base" hangingPunct="0">
              <a:spcBef>
                <a:spcPct val="0"/>
              </a:spcBef>
              <a:spcAft>
                <a:spcPct val="0"/>
              </a:spcAft>
              <a:defRPr sz="2400">
                <a:solidFill>
                  <a:schemeClr val="tx1"/>
                </a:solidFill>
                <a:latin typeface="Times New Roman" pitchFamily="18" charset="0"/>
              </a:defRPr>
            </a:lvl7pPr>
            <a:lvl8pPr marL="3373107" indent="-224874" eaLnBrk="0" fontAlgn="base" hangingPunct="0">
              <a:spcBef>
                <a:spcPct val="0"/>
              </a:spcBef>
              <a:spcAft>
                <a:spcPct val="0"/>
              </a:spcAft>
              <a:defRPr sz="2400">
                <a:solidFill>
                  <a:schemeClr val="tx1"/>
                </a:solidFill>
                <a:latin typeface="Times New Roman" pitchFamily="18" charset="0"/>
              </a:defRPr>
            </a:lvl8pPr>
            <a:lvl9pPr marL="3822855" indent="-224874" eaLnBrk="0" fontAlgn="base" hangingPunct="0">
              <a:spcBef>
                <a:spcPct val="0"/>
              </a:spcBef>
              <a:spcAft>
                <a:spcPct val="0"/>
              </a:spcAft>
              <a:defRPr sz="2400">
                <a:solidFill>
                  <a:schemeClr val="tx1"/>
                </a:solidFill>
                <a:latin typeface="Times New Roman" pitchFamily="18" charset="0"/>
              </a:defRPr>
            </a:lvl9pPr>
          </a:lstStyle>
          <a:p>
            <a:fld id="{8F58C836-D84C-4F9D-B7B8-34347311E621}" type="slidenum">
              <a:rPr lang="en-US" altLang="en-US"/>
              <a:pPr/>
              <a:t>12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4294967295"/>
          </p:nvPr>
        </p:nvSpPr>
        <p:spPr bwMode="auto">
          <a:xfrm>
            <a:off x="3884122" y="8684220"/>
            <a:ext cx="2972320" cy="4582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4" tIns="44863" rIns="89724" bIns="44863"/>
          <a:lstStyle>
            <a:lvl1pPr>
              <a:spcBef>
                <a:spcPct val="30000"/>
              </a:spcBef>
              <a:defRPr sz="1200">
                <a:solidFill>
                  <a:schemeClr val="tx1"/>
                </a:solidFill>
                <a:latin typeface="Times New Roman" pitchFamily="18" charset="0"/>
              </a:defRPr>
            </a:lvl1pPr>
            <a:lvl2pPr marL="735525" indent="-282654">
              <a:spcBef>
                <a:spcPct val="30000"/>
              </a:spcBef>
              <a:defRPr sz="1200">
                <a:solidFill>
                  <a:schemeClr val="tx1"/>
                </a:solidFill>
                <a:latin typeface="Times New Roman" pitchFamily="18" charset="0"/>
              </a:defRPr>
            </a:lvl2pPr>
            <a:lvl3pPr marL="1130616" indent="-224874">
              <a:spcBef>
                <a:spcPct val="30000"/>
              </a:spcBef>
              <a:defRPr sz="1200">
                <a:solidFill>
                  <a:schemeClr val="tx1"/>
                </a:solidFill>
                <a:latin typeface="Times New Roman" pitchFamily="18" charset="0"/>
              </a:defRPr>
            </a:lvl3pPr>
            <a:lvl4pPr marL="1583486" indent="-224874">
              <a:spcBef>
                <a:spcPct val="30000"/>
              </a:spcBef>
              <a:defRPr sz="1200">
                <a:solidFill>
                  <a:schemeClr val="tx1"/>
                </a:solidFill>
                <a:latin typeface="Times New Roman" pitchFamily="18" charset="0"/>
              </a:defRPr>
            </a:lvl4pPr>
            <a:lvl5pPr marL="2036357" indent="-224874">
              <a:spcBef>
                <a:spcPct val="30000"/>
              </a:spcBef>
              <a:defRPr sz="1200">
                <a:solidFill>
                  <a:schemeClr val="tx1"/>
                </a:solidFill>
                <a:latin typeface="Times New Roman" pitchFamily="18" charset="0"/>
              </a:defRPr>
            </a:lvl5pPr>
            <a:lvl6pPr marL="2486105" indent="-224874" eaLnBrk="0" fontAlgn="base" hangingPunct="0">
              <a:spcBef>
                <a:spcPct val="30000"/>
              </a:spcBef>
              <a:spcAft>
                <a:spcPct val="0"/>
              </a:spcAft>
              <a:defRPr sz="1200">
                <a:solidFill>
                  <a:schemeClr val="tx1"/>
                </a:solidFill>
                <a:latin typeface="Times New Roman" pitchFamily="18" charset="0"/>
              </a:defRPr>
            </a:lvl6pPr>
            <a:lvl7pPr marL="2935853" indent="-224874" eaLnBrk="0" fontAlgn="base" hangingPunct="0">
              <a:spcBef>
                <a:spcPct val="30000"/>
              </a:spcBef>
              <a:spcAft>
                <a:spcPct val="0"/>
              </a:spcAft>
              <a:defRPr sz="1200">
                <a:solidFill>
                  <a:schemeClr val="tx1"/>
                </a:solidFill>
                <a:latin typeface="Times New Roman" pitchFamily="18" charset="0"/>
              </a:defRPr>
            </a:lvl7pPr>
            <a:lvl8pPr marL="3385600" indent="-224874" eaLnBrk="0" fontAlgn="base" hangingPunct="0">
              <a:spcBef>
                <a:spcPct val="30000"/>
              </a:spcBef>
              <a:spcAft>
                <a:spcPct val="0"/>
              </a:spcAft>
              <a:defRPr sz="1200">
                <a:solidFill>
                  <a:schemeClr val="tx1"/>
                </a:solidFill>
                <a:latin typeface="Times New Roman" pitchFamily="18" charset="0"/>
              </a:defRPr>
            </a:lvl8pPr>
            <a:lvl9pPr marL="3835348" indent="-22487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09E79F9-6DBB-4670-B2C9-F0458611677D}" type="slidenum">
              <a:rPr lang="en-US" altLang="en-US" sz="2400">
                <a:latin typeface="Arial" pitchFamily="34" charset="0"/>
                <a:ea typeface="MS PGothic" pitchFamily="34" charset="-128"/>
              </a:rPr>
              <a:pPr eaLnBrk="1" hangingPunct="1">
                <a:spcBef>
                  <a:spcPct val="0"/>
                </a:spcBef>
              </a:pPr>
              <a:t>13</a:t>
            </a:fld>
            <a:endParaRPr lang="en-US" altLang="en-US" sz="2400">
              <a:latin typeface="Arial" pitchFamily="34" charset="0"/>
              <a:ea typeface="MS PGothic" pitchFamily="34" charset="-128"/>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defTabSz="896372">
              <a:spcBef>
                <a:spcPct val="0"/>
              </a:spcBef>
            </a:pPr>
            <a:r>
              <a:rPr lang="en-US" altLang="en-US" sz="1600" dirty="0"/>
              <a:t>HHS has also created several free online training programs. Continuing education credit is available for the last training on this list, the CDC’s course “Health Literacy for Public Health Professionals.”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352800"/>
            <a:ext cx="7772400" cy="1295400"/>
          </a:xfrm>
        </p:spPr>
        <p:txBody>
          <a:bodyPr/>
          <a:lstStyle>
            <a:lvl1pPr algn="ctr">
              <a:defRPr>
                <a:solidFill>
                  <a:srgbClr val="1F497D"/>
                </a:solidFill>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371600" y="4876800"/>
            <a:ext cx="6400800" cy="7620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Author and Date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 of Presentation</a:t>
            </a:r>
            <a:endParaRPr lang="en-US" dirty="0"/>
          </a:p>
        </p:txBody>
      </p:sp>
      <p:sp>
        <p:nvSpPr>
          <p:cNvPr id="3" name="Content Placeholder 2"/>
          <p:cNvSpPr>
            <a:spLocks noGrp="1"/>
          </p:cNvSpPr>
          <p:nvPr>
            <p:ph idx="1" hasCustomPrompt="1"/>
          </p:nvPr>
        </p:nvSpPr>
        <p:spPr/>
        <p:txBody>
          <a:bodyPr/>
          <a:lstStyle>
            <a:lvl1pPr>
              <a:defRPr baseline="0"/>
            </a:lvl1pPr>
          </a:lstStyle>
          <a:p>
            <a:pPr lvl="0"/>
            <a:r>
              <a:rPr lang="en-US" dirty="0" smtClean="0"/>
              <a:t>Author and Date </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ctr">
              <a:defRPr sz="4000" b="1" cap="all">
                <a:solidFill>
                  <a:srgbClr val="1F497D"/>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F497D"/>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2600" y="525116"/>
            <a:ext cx="6629400" cy="617884"/>
          </a:xfrm>
          <a:prstGeom prst="rect">
            <a:avLst/>
          </a:prstGeom>
        </p:spPr>
        <p:txBody>
          <a:bodyPr vert="horz" lIns="91440" tIns="45720" rIns="91440" bIns="45720" rtlCol="0" anchor="ctr">
            <a:normAutofit/>
          </a:bodyPr>
          <a:lstStyle/>
          <a:p>
            <a:r>
              <a:rPr lang="en-US" dirty="0" smtClean="0"/>
              <a:t>Title goes here</a:t>
            </a:r>
            <a:endParaRPr lang="en-US" dirty="0"/>
          </a:p>
        </p:txBody>
      </p:sp>
      <p:sp>
        <p:nvSpPr>
          <p:cNvPr id="3" name="Text Placeholder 2"/>
          <p:cNvSpPr>
            <a:spLocks noGrp="1"/>
          </p:cNvSpPr>
          <p:nvPr>
            <p:ph type="body" idx="1"/>
          </p:nvPr>
        </p:nvSpPr>
        <p:spPr>
          <a:xfrm>
            <a:off x="457200" y="1646237"/>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p:timing>
    <p:tnLst>
      <p:par>
        <p:cTn id="1" dur="indefinite" restart="never" nodeType="tmRoot"/>
      </p:par>
    </p:tnLst>
  </p:timing>
  <p:txStyles>
    <p:titleStyle>
      <a:lvl1pPr algn="ctr" defTabSz="914400" rtl="0" eaLnBrk="1" latinLnBrk="0" hangingPunct="1">
        <a:spcBef>
          <a:spcPct val="0"/>
        </a:spcBef>
        <a:buNone/>
        <a:defRPr sz="3600" b="1" kern="1200" baseline="0">
          <a:solidFill>
            <a:srgbClr val="1F497D"/>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200400"/>
            <a:ext cx="8229600" cy="1600200"/>
          </a:xfrm>
          <a:prstGeom prst="rect">
            <a:avLst/>
          </a:prstGeom>
        </p:spPr>
        <p:txBody>
          <a:bodyPr vert="horz" lIns="91440" tIns="45720" rIns="91440" bIns="45720" rtlCol="0" anchor="ctr">
            <a:normAutofit/>
          </a:bodyPr>
          <a:lstStyle/>
          <a:p>
            <a:r>
              <a:rPr lang="en-US" dirty="0" smtClean="0"/>
              <a:t>Title of Presentation</a:t>
            </a:r>
            <a:endParaRPr lang="en-US" dirty="0"/>
          </a:p>
        </p:txBody>
      </p:sp>
      <p:sp>
        <p:nvSpPr>
          <p:cNvPr id="3" name="Text Placeholder 2"/>
          <p:cNvSpPr>
            <a:spLocks noGrp="1"/>
          </p:cNvSpPr>
          <p:nvPr>
            <p:ph type="body" idx="1"/>
          </p:nvPr>
        </p:nvSpPr>
        <p:spPr>
          <a:xfrm>
            <a:off x="457200" y="4953000"/>
            <a:ext cx="8229600" cy="1173163"/>
          </a:xfrm>
          <a:prstGeom prst="rect">
            <a:avLst/>
          </a:prstGeom>
        </p:spPr>
        <p:txBody>
          <a:bodyPr vert="horz" lIns="91440" tIns="45720" rIns="91440" bIns="45720" rtlCol="0">
            <a:normAutofit/>
          </a:bodyPr>
          <a:lstStyle/>
          <a:p>
            <a:pPr lvl="0"/>
            <a:r>
              <a:rPr lang="en-US" dirty="0" smtClean="0"/>
              <a:t>Author and Date</a:t>
            </a:r>
            <a:endParaRPr lang="en-US" dirty="0"/>
          </a:p>
        </p:txBody>
      </p:sp>
    </p:spTree>
  </p:cSld>
  <p:clrMap bg1="lt1" tx1="dk1" bg2="lt2" tx2="dk2" accent1="accent1" accent2="accent2" accent3="accent3" accent4="accent4" accent5="accent5" accent6="accent6" hlink="hlink" folHlink="folHlink"/>
  <p:sldLayoutIdLst>
    <p:sldLayoutId id="2147483662" r:id="rId1"/>
  </p:sldLayoutIdLst>
  <p:timing>
    <p:tnLst>
      <p:par>
        <p:cTn id="1" dur="indefinite" restart="never" nodeType="tmRoot"/>
      </p:par>
    </p:tnLst>
  </p:timing>
  <p:txStyles>
    <p:titleStyle>
      <a:lvl1pPr algn="ctr" defTabSz="914400" rtl="0" eaLnBrk="1" latinLnBrk="0" hangingPunct="1">
        <a:spcBef>
          <a:spcPct val="0"/>
        </a:spcBef>
        <a:buNone/>
        <a:defRPr sz="3600" b="1" kern="1200">
          <a:solidFill>
            <a:srgbClr val="1F497D"/>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hyperlink" Target="http://www.cms.gov/Outreach-and-Education/Outreach/WrittenMaterialsToolkit/index.html?redirect=/WrittenMaterialsToolkit/" TargetMode="External"/><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ahrq.gov/professionals/prevention-chronic-care/improve/self-mgmt/pemat/index.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2.emf"/><Relationship Id="rId4" Type="http://schemas.openxmlformats.org/officeDocument/2006/relationships/hyperlink" Target="http://ahrq.gov/qual/literac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hyperlink" Target="http://www.blueshieldcafoundation.org/sites/default/files/publications/downloadable/empowerment%20and%20engagement_final.pdf" TargetMode="External"/><Relationship Id="rId5" Type="http://schemas.openxmlformats.org/officeDocument/2006/relationships/image" Target="../media/image36.png"/><Relationship Id="rId4" Type="http://schemas.openxmlformats.org/officeDocument/2006/relationships/oleObject" Target="../embeddings/Microsoft_Excel_97-2003_Worksheet2.xls"/></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www.ahrq.gov/professionals/education/curriculum-tools/shareddecisionmaking/tools/index.html" TargetMode="External"/><Relationship Id="rId4" Type="http://schemas.openxmlformats.org/officeDocument/2006/relationships/hyperlink" Target="http://www.ahrq.gov/professionals/education/curriculum-tools/shareddecisionmakin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ahrq.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www.ncbi.nlm.nih.gov/pubmed/23381529"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iom.edu/~/media/Files/Perspectives-Files/2012/Discussion-Papers/BPH_Ten_HLit_Attributes.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iom.edu/~/media/Files/Perspectives-Files/2012/Discussion-Papers/BPH_Ten_HLit_Attributes.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ahrq.gov/professionals/quality-patient-safety/quality-resources/tools/literacy-toolkit/index.html"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www.ahrq.gov/professionals/quality-patient-safety/quality-resources/tools/literacy-toolkit/healthlittoolkit2-tool17.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32.emf"/><Relationship Id="rId7" Type="http://schemas.openxmlformats.org/officeDocument/2006/relationships/hyperlink" Target="http://www.ahrq.gov/professionals/systems/hospital/engagingfamilies/strategy1/index.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18.jpg"/><Relationship Id="rId4" Type="http://schemas.openxmlformats.org/officeDocument/2006/relationships/image" Target="../media/image50.jpeg"/><Relationship Id="rId9" Type="http://schemas.openxmlformats.org/officeDocument/2006/relationships/image" Target="../media/image54.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arhq.gov/healthliteracy"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hyperlink" Target="http://www.blueshieldcafoundation.org/sites/default/files/publications/downloadable/empowerment%20and%20engagement_final.pdf" TargetMode="External"/><Relationship Id="rId5" Type="http://schemas.openxmlformats.org/officeDocument/2006/relationships/image" Target="../media/image8.png"/><Relationship Id="rId4" Type="http://schemas.openxmlformats.org/officeDocument/2006/relationships/oleObject" Target="../embeddings/Microsoft_Excel_97-2003_Worksheet1.xls"/></Relationships>
</file>

<file path=ppt/slides/_rels/slide8.xml.rels><?xml version="1.0" encoding="UTF-8" standalone="yes"?>
<Relationships xmlns="http://schemas.openxmlformats.org/package/2006/relationships"><Relationship Id="rId3" Type="http://schemas.openxmlformats.org/officeDocument/2006/relationships/hyperlink" Target="http://www.ahrq.gov/professionals/quality-patient-safety/pharmhealthlit/prescriptionmed-instr.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743200"/>
            <a:ext cx="8229600" cy="1600200"/>
          </a:xfrm>
        </p:spPr>
        <p:txBody>
          <a:bodyPr>
            <a:normAutofit fontScale="90000"/>
          </a:bodyPr>
          <a:lstStyle/>
          <a:p>
            <a:r>
              <a:rPr lang="en-US" dirty="0"/>
              <a:t>The Health Literacy Journey: Getting to an Exceptional Health Care Experience </a:t>
            </a:r>
          </a:p>
        </p:txBody>
      </p:sp>
      <p:sp>
        <p:nvSpPr>
          <p:cNvPr id="5" name="Content Placeholder 4"/>
          <p:cNvSpPr>
            <a:spLocks noGrp="1"/>
          </p:cNvSpPr>
          <p:nvPr>
            <p:ph idx="1"/>
          </p:nvPr>
        </p:nvSpPr>
        <p:spPr>
          <a:xfrm>
            <a:off x="457200" y="4724400"/>
            <a:ext cx="8229600" cy="1401763"/>
          </a:xfrm>
        </p:spPr>
        <p:txBody>
          <a:bodyPr>
            <a:normAutofit/>
          </a:bodyPr>
          <a:lstStyle/>
          <a:p>
            <a:r>
              <a:rPr lang="en-US" sz="2400" dirty="0" smtClean="0"/>
              <a:t>Cindy Brach</a:t>
            </a:r>
          </a:p>
          <a:p>
            <a:r>
              <a:rPr lang="en-US" sz="2400" dirty="0"/>
              <a:t>Center for Delivery, Organization, &amp; Markets</a:t>
            </a:r>
          </a:p>
          <a:p>
            <a:r>
              <a:rPr lang="en-US" sz="2400" dirty="0" smtClean="0"/>
              <a:t>April 5, 2017</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Using Color to Convey Meaning</a:t>
            </a:r>
            <a:endParaRPr lang="en-US" dirty="0"/>
          </a:p>
        </p:txBody>
      </p:sp>
      <p:sp>
        <p:nvSpPr>
          <p:cNvPr id="6" name="Content Placeholder 5"/>
          <p:cNvSpPr>
            <a:spLocks noGrp="1"/>
          </p:cNvSpPr>
          <p:nvPr>
            <p:ph sz="half"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599"/>
            <a:ext cx="4038600" cy="553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14063" y="1600200"/>
            <a:ext cx="4001337" cy="516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337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0994" name="Object 2"/>
          <p:cNvGraphicFramePr>
            <a:graphicFrameLocks noChangeAspect="1"/>
          </p:cNvGraphicFramePr>
          <p:nvPr/>
        </p:nvGraphicFramePr>
        <p:xfrm>
          <a:off x="381000" y="1447800"/>
          <a:ext cx="8001000" cy="5029200"/>
        </p:xfrm>
        <a:graphic>
          <a:graphicData uri="http://schemas.openxmlformats.org/presentationml/2006/ole">
            <mc:AlternateContent xmlns:mc="http://schemas.openxmlformats.org/markup-compatibility/2006">
              <mc:Choice xmlns:v="urn:schemas-microsoft-com:vml" Requires="v">
                <p:oleObj spid="_x0000_s3127" name="Bitmap Image" r:id="rId4" imgW="9752381" imgH="5866667" progId="Paint.Picture">
                  <p:embed/>
                </p:oleObj>
              </mc:Choice>
              <mc:Fallback>
                <p:oleObj name="Bitmap Image" r:id="rId4" imgW="9752381" imgH="586666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80010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0995" name="Rectangle 3"/>
          <p:cNvSpPr>
            <a:spLocks noGrp="1" noChangeArrowheads="1"/>
          </p:cNvSpPr>
          <p:nvPr>
            <p:ph type="title"/>
          </p:nvPr>
        </p:nvSpPr>
        <p:spPr/>
        <p:txBody>
          <a:bodyPr>
            <a:normAutofit fontScale="90000"/>
          </a:bodyPr>
          <a:lstStyle/>
          <a:p>
            <a:r>
              <a:rPr lang="en-US" altLang="en-US"/>
              <a:t>Simple Design</a:t>
            </a:r>
          </a:p>
        </p:txBody>
      </p:sp>
      <p:pic>
        <p:nvPicPr>
          <p:cNvPr id="340996" name="Picture 4"/>
          <p:cNvPicPr>
            <a:picLocks noChangeAspect="1" noChangeArrowheads="1"/>
          </p:cNvPicPr>
          <p:nvPr/>
        </p:nvPicPr>
        <p:blipFill>
          <a:blip r:embed="rId6">
            <a:extLst>
              <a:ext uri="{28A0092B-C50C-407E-A947-70E740481C1C}">
                <a14:useLocalDpi xmlns:a14="http://schemas.microsoft.com/office/drawing/2010/main" val="0"/>
              </a:ext>
            </a:extLst>
          </a:blip>
          <a:srcRect l="3125" t="15625" r="4688" b="9375"/>
          <a:stretch>
            <a:fillRect/>
          </a:stretch>
        </p:blipFill>
        <p:spPr bwMode="auto">
          <a:xfrm>
            <a:off x="474133" y="1430338"/>
            <a:ext cx="73152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636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181600" cy="838200"/>
          </a:xfrm>
        </p:spPr>
        <p:txBody>
          <a:bodyPr>
            <a:normAutofit fontScale="90000"/>
          </a:bodyPr>
          <a:lstStyle/>
          <a:p>
            <a:pPr algn="l">
              <a:defRPr/>
            </a:pPr>
            <a:r>
              <a:rPr lang="en-US" dirty="0" smtClean="0"/>
              <a:t>HHS Tools to Improve </a:t>
            </a:r>
            <a:br>
              <a:rPr lang="en-US" dirty="0" smtClean="0"/>
            </a:br>
            <a:r>
              <a:rPr lang="en-US" dirty="0" smtClean="0"/>
              <a:t>Health Information</a:t>
            </a:r>
            <a:endParaRPr lang="en-US" dirty="0"/>
          </a:p>
        </p:txBody>
      </p:sp>
      <p:sp>
        <p:nvSpPr>
          <p:cNvPr id="3" name="Content Placeholder 2"/>
          <p:cNvSpPr>
            <a:spLocks noGrp="1"/>
          </p:cNvSpPr>
          <p:nvPr>
            <p:ph idx="1"/>
          </p:nvPr>
        </p:nvSpPr>
        <p:spPr>
          <a:xfrm>
            <a:off x="3429000" y="1828800"/>
            <a:ext cx="5180013" cy="4495800"/>
          </a:xfrm>
        </p:spPr>
        <p:txBody>
          <a:bodyPr>
            <a:normAutofit/>
          </a:bodyPr>
          <a:lstStyle/>
          <a:p>
            <a:pPr marL="0" indent="0" eaLnBrk="1" hangingPunct="1">
              <a:buFont typeface="Wingdings" pitchFamily="2" charset="2"/>
              <a:buNone/>
              <a:defRPr/>
            </a:pPr>
            <a:r>
              <a:rPr lang="en-US" sz="2400" dirty="0" smtClean="0">
                <a:hlinkClick r:id="rId3"/>
              </a:rPr>
              <a:t>Toolkit </a:t>
            </a:r>
            <a:r>
              <a:rPr lang="en-US" sz="2400" dirty="0">
                <a:hlinkClick r:id="rId3"/>
              </a:rPr>
              <a:t>for Making Written Material Clear and </a:t>
            </a:r>
            <a:r>
              <a:rPr lang="en-US" sz="2400" dirty="0" smtClean="0">
                <a:hlinkClick r:id="rId3"/>
              </a:rPr>
              <a:t>Effective</a:t>
            </a:r>
            <a:endParaRPr lang="en-US" sz="2400" dirty="0" smtClean="0"/>
          </a:p>
          <a:p>
            <a:pPr marL="0" indent="0" eaLnBrk="1" hangingPunct="1">
              <a:buFont typeface="Wingdings" pitchFamily="2" charset="2"/>
              <a:buNone/>
              <a:defRPr/>
            </a:pPr>
            <a:endParaRPr lang="en-US" sz="2000" dirty="0" smtClean="0"/>
          </a:p>
          <a:p>
            <a:pPr marL="0" indent="0" eaLnBrk="1" hangingPunct="1">
              <a:buFont typeface="Wingdings" pitchFamily="2" charset="2"/>
              <a:buNone/>
              <a:defRPr/>
            </a:pPr>
            <a:endParaRPr lang="en-US" sz="2400" dirty="0" smtClean="0">
              <a:hlinkClick r:id=""/>
            </a:endParaRPr>
          </a:p>
          <a:p>
            <a:pPr marL="0" indent="0">
              <a:buNone/>
              <a:defRPr/>
            </a:pPr>
            <a:r>
              <a:rPr lang="en-US" sz="2400" dirty="0" smtClean="0">
                <a:hlinkClick r:id="rId4"/>
              </a:rPr>
              <a:t>The </a:t>
            </a:r>
            <a:r>
              <a:rPr lang="en-US" sz="2400" dirty="0">
                <a:hlinkClick r:id="rId4"/>
              </a:rPr>
              <a:t>Patient Education Materials Assessment Tool (PEMAT</a:t>
            </a:r>
            <a:r>
              <a:rPr lang="en-US" sz="2400" dirty="0" smtClean="0">
                <a:hlinkClick r:id="rId4"/>
              </a:rPr>
              <a:t>)</a:t>
            </a:r>
            <a:endParaRPr lang="en-US" sz="2400" dirty="0" smtClean="0"/>
          </a:p>
          <a:p>
            <a:pPr marL="0" indent="0">
              <a:buNone/>
              <a:defRPr/>
            </a:pPr>
            <a:endParaRPr lang="en-US" sz="2400" dirty="0" smtClean="0"/>
          </a:p>
          <a:p>
            <a:pPr marL="0" indent="0" eaLnBrk="1" hangingPunct="1">
              <a:buFont typeface="Wingdings" pitchFamily="2" charset="2"/>
              <a:buNone/>
              <a:defRPr/>
            </a:pPr>
            <a:endParaRPr lang="en-US" sz="2400" dirty="0" smtClean="0">
              <a:hlinkClick r:id=""/>
            </a:endParaRPr>
          </a:p>
          <a:p>
            <a:pPr marL="0" indent="0" eaLnBrk="1" hangingPunct="1">
              <a:buFont typeface="Wingdings" pitchFamily="2" charset="2"/>
              <a:buNone/>
              <a:defRPr/>
            </a:pPr>
            <a:r>
              <a:rPr lang="en-US" sz="2400" dirty="0" smtClean="0">
                <a:hlinkClick r:id=""/>
              </a:rPr>
              <a:t>A Guide to Writing and Designing Easy-to-Use Health Web Sites</a:t>
            </a:r>
            <a:endParaRPr lang="en-US" sz="2400" dirty="0" smtClean="0"/>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endParaRPr lang="en-US" dirty="0" smtClean="0"/>
          </a:p>
          <a:p>
            <a:pPr marL="0" indent="0">
              <a:defRPr/>
            </a:pPr>
            <a:endParaRPr lang="en-US" dirty="0" smtClean="0"/>
          </a:p>
        </p:txBody>
      </p:sp>
      <p:pic>
        <p:nvPicPr>
          <p:cNvPr id="2867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825" y="1447800"/>
            <a:ext cx="12858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1750" y="5029200"/>
            <a:ext cx="1319213" cy="169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1750" y="3133725"/>
            <a:ext cx="1319213" cy="1721573"/>
          </a:xfrm>
          <a:prstGeom prst="rect">
            <a:avLst/>
          </a:prstGeom>
        </p:spPr>
      </p:pic>
    </p:spTree>
    <p:extLst>
      <p:ext uri="{BB962C8B-B14F-4D97-AF65-F5344CB8AC3E}">
        <p14:creationId xmlns:p14="http://schemas.microsoft.com/office/powerpoint/2010/main" val="3529101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667000" y="152400"/>
            <a:ext cx="6096000" cy="1200150"/>
          </a:xfrm>
        </p:spPr>
        <p:txBody>
          <a:bodyPr/>
          <a:lstStyle/>
          <a:p>
            <a:pPr algn="l" eaLnBrk="1" hangingPunct="1">
              <a:defRPr/>
            </a:pPr>
            <a:r>
              <a:rPr lang="en-US" dirty="0" smtClean="0"/>
              <a:t>Free Online Training</a:t>
            </a:r>
          </a:p>
        </p:txBody>
      </p:sp>
      <p:sp>
        <p:nvSpPr>
          <p:cNvPr id="138243" name="Rectangle 3"/>
          <p:cNvSpPr>
            <a:spLocks noGrp="1" noChangeArrowheads="1"/>
          </p:cNvSpPr>
          <p:nvPr>
            <p:ph type="body" idx="1"/>
          </p:nvPr>
        </p:nvSpPr>
        <p:spPr>
          <a:xfrm>
            <a:off x="4495800" y="1676400"/>
            <a:ext cx="4571999" cy="4953000"/>
          </a:xfrm>
        </p:spPr>
        <p:txBody>
          <a:bodyPr/>
          <a:lstStyle/>
          <a:p>
            <a:pPr marL="173038" indent="0" eaLnBrk="1" hangingPunct="1">
              <a:buFontTx/>
              <a:buNone/>
              <a:defRPr/>
            </a:pPr>
            <a:endParaRPr lang="en-US" sz="2000" dirty="0" smtClean="0"/>
          </a:p>
          <a:p>
            <a:pPr marL="173038" indent="0" eaLnBrk="1" hangingPunct="1">
              <a:buFontTx/>
              <a:buNone/>
              <a:defRPr/>
            </a:pPr>
            <a:r>
              <a:rPr lang="en-US" sz="2000" dirty="0" smtClean="0"/>
              <a:t>NIH Plain Language: Getting Started or Brushing Up</a:t>
            </a:r>
          </a:p>
          <a:p>
            <a:pPr marL="173038" indent="0" eaLnBrk="1" hangingPunct="1">
              <a:buFontTx/>
              <a:buNone/>
              <a:defRPr/>
            </a:pPr>
            <a:endParaRPr lang="en-US" sz="2000" dirty="0"/>
          </a:p>
          <a:p>
            <a:pPr marL="173038" indent="0" eaLnBrk="1" hangingPunct="1">
              <a:buFontTx/>
              <a:buNone/>
              <a:defRPr/>
            </a:pPr>
            <a:endParaRPr lang="en-US" sz="2000" dirty="0" smtClean="0"/>
          </a:p>
          <a:p>
            <a:pPr marL="173038" indent="0" eaLnBrk="1" hangingPunct="1">
              <a:buFontTx/>
              <a:buNone/>
              <a:defRPr/>
            </a:pPr>
            <a:r>
              <a:rPr lang="en-US" sz="2000" dirty="0" smtClean="0"/>
              <a:t>CDC Health Literacy for Public Health </a:t>
            </a:r>
            <a:r>
              <a:rPr lang="en-US" sz="2000" dirty="0" smtClean="0"/>
              <a:t>Professionals</a:t>
            </a:r>
            <a:endParaRPr lang="en-US" sz="2000" dirty="0" smtClean="0"/>
          </a:p>
          <a:p>
            <a:pPr marL="173038" indent="0">
              <a:buNone/>
              <a:defRPr/>
            </a:pPr>
            <a:endParaRPr lang="en-US" sz="2000" smtClean="0"/>
          </a:p>
          <a:p>
            <a:pPr marL="173038" indent="0">
              <a:buNone/>
              <a:defRPr/>
            </a:pPr>
            <a:endParaRPr lang="en-US" sz="2000" dirty="0" smtClean="0"/>
          </a:p>
          <a:p>
            <a:pPr marL="173038" indent="0">
              <a:buNone/>
              <a:defRPr/>
            </a:pPr>
            <a:r>
              <a:rPr lang="en-US" sz="2000" dirty="0" smtClean="0"/>
              <a:t>AHRQ Health Literacy Knowledge Self-Assessment for CME </a:t>
            </a:r>
            <a:r>
              <a:rPr lang="en-US" sz="2000" dirty="0"/>
              <a:t>and MOC </a:t>
            </a:r>
            <a:r>
              <a:rPr lang="en-US" sz="2000" dirty="0" smtClean="0"/>
              <a:t>credit</a:t>
            </a:r>
          </a:p>
          <a:p>
            <a:pPr eaLnBrk="1" hangingPunct="1">
              <a:buFontTx/>
              <a:buNone/>
              <a:defRPr/>
            </a:pPr>
            <a:endParaRPr lang="en-US" sz="2000" dirty="0"/>
          </a:p>
          <a:p>
            <a:pPr eaLnBrk="1" hangingPunct="1">
              <a:buFontTx/>
              <a:buNone/>
              <a:defRPr/>
            </a:pPr>
            <a:endParaRPr lang="en-US" sz="2000" dirty="0" smtClean="0"/>
          </a:p>
          <a:p>
            <a:pPr eaLnBrk="1" hangingPunct="1">
              <a:buFontTx/>
              <a:buNone/>
              <a:defRPr/>
            </a:pPr>
            <a:endParaRPr lang="en-US" dirty="0" smtClean="0"/>
          </a:p>
          <a:p>
            <a:pPr eaLnBrk="1" hangingPunct="1">
              <a:buFontTx/>
              <a:buNone/>
              <a:defRPr/>
            </a:pPr>
            <a:endParaRPr lang="en-US" dirty="0" smtClean="0"/>
          </a:p>
          <a:p>
            <a:pPr eaLnBrk="1" hangingPunct="1">
              <a:buFontTx/>
              <a:buNone/>
              <a:defRPr/>
            </a:pPr>
            <a:endParaRPr lang="en-US" dirty="0" smtClean="0"/>
          </a:p>
          <a:p>
            <a:pPr eaLnBrk="1" hangingPunct="1">
              <a:buFontTx/>
              <a:buNone/>
              <a:defRPr/>
            </a:pPr>
            <a:endParaRPr lang="en-US" dirty="0" smtClean="0"/>
          </a:p>
          <a:p>
            <a:pPr eaLnBrk="1" hangingPunct="1">
              <a:buFontTx/>
              <a:buNone/>
              <a:defRPr/>
            </a:pPr>
            <a:endParaRPr lang="en-US" dirty="0" smtClean="0"/>
          </a:p>
          <a:p>
            <a:pPr eaLnBrk="1" hangingPunct="1">
              <a:buFontTx/>
              <a:buNone/>
              <a:defRPr/>
            </a:pPr>
            <a:endParaRPr lang="en-US" dirty="0" smtClean="0"/>
          </a:p>
        </p:txBody>
      </p:sp>
      <p:pic>
        <p:nvPicPr>
          <p:cNvPr id="266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2795588" cy="121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898" y="4495800"/>
            <a:ext cx="3152191" cy="2139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3986" y="2773363"/>
            <a:ext cx="2309814" cy="1650723"/>
          </a:xfrm>
          <a:prstGeom prst="rect">
            <a:avLst/>
          </a:prstGeom>
        </p:spPr>
      </p:pic>
    </p:spTree>
    <p:extLst>
      <p:ext uri="{BB962C8B-B14F-4D97-AF65-F5344CB8AC3E}">
        <p14:creationId xmlns:p14="http://schemas.microsoft.com/office/powerpoint/2010/main" val="485949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7391400" cy="972103"/>
          </a:xfrm>
        </p:spPr>
        <p:txBody>
          <a:bodyPr>
            <a:normAutofit fontScale="90000"/>
          </a:bodyPr>
          <a:lstStyle/>
          <a:p>
            <a:pPr>
              <a:defRPr/>
            </a:pPr>
            <a:r>
              <a:rPr lang="en-US" dirty="0" smtClean="0"/>
              <a:t>Health </a:t>
            </a:r>
            <a:r>
              <a:rPr lang="en-US" dirty="0" smtClean="0"/>
              <a:t>Literacy Has Branched Out</a:t>
            </a:r>
            <a:endParaRPr lang="en-US" dirty="0"/>
          </a:p>
        </p:txBody>
      </p:sp>
      <p:sp>
        <p:nvSpPr>
          <p:cNvPr id="3" name="Content Placeholder 2"/>
          <p:cNvSpPr>
            <a:spLocks noGrp="1"/>
          </p:cNvSpPr>
          <p:nvPr>
            <p:ph idx="1"/>
          </p:nvPr>
        </p:nvSpPr>
        <p:spPr>
          <a:xfrm>
            <a:off x="457200" y="6080444"/>
            <a:ext cx="8229600" cy="45719"/>
          </a:xfrm>
        </p:spPr>
        <p:txBody>
          <a:bodyPr>
            <a:normAutofit fontScale="25000" lnSpcReduction="20000"/>
          </a:bodyPr>
          <a:lstStyle/>
          <a:p>
            <a:pPr>
              <a:defRPr/>
            </a:pPr>
            <a:endParaRPr lang="en-US" dirty="0" smtClean="0">
              <a:solidFill>
                <a:srgbClr val="FF0000"/>
              </a:solidFill>
            </a:endParaRPr>
          </a:p>
          <a:p>
            <a:pPr>
              <a:defRPr/>
            </a:pPr>
            <a:endParaRPr lang="en-US" dirty="0" smtClean="0"/>
          </a:p>
          <a:p>
            <a:pPr>
              <a:defRPr/>
            </a:pPr>
            <a:endParaRPr lang="en-US" dirty="0" smtClean="0"/>
          </a:p>
          <a:p>
            <a:pPr>
              <a:defRPr/>
            </a:pPr>
            <a:endParaRPr lang="en-US" dirty="0" smtClean="0"/>
          </a:p>
          <a:p>
            <a:pPr>
              <a:defRPr/>
            </a:pPr>
            <a:endParaRPr lang="en-US" dirty="0"/>
          </a:p>
        </p:txBody>
      </p:sp>
      <p:pic>
        <p:nvPicPr>
          <p:cNvPr id="6" name="Picture 5" descr="Tree-12262683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339" y="1314508"/>
            <a:ext cx="4306256" cy="5569422"/>
          </a:xfrm>
          <a:prstGeom prst="rect">
            <a:avLst/>
          </a:prstGeom>
        </p:spPr>
      </p:pic>
    </p:spTree>
    <p:extLst>
      <p:ext uri="{BB962C8B-B14F-4D97-AF65-F5344CB8AC3E}">
        <p14:creationId xmlns:p14="http://schemas.microsoft.com/office/powerpoint/2010/main" val="489650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20920"/>
            <a:ext cx="1950720" cy="56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01" y="240505"/>
            <a:ext cx="82375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37" y="5486400"/>
            <a:ext cx="8237537"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334" t="10626" r="14881" b="4219"/>
          <a:stretch/>
        </p:blipFill>
        <p:spPr bwMode="auto">
          <a:xfrm>
            <a:off x="1645975" y="685800"/>
            <a:ext cx="5897825" cy="415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998720"/>
            <a:ext cx="1066799" cy="21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658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US" dirty="0" smtClean="0"/>
              <a:t>Clear Communication</a:t>
            </a:r>
            <a:endParaRPr lang="en-US" dirty="0"/>
          </a:p>
        </p:txBody>
      </p:sp>
      <p:sp>
        <p:nvSpPr>
          <p:cNvPr id="6" name="Content Placeholder 5"/>
          <p:cNvSpPr>
            <a:spLocks noGrp="1"/>
          </p:cNvSpPr>
          <p:nvPr>
            <p:ph sz="half" idx="1"/>
          </p:nvPr>
        </p:nvSpPr>
        <p:spPr>
          <a:xfrm>
            <a:off x="609600" y="1905000"/>
            <a:ext cx="3919538" cy="2895600"/>
          </a:xfrm>
        </p:spPr>
        <p:txBody>
          <a:bodyPr>
            <a:normAutofit lnSpcReduction="10000"/>
          </a:bodyPr>
          <a:lstStyle/>
          <a:p>
            <a:pPr>
              <a:defRPr/>
            </a:pPr>
            <a:r>
              <a:rPr lang="en-US" dirty="0" smtClean="0"/>
              <a:t>Warm Greeting</a:t>
            </a:r>
          </a:p>
          <a:p>
            <a:pPr>
              <a:defRPr/>
            </a:pPr>
            <a:r>
              <a:rPr lang="en-US" dirty="0" smtClean="0"/>
              <a:t>Eye </a:t>
            </a:r>
            <a:r>
              <a:rPr lang="en-US" dirty="0"/>
              <a:t>Contact </a:t>
            </a:r>
          </a:p>
          <a:p>
            <a:pPr>
              <a:defRPr/>
            </a:pPr>
            <a:r>
              <a:rPr lang="en-US" dirty="0" smtClean="0"/>
              <a:t>Listen</a:t>
            </a:r>
            <a:endParaRPr lang="en-US" dirty="0"/>
          </a:p>
          <a:p>
            <a:pPr>
              <a:defRPr/>
            </a:pPr>
            <a:r>
              <a:rPr lang="en-US" dirty="0" smtClean="0"/>
              <a:t>Use </a:t>
            </a:r>
            <a:r>
              <a:rPr lang="en-US" dirty="0"/>
              <a:t>Plain, Non-medical Language</a:t>
            </a:r>
          </a:p>
          <a:p>
            <a:pPr>
              <a:defRPr/>
            </a:pPr>
            <a:r>
              <a:rPr lang="en-US" dirty="0" smtClean="0"/>
              <a:t>Slow </a:t>
            </a:r>
            <a:r>
              <a:rPr lang="en-US" dirty="0"/>
              <a:t>Down </a:t>
            </a:r>
            <a:endParaRPr lang="en-US" dirty="0" smtClean="0"/>
          </a:p>
          <a:p>
            <a:pPr>
              <a:defRPr/>
            </a:pPr>
            <a:endParaRPr lang="en-US" dirty="0"/>
          </a:p>
          <a:p>
            <a:pPr>
              <a:defRPr/>
            </a:pPr>
            <a:endParaRPr lang="en-US" dirty="0"/>
          </a:p>
        </p:txBody>
      </p:sp>
      <p:sp>
        <p:nvSpPr>
          <p:cNvPr id="8" name="Content Placeholder 7"/>
          <p:cNvSpPr>
            <a:spLocks noGrp="1"/>
          </p:cNvSpPr>
          <p:nvPr>
            <p:ph sz="half" idx="2"/>
          </p:nvPr>
        </p:nvSpPr>
        <p:spPr>
          <a:xfrm>
            <a:off x="4648200" y="1905000"/>
            <a:ext cx="3921125" cy="2895600"/>
          </a:xfrm>
        </p:spPr>
        <p:txBody>
          <a:bodyPr>
            <a:normAutofit lnSpcReduction="10000"/>
          </a:bodyPr>
          <a:lstStyle/>
          <a:p>
            <a:pPr>
              <a:defRPr/>
            </a:pPr>
            <a:r>
              <a:rPr lang="en-US" dirty="0"/>
              <a:t>Limit </a:t>
            </a:r>
            <a:r>
              <a:rPr lang="en-US" dirty="0" smtClean="0"/>
              <a:t>Content</a:t>
            </a:r>
          </a:p>
          <a:p>
            <a:pPr>
              <a:defRPr/>
            </a:pPr>
            <a:r>
              <a:rPr lang="en-US" dirty="0"/>
              <a:t>Repeat Key Points </a:t>
            </a:r>
          </a:p>
          <a:p>
            <a:pPr>
              <a:defRPr/>
            </a:pPr>
            <a:r>
              <a:rPr lang="en-US" dirty="0" smtClean="0"/>
              <a:t>Show </a:t>
            </a:r>
            <a:r>
              <a:rPr lang="en-US" dirty="0"/>
              <a:t>How It’s Done </a:t>
            </a:r>
          </a:p>
          <a:p>
            <a:pPr>
              <a:defRPr/>
            </a:pPr>
            <a:r>
              <a:rPr lang="en-US" dirty="0" smtClean="0"/>
              <a:t>Use </a:t>
            </a:r>
            <a:r>
              <a:rPr lang="en-US" dirty="0"/>
              <a:t>Graphics</a:t>
            </a:r>
          </a:p>
          <a:p>
            <a:pPr>
              <a:defRPr/>
            </a:pPr>
            <a:r>
              <a:rPr lang="en-US" dirty="0" smtClean="0"/>
              <a:t>Invite </a:t>
            </a:r>
            <a:r>
              <a:rPr lang="en-US" dirty="0"/>
              <a:t>Patient Participation </a:t>
            </a:r>
          </a:p>
          <a:p>
            <a:pPr>
              <a:defRPr/>
            </a:pPr>
            <a:endParaRPr lang="en-US" dirty="0"/>
          </a:p>
        </p:txBody>
      </p:sp>
      <p:sp>
        <p:nvSpPr>
          <p:cNvPr id="2" name="TextBox 1"/>
          <p:cNvSpPr txBox="1"/>
          <p:nvPr/>
        </p:nvSpPr>
        <p:spPr>
          <a:xfrm>
            <a:off x="609600" y="5867400"/>
            <a:ext cx="7467600" cy="369888"/>
          </a:xfrm>
          <a:prstGeom prst="rect">
            <a:avLst/>
          </a:prstGeom>
          <a:noFill/>
        </p:spPr>
        <p:txBody>
          <a:bodyPr>
            <a:spAutoFit/>
          </a:bodyPr>
          <a:lstStyle/>
          <a:p>
            <a:pPr>
              <a:defRPr/>
            </a:pPr>
            <a:r>
              <a:rPr lang="en-US" sz="1800" dirty="0">
                <a:effectLst>
                  <a:outerShdw blurRad="38100" dist="38100" dir="2700000" algn="tl">
                    <a:srgbClr val="000000">
                      <a:alpha val="43137"/>
                    </a:srgbClr>
                  </a:outerShdw>
                </a:effectLst>
                <a:latin typeface="+mn-lt"/>
              </a:rPr>
              <a:t>Source: AHRQ Health Literacy Universal Precautions Toolkit, Tool 4</a:t>
            </a:r>
          </a:p>
        </p:txBody>
      </p:sp>
    </p:spTree>
    <p:extLst>
      <p:ext uri="{BB962C8B-B14F-4D97-AF65-F5344CB8AC3E}">
        <p14:creationId xmlns:p14="http://schemas.microsoft.com/office/powerpoint/2010/main" val="3552024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3"/>
          <p:cNvSpPr txBox="1">
            <a:spLocks noChangeArrowheads="1"/>
          </p:cNvSpPr>
          <p:nvPr/>
        </p:nvSpPr>
        <p:spPr bwMode="auto">
          <a:xfrm>
            <a:off x="914400" y="1311166"/>
            <a:ext cx="8001000" cy="2400657"/>
          </a:xfrm>
          <a:prstGeom prst="rect">
            <a:avLst/>
          </a:prstGeom>
          <a:noFill/>
          <a:ln w="9525">
            <a:noFill/>
            <a:miter lim="800000"/>
            <a:headEnd/>
            <a:tailEnd/>
          </a:ln>
        </p:spPr>
        <p:txBody>
          <a:bodyPr wrap="square">
            <a:spAutoFit/>
          </a:bodyPr>
          <a:lstStyle/>
          <a:p>
            <a:r>
              <a:rPr lang="en-US" sz="3600" dirty="0" smtClean="0"/>
              <a:t>The </a:t>
            </a:r>
            <a:r>
              <a:rPr lang="en-US" sz="3600" dirty="0"/>
              <a:t>greatest problem with </a:t>
            </a:r>
            <a:r>
              <a:rPr lang="en-US" sz="3600" dirty="0" smtClean="0"/>
              <a:t>communication is the illusion it has occurred.</a:t>
            </a:r>
            <a:endParaRPr lang="en-US" sz="2400" dirty="0" smtClean="0"/>
          </a:p>
          <a:p>
            <a:r>
              <a:rPr lang="en-US" sz="2400" dirty="0" smtClean="0"/>
              <a:t>			    </a:t>
            </a:r>
            <a:r>
              <a:rPr lang="en-US" sz="2000" dirty="0" smtClean="0"/>
              <a:t>- Attributed to George Bernard Shaw</a:t>
            </a:r>
          </a:p>
          <a:p>
            <a:endParaRPr lang="en-US" dirty="0">
              <a:latin typeface="Century Schoolbook"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454400"/>
            <a:ext cx="4419600" cy="2946400"/>
          </a:xfrm>
          <a:prstGeom prst="rect">
            <a:avLst/>
          </a:prstGeom>
        </p:spPr>
      </p:pic>
    </p:spTree>
    <p:extLst>
      <p:ext uri="{BB962C8B-B14F-4D97-AF65-F5344CB8AC3E}">
        <p14:creationId xmlns:p14="http://schemas.microsoft.com/office/powerpoint/2010/main" val="2406863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An Always Event</a:t>
            </a:r>
            <a:endParaRPr lang="en-US" dirty="0"/>
          </a:p>
        </p:txBody>
      </p:sp>
      <p:pic>
        <p:nvPicPr>
          <p:cNvPr id="21507"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19200" y="1371600"/>
            <a:ext cx="6604000" cy="495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7567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US" dirty="0" smtClean="0"/>
              <a:t>Address Language Differences</a:t>
            </a:r>
            <a:endParaRPr lang="en-US" dirty="0"/>
          </a:p>
        </p:txBody>
      </p:sp>
      <p:sp>
        <p:nvSpPr>
          <p:cNvPr id="6" name="Content Placeholder 5"/>
          <p:cNvSpPr>
            <a:spLocks noGrp="1"/>
          </p:cNvSpPr>
          <p:nvPr>
            <p:ph sz="half" idx="1"/>
          </p:nvPr>
        </p:nvSpPr>
        <p:spPr>
          <a:xfrm>
            <a:off x="452437" y="1676400"/>
            <a:ext cx="3919538" cy="3733800"/>
          </a:xfrm>
        </p:spPr>
        <p:txBody>
          <a:bodyPr>
            <a:normAutofit/>
          </a:bodyPr>
          <a:lstStyle/>
          <a:p>
            <a:pPr>
              <a:spcAft>
                <a:spcPts val="1200"/>
              </a:spcAft>
              <a:defRPr/>
            </a:pPr>
            <a:r>
              <a:rPr lang="en-US" dirty="0"/>
              <a:t>Assess language preferences and language assistance </a:t>
            </a:r>
            <a:r>
              <a:rPr lang="en-US" dirty="0" smtClean="0"/>
              <a:t>needs</a:t>
            </a:r>
          </a:p>
          <a:p>
            <a:pPr>
              <a:spcAft>
                <a:spcPts val="1200"/>
              </a:spcAft>
              <a:defRPr/>
            </a:pPr>
            <a:r>
              <a:rPr lang="en-US" dirty="0"/>
              <a:t>Use </a:t>
            </a:r>
            <a:r>
              <a:rPr lang="en-US" dirty="0" smtClean="0"/>
              <a:t>ONLY acceptable </a:t>
            </a:r>
            <a:r>
              <a:rPr lang="en-US" dirty="0"/>
              <a:t>language assistance </a:t>
            </a:r>
            <a:r>
              <a:rPr lang="en-US" dirty="0" smtClean="0"/>
              <a:t>services</a:t>
            </a:r>
          </a:p>
          <a:p>
            <a:pPr>
              <a:spcAft>
                <a:spcPts val="1200"/>
              </a:spcAft>
              <a:defRPr/>
            </a:pPr>
            <a:endParaRPr lang="en-US" dirty="0"/>
          </a:p>
        </p:txBody>
      </p:sp>
      <p:sp>
        <p:nvSpPr>
          <p:cNvPr id="2" name="TextBox 1"/>
          <p:cNvSpPr txBox="1"/>
          <p:nvPr/>
        </p:nvSpPr>
        <p:spPr>
          <a:xfrm>
            <a:off x="609600" y="5867400"/>
            <a:ext cx="7467600" cy="646331"/>
          </a:xfrm>
          <a:prstGeom prst="rect">
            <a:avLst/>
          </a:prstGeom>
          <a:noFill/>
        </p:spPr>
        <p:txBody>
          <a:bodyPr>
            <a:spAutoFit/>
          </a:bodyPr>
          <a:lstStyle/>
          <a:p>
            <a:pPr>
              <a:defRPr/>
            </a:pPr>
            <a:r>
              <a:rPr lang="en-US" sz="1800" dirty="0">
                <a:latin typeface="+mn-lt"/>
              </a:rPr>
              <a:t>Source: AHRQ Health Literacy Universal Precautions Toolkit, </a:t>
            </a:r>
            <a:r>
              <a:rPr lang="en-US" sz="1800" dirty="0" smtClean="0">
                <a:latin typeface="+mn-lt"/>
              </a:rPr>
              <a:t>Tool 9  and </a:t>
            </a:r>
            <a:r>
              <a:rPr lang="en-US" sz="1800" dirty="0" err="1" smtClean="0">
                <a:latin typeface="+mn-lt"/>
              </a:rPr>
              <a:t>TeamSTEPPS</a:t>
            </a:r>
            <a:r>
              <a:rPr lang="en-US" sz="1800" dirty="0" smtClean="0">
                <a:latin typeface="+mn-lt"/>
              </a:rPr>
              <a:t>® limited English proficiency (LEP) module</a:t>
            </a:r>
            <a:endParaRPr lang="en-US" sz="1800" dirty="0">
              <a:latin typeface="+mn-lt"/>
            </a:endParaRPr>
          </a:p>
        </p:txBody>
      </p:sp>
      <p:pic>
        <p:nvPicPr>
          <p:cNvPr id="614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22761" y="1905000"/>
            <a:ext cx="457200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391400" y="4234934"/>
            <a:ext cx="1447800" cy="369332"/>
          </a:xfrm>
          <a:prstGeom prst="rect">
            <a:avLst/>
          </a:prstGeom>
          <a:solidFill>
            <a:schemeClr val="tx1"/>
          </a:solidFill>
        </p:spPr>
        <p:txBody>
          <a:bodyPr wrap="square" rtlCol="0">
            <a:spAutoFit/>
          </a:bodyPr>
          <a:lstStyle/>
          <a:p>
            <a:pPr algn="r"/>
            <a:r>
              <a:rPr lang="en-US" dirty="0" smtClean="0">
                <a:solidFill>
                  <a:srgbClr val="FFFF00"/>
                </a:solidFill>
              </a:rPr>
              <a:t>Interpreter</a:t>
            </a:r>
            <a:endParaRPr lang="en-US" dirty="0">
              <a:solidFill>
                <a:srgbClr val="FFFF00"/>
              </a:solidFill>
            </a:endParaRPr>
          </a:p>
        </p:txBody>
      </p:sp>
    </p:spTree>
    <p:extLst>
      <p:ext uri="{BB962C8B-B14F-4D97-AF65-F5344CB8AC3E}">
        <p14:creationId xmlns:p14="http://schemas.microsoft.com/office/powerpoint/2010/main" val="1205827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Disclosure</a:t>
            </a:r>
            <a:endParaRPr lang="en-US" dirty="0"/>
          </a:p>
        </p:txBody>
      </p:sp>
      <p:sp>
        <p:nvSpPr>
          <p:cNvPr id="3" name="Content Placeholder 2"/>
          <p:cNvSpPr>
            <a:spLocks noGrp="1"/>
          </p:cNvSpPr>
          <p:nvPr>
            <p:ph idx="1"/>
          </p:nvPr>
        </p:nvSpPr>
        <p:spPr>
          <a:xfrm>
            <a:off x="1752600" y="3352800"/>
            <a:ext cx="6934200" cy="2819400"/>
          </a:xfrm>
        </p:spPr>
        <p:txBody>
          <a:bodyPr/>
          <a:lstStyle/>
          <a:p>
            <a:pPr marL="0" indent="0">
              <a:buNone/>
            </a:pPr>
            <a:r>
              <a:rPr lang="en-US" dirty="0"/>
              <a:t>I have no relevant financial </a:t>
            </a:r>
            <a:r>
              <a:rPr lang="en-US" dirty="0" smtClean="0"/>
              <a:t>interests</a:t>
            </a:r>
            <a:endParaRPr lang="en-US" dirty="0"/>
          </a:p>
        </p:txBody>
      </p:sp>
    </p:spTree>
    <p:extLst>
      <p:ext uri="{BB962C8B-B14F-4D97-AF65-F5344CB8AC3E}">
        <p14:creationId xmlns:p14="http://schemas.microsoft.com/office/powerpoint/2010/main" val="532440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6697663" cy="876300"/>
          </a:xfrm>
        </p:spPr>
        <p:txBody>
          <a:bodyPr>
            <a:noAutofit/>
          </a:bodyPr>
          <a:lstStyle/>
          <a:p>
            <a:pPr>
              <a:defRPr/>
            </a:pPr>
            <a:r>
              <a:rPr lang="en-US" dirty="0" smtClean="0"/>
              <a:t>Health Literacy </a:t>
            </a:r>
            <a:br>
              <a:rPr lang="en-US" dirty="0" smtClean="0"/>
            </a:br>
            <a:r>
              <a:rPr lang="en-US" dirty="0" smtClean="0"/>
              <a:t>Universal Precautions</a:t>
            </a:r>
            <a:endParaRPr lang="en-US" dirty="0"/>
          </a:p>
        </p:txBody>
      </p:sp>
      <p:sp>
        <p:nvSpPr>
          <p:cNvPr id="3" name="Content Placeholder 2"/>
          <p:cNvSpPr>
            <a:spLocks noGrp="1"/>
          </p:cNvSpPr>
          <p:nvPr>
            <p:ph idx="1"/>
          </p:nvPr>
        </p:nvSpPr>
        <p:spPr>
          <a:xfrm>
            <a:off x="609600" y="1447800"/>
            <a:ext cx="8153400" cy="4648200"/>
          </a:xfrm>
        </p:spPr>
        <p:txBody>
          <a:bodyPr/>
          <a:lstStyle/>
          <a:p>
            <a:pPr indent="0" eaLnBrk="1" hangingPunct="1">
              <a:buFont typeface="Arial" charset="0"/>
              <a:buNone/>
              <a:defRPr/>
            </a:pPr>
            <a:r>
              <a:rPr lang="en-US" sz="3600" dirty="0" smtClean="0"/>
              <a:t>Structuring the delivery of care as if everyone may have limited health literacy </a:t>
            </a:r>
          </a:p>
          <a:p>
            <a:pPr lvl="1">
              <a:defRPr/>
            </a:pPr>
            <a:r>
              <a:rPr lang="en-US" sz="3200" dirty="0" smtClean="0"/>
              <a:t>You can’t tell by looking</a:t>
            </a:r>
          </a:p>
          <a:p>
            <a:pPr lvl="1">
              <a:defRPr/>
            </a:pPr>
            <a:r>
              <a:rPr lang="en-US" sz="3200" dirty="0" smtClean="0"/>
              <a:t>Higher literacy skills </a:t>
            </a:r>
            <a:r>
              <a:rPr lang="en-US" sz="3200" dirty="0" smtClean="0">
                <a:cs typeface="Arial" charset="0"/>
              </a:rPr>
              <a:t>≠</a:t>
            </a:r>
            <a:r>
              <a:rPr lang="en-US" sz="3200" dirty="0" smtClean="0"/>
              <a:t> understanding </a:t>
            </a:r>
          </a:p>
          <a:p>
            <a:pPr lvl="1">
              <a:defRPr/>
            </a:pPr>
            <a:r>
              <a:rPr lang="en-US" sz="3200" dirty="0" smtClean="0"/>
              <a:t>Health literacy is a state not a trait</a:t>
            </a:r>
          </a:p>
          <a:p>
            <a:pPr lvl="1">
              <a:defRPr/>
            </a:pPr>
            <a:r>
              <a:rPr lang="en-US" sz="3200" dirty="0" smtClean="0"/>
              <a:t>Everyone benefits from clear communication</a:t>
            </a:r>
          </a:p>
          <a:p>
            <a:pPr eaLnBrk="1" hangingPunct="1">
              <a:buFont typeface="Arial" charset="0"/>
              <a:buNone/>
              <a:defRPr/>
            </a:pPr>
            <a:endParaRPr lang="en-US" dirty="0" smtClean="0"/>
          </a:p>
          <a:p>
            <a:pPr>
              <a:defRPr/>
            </a:pPr>
            <a:endParaRPr lang="en-US" dirty="0"/>
          </a:p>
        </p:txBody>
      </p:sp>
    </p:spTree>
    <p:extLst>
      <p:ext uri="{BB962C8B-B14F-4D97-AF65-F5344CB8AC3E}">
        <p14:creationId xmlns:p14="http://schemas.microsoft.com/office/powerpoint/2010/main" val="3651790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086600" cy="1143000"/>
          </a:xfrm>
        </p:spPr>
        <p:txBody>
          <a:bodyPr>
            <a:normAutofit fontScale="90000"/>
          </a:bodyPr>
          <a:lstStyle/>
          <a:p>
            <a:pPr>
              <a:defRPr/>
            </a:pPr>
            <a:r>
              <a:rPr lang="en-US" dirty="0"/>
              <a:t>AHRQ</a:t>
            </a:r>
            <a:r>
              <a:rPr lang="en-US" sz="3600" dirty="0" smtClean="0"/>
              <a:t> Health Literacy </a:t>
            </a:r>
            <a:br>
              <a:rPr lang="en-US" sz="3600" dirty="0" smtClean="0"/>
            </a:br>
            <a:r>
              <a:rPr lang="en-US" sz="3600" dirty="0" smtClean="0"/>
              <a:t>Universal Precautions Toolkit</a:t>
            </a:r>
            <a:endParaRPr lang="en-US" sz="3600" dirty="0"/>
          </a:p>
        </p:txBody>
      </p:sp>
      <p:sp>
        <p:nvSpPr>
          <p:cNvPr id="3" name="Text Placeholder 2"/>
          <p:cNvSpPr>
            <a:spLocks noGrp="1"/>
          </p:cNvSpPr>
          <p:nvPr>
            <p:ph type="body" idx="1"/>
          </p:nvPr>
        </p:nvSpPr>
        <p:spPr>
          <a:xfrm>
            <a:off x="457200" y="1371600"/>
            <a:ext cx="4040188" cy="639763"/>
          </a:xfrm>
        </p:spPr>
        <p:txBody>
          <a:bodyPr/>
          <a:lstStyle/>
          <a:p>
            <a:pPr>
              <a:defRPr/>
            </a:pPr>
            <a:r>
              <a:rPr lang="en-US" dirty="0"/>
              <a:t>2</a:t>
            </a:r>
            <a:r>
              <a:rPr lang="en-US" baseline="30000" dirty="0"/>
              <a:t>nd</a:t>
            </a:r>
            <a:r>
              <a:rPr lang="en-US" dirty="0"/>
              <a:t> edition with 21 tools</a:t>
            </a:r>
          </a:p>
        </p:txBody>
      </p:sp>
      <p:sp>
        <p:nvSpPr>
          <p:cNvPr id="5" name="Rectangle 3"/>
          <p:cNvSpPr>
            <a:spLocks noGrp="1"/>
          </p:cNvSpPr>
          <p:nvPr>
            <p:ph sz="half" idx="2"/>
          </p:nvPr>
        </p:nvSpPr>
        <p:spPr/>
        <p:txBody>
          <a:bodyPr/>
          <a:lstStyle/>
          <a:p>
            <a:pPr eaLnBrk="1" hangingPunct="1">
              <a:spcAft>
                <a:spcPts val="600"/>
              </a:spcAft>
              <a:defRPr/>
            </a:pPr>
            <a:endParaRPr lang="en-US" sz="3100" dirty="0" smtClean="0"/>
          </a:p>
          <a:p>
            <a:pPr eaLnBrk="1" hangingPunct="1">
              <a:spcAft>
                <a:spcPts val="600"/>
              </a:spcAft>
              <a:defRPr/>
            </a:pPr>
            <a:endParaRPr lang="en-US" sz="2800" dirty="0" smtClean="0"/>
          </a:p>
          <a:p>
            <a:pPr eaLnBrk="1" hangingPunct="1">
              <a:spcAft>
                <a:spcPts val="600"/>
              </a:spcAft>
              <a:defRPr/>
            </a:pPr>
            <a:endParaRPr lang="en-US" sz="2800" dirty="0"/>
          </a:p>
          <a:p>
            <a:pPr marL="0" indent="0" eaLnBrk="1" hangingPunct="1">
              <a:spcAft>
                <a:spcPts val="600"/>
              </a:spcAft>
              <a:buFont typeface="Wingdings" pitchFamily="2" charset="2"/>
              <a:buNone/>
              <a:defRPr/>
            </a:pPr>
            <a:endParaRPr lang="en-US" sz="2800" dirty="0"/>
          </a:p>
        </p:txBody>
      </p:sp>
      <p:sp>
        <p:nvSpPr>
          <p:cNvPr id="4" name="Text Placeholder 3"/>
          <p:cNvSpPr>
            <a:spLocks noGrp="1"/>
          </p:cNvSpPr>
          <p:nvPr>
            <p:ph type="body" sz="quarter" idx="3"/>
          </p:nvPr>
        </p:nvSpPr>
        <p:spPr/>
        <p:txBody>
          <a:bodyPr>
            <a:normAutofit fontScale="92500" lnSpcReduction="20000"/>
          </a:bodyPr>
          <a:lstStyle/>
          <a:p>
            <a:pPr>
              <a:defRPr/>
            </a:pPr>
            <a:r>
              <a:rPr lang="en-US" dirty="0"/>
              <a:t>New companion guide for practice facilitators</a:t>
            </a:r>
          </a:p>
        </p:txBody>
      </p:sp>
      <p:sp>
        <p:nvSpPr>
          <p:cNvPr id="6" name="Content Placeholder 5"/>
          <p:cNvSpPr>
            <a:spLocks noGrp="1"/>
          </p:cNvSpPr>
          <p:nvPr>
            <p:ph sz="quarter" idx="4"/>
          </p:nvPr>
        </p:nvSpPr>
        <p:spPr/>
        <p:txBody>
          <a:bodyPr/>
          <a:lstStyle/>
          <a:p>
            <a:pPr>
              <a:defRPr/>
            </a:pPr>
            <a:endParaRPr lang="en-US" dirty="0"/>
          </a:p>
        </p:txBody>
      </p:sp>
      <p:pic>
        <p:nvPicPr>
          <p:cNvPr id="1843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33600"/>
            <a:ext cx="3086100" cy="398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TextBox 6"/>
          <p:cNvSpPr txBox="1">
            <a:spLocks noChangeArrowheads="1"/>
          </p:cNvSpPr>
          <p:nvPr/>
        </p:nvSpPr>
        <p:spPr bwMode="auto">
          <a:xfrm>
            <a:off x="2314575" y="6276975"/>
            <a:ext cx="4648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800" u="sng">
                <a:solidFill>
                  <a:srgbClr val="FFFF00"/>
                </a:solidFill>
                <a:latin typeface="Arial" pitchFamily="34" charset="0"/>
                <a:ea typeface="MS PGothic" pitchFamily="34" charset="-128"/>
                <a:hlinkClick r:id="rId4"/>
              </a:rPr>
              <a:t>http://ahrq.gov/qual/literacy</a:t>
            </a:r>
            <a:endParaRPr lang="en-US" altLang="en-US" sz="2800"/>
          </a:p>
        </p:txBody>
      </p:sp>
      <p:pic>
        <p:nvPicPr>
          <p:cNvPr id="1844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050" y="2114550"/>
            <a:ext cx="3067050"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449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endParaRPr lang="en-US" dirty="0"/>
          </a:p>
        </p:txBody>
      </p:sp>
      <p:sp>
        <p:nvSpPr>
          <p:cNvPr id="6" name="Content Placeholder 5"/>
          <p:cNvSpPr>
            <a:spLocks noGrp="1"/>
          </p:cNvSpPr>
          <p:nvPr>
            <p:ph idx="1"/>
          </p:nvPr>
        </p:nvSpPr>
        <p:spPr>
          <a:xfrm>
            <a:off x="4953000" y="2590800"/>
            <a:ext cx="3894138" cy="1752600"/>
          </a:xfrm>
        </p:spPr>
        <p:txBody>
          <a:bodyPr>
            <a:normAutofit/>
          </a:bodyPr>
          <a:lstStyle/>
          <a:p>
            <a:pPr indent="0">
              <a:buFont typeface="Wingdings" pitchFamily="2" charset="2"/>
              <a:buNone/>
              <a:defRPr/>
            </a:pPr>
            <a:r>
              <a:rPr lang="en-US" sz="3600" b="1" dirty="0">
                <a:solidFill>
                  <a:srgbClr val="1F497D"/>
                </a:solidFill>
                <a:latin typeface="+mj-lt"/>
                <a:ea typeface="+mj-ea"/>
                <a:cs typeface="+mj-cs"/>
              </a:rPr>
              <a:t>Health </a:t>
            </a:r>
            <a:r>
              <a:rPr lang="en-US" sz="3600" b="1" dirty="0" smtClean="0">
                <a:solidFill>
                  <a:srgbClr val="1F497D"/>
                </a:solidFill>
                <a:latin typeface="+mj-lt"/>
                <a:ea typeface="+mj-ea"/>
                <a:cs typeface="+mj-cs"/>
              </a:rPr>
              <a:t>Literacy </a:t>
            </a:r>
            <a:r>
              <a:rPr lang="en-US" sz="3600" b="1" dirty="0">
                <a:solidFill>
                  <a:srgbClr val="1F497D"/>
                </a:solidFill>
                <a:latin typeface="+mj-lt"/>
                <a:ea typeface="+mj-ea"/>
                <a:cs typeface="+mj-cs"/>
              </a:rPr>
              <a:t>and </a:t>
            </a:r>
            <a:r>
              <a:rPr lang="en-US" sz="3600" b="1" dirty="0" smtClean="0">
                <a:solidFill>
                  <a:srgbClr val="1F497D"/>
                </a:solidFill>
                <a:latin typeface="+mj-lt"/>
                <a:ea typeface="+mj-ea"/>
                <a:cs typeface="+mj-cs"/>
              </a:rPr>
              <a:t>Patient Engagement</a:t>
            </a:r>
            <a:endParaRPr lang="en-US" sz="3600" b="1" dirty="0">
              <a:solidFill>
                <a:srgbClr val="1F497D"/>
              </a:solidFill>
              <a:latin typeface="+mj-lt"/>
              <a:ea typeface="+mj-ea"/>
              <a:cs typeface="+mj-cs"/>
            </a:endParaRPr>
          </a:p>
        </p:txBody>
      </p:sp>
      <p:pic>
        <p:nvPicPr>
          <p:cNvPr id="6148" name="Picture 4" descr="Model Report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4800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8598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7171" name="Picture Placeholder 3"/>
          <p:cNvSpPr>
            <a:spLocks noGrp="1" noTextEdit="1"/>
          </p:cNvSpPr>
          <p:nvPr>
            <p:ph type="pic" idx="1"/>
          </p:nvPr>
        </p:nvSpPr>
        <p:spPr/>
      </p:sp>
      <p:sp>
        <p:nvSpPr>
          <p:cNvPr id="3" name="Content Placeholder 2"/>
          <p:cNvSpPr>
            <a:spLocks noGrp="1"/>
          </p:cNvSpPr>
          <p:nvPr>
            <p:ph type="body" sz="half" idx="2"/>
          </p:nvPr>
        </p:nvSpPr>
        <p:spPr/>
        <p:txBody>
          <a:bodyPr/>
          <a:lstStyle/>
          <a:p>
            <a:pPr>
              <a:defRPr/>
            </a:pPr>
            <a:endParaRPr lang="en-US" dirty="0"/>
          </a:p>
        </p:txBody>
      </p:sp>
      <p:pic>
        <p:nvPicPr>
          <p:cNvPr id="7173" name="Picture 3" descr="C:\Users\cindy.brach\AppData\Local\Microsoft\Windows\Temporary Internet Files\Content.IE5\22JM3OTL\convers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066800"/>
            <a:ext cx="9167813" cy="87391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8200" y="1404938"/>
            <a:ext cx="1981200" cy="1200150"/>
          </a:xfrm>
          <a:prstGeom prst="rect">
            <a:avLst/>
          </a:prstGeom>
          <a:noFill/>
        </p:spPr>
        <p:txBody>
          <a:bodyPr>
            <a:spAutoFit/>
          </a:bodyPr>
          <a:lstStyle/>
          <a:p>
            <a:pPr>
              <a:defRPr/>
            </a:pPr>
            <a:r>
              <a:rPr lang="en-US" sz="1800" dirty="0">
                <a:solidFill>
                  <a:srgbClr val="1F497D"/>
                </a:solidFill>
                <a:latin typeface="+mn-lt"/>
              </a:rPr>
              <a:t>Patient engagement is the next blockbuster drug!</a:t>
            </a:r>
          </a:p>
        </p:txBody>
      </p:sp>
      <p:sp>
        <p:nvSpPr>
          <p:cNvPr id="6" name="TextBox 5"/>
          <p:cNvSpPr txBox="1"/>
          <p:nvPr/>
        </p:nvSpPr>
        <p:spPr>
          <a:xfrm>
            <a:off x="3657600" y="2354263"/>
            <a:ext cx="1676400" cy="646112"/>
          </a:xfrm>
          <a:prstGeom prst="rect">
            <a:avLst/>
          </a:prstGeom>
          <a:noFill/>
        </p:spPr>
        <p:txBody>
          <a:bodyPr>
            <a:spAutoFit/>
          </a:bodyPr>
          <a:lstStyle/>
          <a:p>
            <a:pPr>
              <a:defRPr/>
            </a:pPr>
            <a:r>
              <a:rPr lang="en-US" sz="1800" dirty="0">
                <a:solidFill>
                  <a:srgbClr val="1F497D"/>
                </a:solidFill>
                <a:latin typeface="+mn-lt"/>
              </a:rPr>
              <a:t>What’s the fuss all about?</a:t>
            </a:r>
          </a:p>
        </p:txBody>
      </p:sp>
      <p:sp>
        <p:nvSpPr>
          <p:cNvPr id="7" name="TextBox 6"/>
          <p:cNvSpPr txBox="1"/>
          <p:nvPr/>
        </p:nvSpPr>
        <p:spPr>
          <a:xfrm>
            <a:off x="6172200" y="1524000"/>
            <a:ext cx="2438400" cy="1323975"/>
          </a:xfrm>
          <a:prstGeom prst="rect">
            <a:avLst/>
          </a:prstGeom>
          <a:noFill/>
        </p:spPr>
        <p:txBody>
          <a:bodyPr>
            <a:spAutoFit/>
          </a:bodyPr>
          <a:lstStyle/>
          <a:p>
            <a:pPr>
              <a:defRPr/>
            </a:pPr>
            <a:r>
              <a:rPr lang="en-US" sz="1600" dirty="0">
                <a:solidFill>
                  <a:srgbClr val="1F497D"/>
                </a:solidFill>
                <a:latin typeface="+mn-lt"/>
              </a:rPr>
              <a:t>Patients </a:t>
            </a:r>
            <a:r>
              <a:rPr lang="en-US" sz="1600" dirty="0" smtClean="0">
                <a:solidFill>
                  <a:srgbClr val="1F497D"/>
                </a:solidFill>
                <a:latin typeface="+mn-lt"/>
              </a:rPr>
              <a:t>who </a:t>
            </a:r>
            <a:r>
              <a:rPr lang="en-US" sz="1600" dirty="0">
                <a:solidFill>
                  <a:srgbClr val="1F497D"/>
                </a:solidFill>
              </a:rPr>
              <a:t>are more actively involved in their health care experience better health outcomes and incur lower costs.</a:t>
            </a:r>
            <a:endParaRPr lang="en-US" dirty="0">
              <a:solidFill>
                <a:srgbClr val="1F497D"/>
              </a:solidFill>
            </a:endParaRPr>
          </a:p>
        </p:txBody>
      </p:sp>
    </p:spTree>
    <p:extLst>
      <p:ext uri="{BB962C8B-B14F-4D97-AF65-F5344CB8AC3E}">
        <p14:creationId xmlns:p14="http://schemas.microsoft.com/office/powerpoint/2010/main" val="3215569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408609"/>
            <a:ext cx="6400800" cy="876300"/>
          </a:xfrm>
        </p:spPr>
        <p:txBody>
          <a:bodyPr>
            <a:normAutofit fontScale="90000"/>
          </a:bodyPr>
          <a:lstStyle/>
          <a:p>
            <a:pPr>
              <a:defRPr/>
            </a:pPr>
            <a:r>
              <a:rPr lang="en-US" dirty="0"/>
              <a:t>Two Sides of </a:t>
            </a:r>
            <a:r>
              <a:rPr lang="en-US" dirty="0" smtClean="0"/>
              <a:t/>
            </a:r>
            <a:br>
              <a:rPr lang="en-US" dirty="0" smtClean="0"/>
            </a:br>
            <a:r>
              <a:rPr lang="en-US" dirty="0" smtClean="0"/>
              <a:t>Patient Engagement</a:t>
            </a:r>
            <a:endParaRPr lang="en-US" dirty="0"/>
          </a:p>
        </p:txBody>
      </p:sp>
      <p:sp>
        <p:nvSpPr>
          <p:cNvPr id="5" name="Chord 4"/>
          <p:cNvSpPr/>
          <p:nvPr/>
        </p:nvSpPr>
        <p:spPr bwMode="auto">
          <a:xfrm>
            <a:off x="2356644" y="2089150"/>
            <a:ext cx="4049712" cy="3892550"/>
          </a:xfrm>
          <a:prstGeom prst="chord">
            <a:avLst>
              <a:gd name="adj1" fmla="val 5409981"/>
              <a:gd name="adj2" fmla="val 16155642"/>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a:p>
        </p:txBody>
      </p:sp>
      <p:sp>
        <p:nvSpPr>
          <p:cNvPr id="8197" name="TextBox 8"/>
          <p:cNvSpPr txBox="1">
            <a:spLocks noChangeArrowheads="1"/>
          </p:cNvSpPr>
          <p:nvPr/>
        </p:nvSpPr>
        <p:spPr bwMode="auto">
          <a:xfrm>
            <a:off x="4400550" y="4343400"/>
            <a:ext cx="2133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3200" dirty="0" smtClean="0">
                <a:solidFill>
                  <a:schemeClr val="bg1"/>
                </a:solidFill>
                <a:latin typeface="+mn-lt"/>
              </a:rPr>
              <a:t>Consumer Actions</a:t>
            </a:r>
          </a:p>
        </p:txBody>
      </p:sp>
      <p:sp>
        <p:nvSpPr>
          <p:cNvPr id="8198" name="TextBox 9"/>
          <p:cNvSpPr txBox="1">
            <a:spLocks noChangeArrowheads="1"/>
          </p:cNvSpPr>
          <p:nvPr/>
        </p:nvSpPr>
        <p:spPr bwMode="auto">
          <a:xfrm>
            <a:off x="4381500" y="3497263"/>
            <a:ext cx="1752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3200" dirty="0" smtClean="0">
                <a:solidFill>
                  <a:schemeClr val="bg1"/>
                </a:solidFill>
                <a:latin typeface="+mn-lt"/>
              </a:rPr>
              <a:t>Provider Actions</a:t>
            </a:r>
          </a:p>
        </p:txBody>
      </p:sp>
      <p:sp>
        <p:nvSpPr>
          <p:cNvPr id="9" name="Chord 8"/>
          <p:cNvSpPr/>
          <p:nvPr/>
        </p:nvSpPr>
        <p:spPr bwMode="auto">
          <a:xfrm rot="10800000">
            <a:off x="2337594" y="2089150"/>
            <a:ext cx="4049712" cy="3892550"/>
          </a:xfrm>
          <a:prstGeom prst="chord">
            <a:avLst>
              <a:gd name="adj1" fmla="val 5409981"/>
              <a:gd name="adj2" fmla="val 16155642"/>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a:p>
        </p:txBody>
      </p:sp>
      <p:sp>
        <p:nvSpPr>
          <p:cNvPr id="3" name="TextBox 2"/>
          <p:cNvSpPr txBox="1"/>
          <p:nvPr/>
        </p:nvSpPr>
        <p:spPr>
          <a:xfrm>
            <a:off x="2590800" y="3498851"/>
            <a:ext cx="1676400" cy="954107"/>
          </a:xfrm>
          <a:prstGeom prst="rect">
            <a:avLst/>
          </a:prstGeom>
          <a:noFill/>
        </p:spPr>
        <p:txBody>
          <a:bodyPr wrap="square" rtlCol="0">
            <a:spAutoFit/>
          </a:bodyPr>
          <a:lstStyle/>
          <a:p>
            <a:r>
              <a:rPr lang="en-US" sz="2800" dirty="0" smtClean="0"/>
              <a:t>Provider Actions</a:t>
            </a:r>
            <a:endParaRPr lang="en-US" sz="2800" dirty="0"/>
          </a:p>
        </p:txBody>
      </p:sp>
      <p:sp>
        <p:nvSpPr>
          <p:cNvPr id="11" name="TextBox 10"/>
          <p:cNvSpPr txBox="1"/>
          <p:nvPr/>
        </p:nvSpPr>
        <p:spPr>
          <a:xfrm>
            <a:off x="4467224" y="3497263"/>
            <a:ext cx="1920081" cy="954107"/>
          </a:xfrm>
          <a:prstGeom prst="rect">
            <a:avLst/>
          </a:prstGeom>
          <a:noFill/>
        </p:spPr>
        <p:txBody>
          <a:bodyPr wrap="square" rtlCol="0">
            <a:spAutoFit/>
          </a:bodyPr>
          <a:lstStyle/>
          <a:p>
            <a:r>
              <a:rPr lang="en-US" sz="2800" dirty="0" smtClean="0"/>
              <a:t>Patient </a:t>
            </a:r>
            <a:r>
              <a:rPr lang="en-US" sz="2800" dirty="0" smtClean="0"/>
              <a:t>Actions</a:t>
            </a:r>
            <a:endParaRPr lang="en-US" sz="2800" dirty="0"/>
          </a:p>
        </p:txBody>
      </p:sp>
    </p:spTree>
    <p:extLst>
      <p:ext uri="{BB962C8B-B14F-4D97-AF65-F5344CB8AC3E}">
        <p14:creationId xmlns:p14="http://schemas.microsoft.com/office/powerpoint/2010/main" val="3804283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Self-Management Support</a:t>
            </a:r>
            <a:endParaRPr lang="en-US" dirty="0"/>
          </a:p>
        </p:txBody>
      </p:sp>
      <p:sp>
        <p:nvSpPr>
          <p:cNvPr id="7" name="Text Placeholder 6"/>
          <p:cNvSpPr>
            <a:spLocks noGrp="1"/>
          </p:cNvSpPr>
          <p:nvPr>
            <p:ph type="body" idx="1"/>
          </p:nvPr>
        </p:nvSpPr>
        <p:spPr/>
        <p:txBody>
          <a:bodyPr/>
          <a:lstStyle/>
          <a:p>
            <a:r>
              <a:rPr lang="en-US" dirty="0"/>
              <a:t>Motivational </a:t>
            </a:r>
            <a:r>
              <a:rPr lang="en-US" dirty="0" smtClean="0"/>
              <a:t>Interviewing</a:t>
            </a:r>
            <a:endParaRPr lang="en-US" dirty="0"/>
          </a:p>
        </p:txBody>
      </p:sp>
      <p:sp>
        <p:nvSpPr>
          <p:cNvPr id="4" name="Content Placeholder 3"/>
          <p:cNvSpPr>
            <a:spLocks noGrp="1"/>
          </p:cNvSpPr>
          <p:nvPr>
            <p:ph sz="half" idx="2"/>
          </p:nvPr>
        </p:nvSpPr>
        <p:spPr/>
        <p:txBody>
          <a:bodyPr/>
          <a:lstStyle/>
          <a:p>
            <a:r>
              <a:rPr lang="en-US" dirty="0" smtClean="0"/>
              <a:t>Ask</a:t>
            </a:r>
          </a:p>
          <a:p>
            <a:r>
              <a:rPr lang="en-US" dirty="0" smtClean="0"/>
              <a:t>Advise</a:t>
            </a:r>
          </a:p>
          <a:p>
            <a:r>
              <a:rPr lang="en-US" dirty="0" smtClean="0"/>
              <a:t>Assess readiness to change</a:t>
            </a:r>
          </a:p>
          <a:p>
            <a:r>
              <a:rPr lang="en-US" dirty="0" smtClean="0"/>
              <a:t>Assist with brief counseling or materials</a:t>
            </a:r>
          </a:p>
          <a:p>
            <a:r>
              <a:rPr lang="en-US" dirty="0" smtClean="0"/>
              <a:t>Arrange for follow-up</a:t>
            </a:r>
          </a:p>
          <a:p>
            <a:r>
              <a:rPr lang="en-US" dirty="0" smtClean="0"/>
              <a:t>Applaud</a:t>
            </a:r>
            <a:endParaRPr lang="en-US" dirty="0"/>
          </a:p>
        </p:txBody>
      </p:sp>
      <p:sp>
        <p:nvSpPr>
          <p:cNvPr id="8" name="Text Placeholder 7"/>
          <p:cNvSpPr>
            <a:spLocks noGrp="1"/>
          </p:cNvSpPr>
          <p:nvPr>
            <p:ph type="body" sz="quarter" idx="3"/>
          </p:nvPr>
        </p:nvSpPr>
        <p:spPr/>
        <p:txBody>
          <a:bodyPr/>
          <a:lstStyle/>
          <a:p>
            <a:r>
              <a:rPr lang="en-US" dirty="0"/>
              <a:t>Action </a:t>
            </a:r>
            <a:r>
              <a:rPr lang="en-US" dirty="0" smtClean="0"/>
              <a:t>Planning</a:t>
            </a:r>
            <a:endParaRPr lang="en-US" dirty="0"/>
          </a:p>
        </p:txBody>
      </p:sp>
      <p:pic>
        <p:nvPicPr>
          <p:cNvPr id="4098"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4724400" y="2209800"/>
            <a:ext cx="3000375"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57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Engaged Patients Do?</a:t>
            </a:r>
            <a:endParaRPr lang="en-US" dirty="0"/>
          </a:p>
        </p:txBody>
      </p:sp>
      <p:sp>
        <p:nvSpPr>
          <p:cNvPr id="7" name="Content Placeholder 6"/>
          <p:cNvSpPr>
            <a:spLocks noGrp="1"/>
          </p:cNvSpPr>
          <p:nvPr>
            <p:ph idx="1"/>
          </p:nvPr>
        </p:nvSpPr>
        <p:spPr/>
        <p:txBody>
          <a:bodyPr/>
          <a:lstStyle/>
          <a:p>
            <a:endParaRPr lang="en-US" dirty="0" smtClean="0"/>
          </a:p>
          <a:p>
            <a:endParaRPr lang="en-US" dirty="0"/>
          </a:p>
        </p:txBody>
      </p:sp>
      <p:sp>
        <p:nvSpPr>
          <p:cNvPr id="8" name="Content Placeholder 7"/>
          <p:cNvSpPr>
            <a:spLocks noGrp="1"/>
          </p:cNvSpPr>
          <p:nvPr>
            <p:ph sz="half" idx="4294967295"/>
          </p:nvPr>
        </p:nvSpPr>
        <p:spPr>
          <a:xfrm>
            <a:off x="5105400" y="1600200"/>
            <a:ext cx="4038600" cy="4525963"/>
          </a:xfrm>
        </p:spPr>
        <p:txBody>
          <a:bodyPr/>
          <a:lstStyle/>
          <a:p>
            <a:endParaRPr lang="en-US" dirty="0"/>
          </a:p>
          <a:p>
            <a:endParaRPr lang="en-US" dirty="0"/>
          </a:p>
        </p:txBody>
      </p:sp>
      <p:graphicFrame>
        <p:nvGraphicFramePr>
          <p:cNvPr id="9" name="Diagram 8"/>
          <p:cNvGraphicFramePr/>
          <p:nvPr>
            <p:extLst>
              <p:ext uri="{D42A27DB-BD31-4B8C-83A1-F6EECF244321}">
                <p14:modId xmlns:p14="http://schemas.microsoft.com/office/powerpoint/2010/main" val="299512138"/>
              </p:ext>
            </p:extLst>
          </p:nvPr>
        </p:nvGraphicFramePr>
        <p:xfrm>
          <a:off x="1295400" y="1447800"/>
          <a:ext cx="6019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1092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p:cNvSpPr>
            <a:spLocks noGrp="1" noChangeArrowheads="1"/>
          </p:cNvSpPr>
          <p:nvPr>
            <p:ph type="title"/>
          </p:nvPr>
        </p:nvSpPr>
        <p:spPr>
          <a:xfrm>
            <a:off x="1447800" y="381000"/>
            <a:ext cx="6697663" cy="876300"/>
          </a:xfrm>
        </p:spPr>
        <p:txBody>
          <a:bodyPr>
            <a:normAutofit fontScale="90000"/>
          </a:bodyPr>
          <a:lstStyle/>
          <a:p>
            <a:pPr eaLnBrk="1" hangingPunct="1">
              <a:defRPr/>
            </a:pPr>
            <a:r>
              <a:rPr lang="en-US" altLang="en-US" dirty="0" smtClean="0"/>
              <a:t>Desire for Shared </a:t>
            </a:r>
            <a:br>
              <a:rPr lang="en-US" altLang="en-US" dirty="0" smtClean="0"/>
            </a:br>
            <a:r>
              <a:rPr lang="en-US" altLang="en-US" dirty="0" smtClean="0"/>
              <a:t>Decision </a:t>
            </a:r>
            <a:r>
              <a:rPr lang="en-US" altLang="en-US" dirty="0"/>
              <a:t>M</a:t>
            </a:r>
            <a:r>
              <a:rPr lang="en-US" altLang="en-US" dirty="0" smtClean="0"/>
              <a:t>aking</a:t>
            </a:r>
            <a:endParaRPr lang="en-US" altLang="en-US" sz="2400" dirty="0" smtClean="0">
              <a:solidFill>
                <a:schemeClr val="accent2"/>
              </a:solidFill>
            </a:endParaRPr>
          </a:p>
        </p:txBody>
      </p:sp>
      <p:graphicFrame>
        <p:nvGraphicFramePr>
          <p:cNvPr id="8195" name="Object 2"/>
          <p:cNvGraphicFramePr>
            <a:graphicFrameLocks noChangeAspect="1"/>
          </p:cNvGraphicFramePr>
          <p:nvPr/>
        </p:nvGraphicFramePr>
        <p:xfrm>
          <a:off x="101600" y="1397000"/>
          <a:ext cx="8763000" cy="5003800"/>
        </p:xfrm>
        <a:graphic>
          <a:graphicData uri="http://schemas.openxmlformats.org/presentationml/2006/ole">
            <mc:AlternateContent xmlns:mc="http://schemas.openxmlformats.org/markup-compatibility/2006">
              <mc:Choice xmlns:v="urn:schemas-microsoft-com:vml" Requires="v">
                <p:oleObj spid="_x0000_s2113" r:id="rId4" imgW="8760711" imgH="5005250" progId="Excel.Chart.8">
                  <p:embed/>
                </p:oleObj>
              </mc:Choice>
              <mc:Fallback>
                <p:oleObj r:id="rId4" imgW="8760711" imgH="500525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397000"/>
                        <a:ext cx="8763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p:cNvSpPr/>
          <p:nvPr/>
        </p:nvSpPr>
        <p:spPr>
          <a:xfrm>
            <a:off x="6400800" y="6396038"/>
            <a:ext cx="2667000" cy="461962"/>
          </a:xfrm>
          <a:prstGeom prst="rect">
            <a:avLst/>
          </a:prstGeom>
        </p:spPr>
        <p:txBody>
          <a:bodyPr wrap="none">
            <a:spAutoFit/>
          </a:bodyPr>
          <a:lstStyle/>
          <a:p>
            <a:pPr>
              <a:defRPr/>
            </a:pPr>
            <a:r>
              <a:rPr lang="en-US" dirty="0">
                <a:effectLst>
                  <a:outerShdw blurRad="38100" dist="38100" dir="2700000" algn="tl">
                    <a:srgbClr val="000000">
                      <a:alpha val="43137"/>
                    </a:srgbClr>
                  </a:outerShdw>
                </a:effectLst>
                <a:latin typeface="+mn-lt"/>
                <a:hlinkClick r:id="rId6"/>
              </a:rPr>
              <a:t>Langer et al. 2012</a:t>
            </a:r>
            <a:endParaRPr lang="en-US"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5062708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p:cNvSpPr>
            <a:spLocks noGrp="1" noChangeArrowheads="1"/>
          </p:cNvSpPr>
          <p:nvPr>
            <p:ph type="title"/>
          </p:nvPr>
        </p:nvSpPr>
        <p:spPr>
          <a:xfrm>
            <a:off x="1066800" y="381000"/>
            <a:ext cx="7620000" cy="839787"/>
          </a:xfrm>
        </p:spPr>
        <p:txBody>
          <a:bodyPr>
            <a:noAutofit/>
          </a:bodyPr>
          <a:lstStyle/>
          <a:p>
            <a:pPr eaLnBrk="1" hangingPunct="1"/>
            <a:r>
              <a:rPr lang="en-US" altLang="en-US" sz="3200" dirty="0" smtClean="0"/>
              <a:t>Clear Information Reduces </a:t>
            </a:r>
            <a:br>
              <a:rPr lang="en-US" altLang="en-US" sz="3200" dirty="0" smtClean="0"/>
            </a:br>
            <a:r>
              <a:rPr lang="en-US" altLang="en-US" sz="3200" dirty="0" smtClean="0"/>
              <a:t>Disparities in Desire for SDM</a:t>
            </a:r>
            <a:endParaRPr lang="en-US" altLang="en-US" sz="3200" dirty="0"/>
          </a:p>
        </p:txBody>
      </p:sp>
      <p:sp>
        <p:nvSpPr>
          <p:cNvPr id="3" name="TextBox 2"/>
          <p:cNvSpPr txBox="1"/>
          <p:nvPr/>
        </p:nvSpPr>
        <p:spPr>
          <a:xfrm>
            <a:off x="-1517018" y="4516136"/>
            <a:ext cx="184666" cy="369332"/>
          </a:xfrm>
          <a:prstGeom prst="rect">
            <a:avLst/>
          </a:prstGeom>
          <a:noFill/>
        </p:spPr>
        <p:txBody>
          <a:bodyPr wrap="none" rtlCol="0">
            <a:spAutoFit/>
          </a:bodyPr>
          <a:lstStyle/>
          <a:p>
            <a:endParaRPr lang="en-US" dirty="0"/>
          </a:p>
        </p:txBody>
      </p:sp>
      <p:graphicFrame>
        <p:nvGraphicFramePr>
          <p:cNvPr id="4" name="Chart 3"/>
          <p:cNvGraphicFramePr/>
          <p:nvPr>
            <p:extLst>
              <p:ext uri="{D42A27DB-BD31-4B8C-83A1-F6EECF244321}">
                <p14:modId xmlns:p14="http://schemas.microsoft.com/office/powerpoint/2010/main" val="93764101"/>
              </p:ext>
            </p:extLst>
          </p:nvPr>
        </p:nvGraphicFramePr>
        <p:xfrm>
          <a:off x="0" y="1371600"/>
          <a:ext cx="9144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0114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4"/>
          <p:cNvSpPr>
            <a:spLocks noGrp="1"/>
          </p:cNvSpPr>
          <p:nvPr>
            <p:ph type="sldNum" sz="quarter" idx="4294967295"/>
          </p:nvPr>
        </p:nvSpPr>
        <p:spPr bwMode="auto">
          <a:xfrm>
            <a:off x="6553200" y="624840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C0CD5BC-5E09-46D8-92DF-5F012AC43E7A}" type="slidenum">
              <a:rPr lang="en-US" altLang="en-US">
                <a:solidFill>
                  <a:srgbClr val="898989"/>
                </a:solidFill>
                <a:latin typeface="Lucida Sans Unicode" pitchFamily="34" charset="0"/>
                <a:cs typeface="Arial" pitchFamily="34" charset="0"/>
              </a:rPr>
              <a:pPr/>
              <a:t>29</a:t>
            </a:fld>
            <a:endParaRPr lang="en-US" altLang="en-US">
              <a:solidFill>
                <a:srgbClr val="898989"/>
              </a:solidFill>
              <a:latin typeface="Lucida Sans Unicode" pitchFamily="34" charset="0"/>
              <a:cs typeface="Arial" pitchFamily="34" charset="0"/>
            </a:endParaRPr>
          </a:p>
        </p:txBody>
      </p:sp>
      <p:pic>
        <p:nvPicPr>
          <p:cNvPr id="90114" name="Picture 2"/>
          <p:cNvPicPr>
            <a:picLocks noChangeAspect="1" noChangeArrowheads="1"/>
          </p:cNvPicPr>
          <p:nvPr/>
        </p:nvPicPr>
        <p:blipFill>
          <a:blip r:embed="rId3"/>
          <a:srcRect/>
          <a:stretch>
            <a:fillRect/>
          </a:stretch>
        </p:blipFill>
        <p:spPr bwMode="auto">
          <a:xfrm>
            <a:off x="0" y="0"/>
            <a:ext cx="9144000" cy="6907213"/>
          </a:xfrm>
          <a:prstGeom prst="rect">
            <a:avLst/>
          </a:prstGeom>
          <a:ln>
            <a:solidFill>
              <a:schemeClr val="accent1"/>
            </a:solidFill>
          </a:ln>
          <a:effectLst>
            <a:outerShdw blurRad="292100" dist="139700" dir="2700000" algn="tl" rotWithShape="0">
              <a:srgbClr val="333333">
                <a:alpha val="65000"/>
              </a:srgbClr>
            </a:outerShdw>
          </a:effectLst>
          <a:extLst/>
        </p:spPr>
      </p:pic>
      <p:sp>
        <p:nvSpPr>
          <p:cNvPr id="2" name="TextBox 1"/>
          <p:cNvSpPr txBox="1"/>
          <p:nvPr/>
        </p:nvSpPr>
        <p:spPr>
          <a:xfrm>
            <a:off x="5486400" y="4329527"/>
            <a:ext cx="3352800" cy="369332"/>
          </a:xfrm>
          <a:prstGeom prst="rect">
            <a:avLst/>
          </a:prstGeom>
          <a:noFill/>
        </p:spPr>
        <p:txBody>
          <a:bodyPr wrap="square" rtlCol="0">
            <a:spAutoFit/>
          </a:bodyPr>
          <a:lstStyle/>
          <a:p>
            <a:r>
              <a:rPr lang="en-US" altLang="en-US" dirty="0">
                <a:latin typeface="Futura Bk BT" pitchFamily="34" charset="0"/>
                <a:hlinkClick r:id="rId4"/>
              </a:rPr>
              <a:t>SHARE Approach </a:t>
            </a:r>
            <a:r>
              <a:rPr lang="en-US" altLang="en-US" dirty="0">
                <a:latin typeface="Futura Bk BT" pitchFamily="34" charset="0"/>
                <a:hlinkClick r:id="rId5"/>
              </a:rPr>
              <a:t>Tools</a:t>
            </a:r>
            <a:endParaRPr lang="en-US" dirty="0"/>
          </a:p>
        </p:txBody>
      </p:sp>
    </p:spTree>
    <p:extLst>
      <p:ext uri="{BB962C8B-B14F-4D97-AF65-F5344CB8AC3E}">
        <p14:creationId xmlns:p14="http://schemas.microsoft.com/office/powerpoint/2010/main" val="1376235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086600" cy="868363"/>
          </a:xfrm>
        </p:spPr>
        <p:txBody>
          <a:bodyPr>
            <a:normAutofit/>
          </a:bodyPr>
          <a:lstStyle/>
          <a:p>
            <a:pPr>
              <a:defRPr/>
            </a:pPr>
            <a:r>
              <a:rPr lang="en-US" dirty="0" smtClean="0"/>
              <a:t>What AHRQ Does</a:t>
            </a:r>
            <a:endParaRPr lang="en-US" dirty="0"/>
          </a:p>
        </p:txBody>
      </p:sp>
      <p:sp>
        <p:nvSpPr>
          <p:cNvPr id="3" name="Content Placeholder 2"/>
          <p:cNvSpPr>
            <a:spLocks noGrp="1"/>
          </p:cNvSpPr>
          <p:nvPr>
            <p:ph idx="1"/>
          </p:nvPr>
        </p:nvSpPr>
        <p:spPr>
          <a:xfrm>
            <a:off x="381000" y="1600200"/>
            <a:ext cx="8229600" cy="4525963"/>
          </a:xfrm>
        </p:spPr>
        <p:txBody>
          <a:bodyPr>
            <a:normAutofit/>
          </a:bodyPr>
          <a:lstStyle/>
          <a:p>
            <a:pPr>
              <a:spcAft>
                <a:spcPts val="600"/>
              </a:spcAft>
              <a:defRPr/>
            </a:pPr>
            <a:r>
              <a:rPr lang="en-US" dirty="0"/>
              <a:t>AHRQ invests in research </a:t>
            </a:r>
            <a:r>
              <a:rPr lang="en-US" dirty="0" smtClean="0"/>
              <a:t>to </a:t>
            </a:r>
            <a:r>
              <a:rPr lang="en-US" dirty="0"/>
              <a:t>understand </a:t>
            </a:r>
            <a:r>
              <a:rPr lang="en-US" dirty="0" smtClean="0"/>
              <a:t>how </a:t>
            </a:r>
            <a:r>
              <a:rPr lang="en-US" dirty="0"/>
              <a:t>to make health care safer and improve </a:t>
            </a:r>
            <a:r>
              <a:rPr lang="en-US" dirty="0" smtClean="0"/>
              <a:t>quality</a:t>
            </a:r>
            <a:endParaRPr lang="en-US" dirty="0"/>
          </a:p>
          <a:p>
            <a:pPr>
              <a:spcAft>
                <a:spcPts val="600"/>
              </a:spcAft>
              <a:defRPr/>
            </a:pPr>
            <a:r>
              <a:rPr lang="en-US" dirty="0"/>
              <a:t>AHRQ </a:t>
            </a:r>
            <a:r>
              <a:rPr lang="en-US" dirty="0" smtClean="0"/>
              <a:t>creates materials to teach and train health </a:t>
            </a:r>
            <a:r>
              <a:rPr lang="en-US" dirty="0"/>
              <a:t>care professionals </a:t>
            </a:r>
            <a:r>
              <a:rPr lang="en-US" dirty="0" smtClean="0"/>
              <a:t>and </a:t>
            </a:r>
            <a:r>
              <a:rPr lang="en-US" dirty="0"/>
              <a:t>systems to </a:t>
            </a:r>
            <a:r>
              <a:rPr lang="en-US" dirty="0" smtClean="0"/>
              <a:t>improve </a:t>
            </a:r>
            <a:r>
              <a:rPr lang="en-US" dirty="0"/>
              <a:t>care for their </a:t>
            </a:r>
            <a:r>
              <a:rPr lang="en-US" dirty="0" smtClean="0"/>
              <a:t>patients</a:t>
            </a:r>
            <a:endParaRPr lang="en-US" dirty="0"/>
          </a:p>
          <a:p>
            <a:pPr>
              <a:spcAft>
                <a:spcPts val="600"/>
              </a:spcAft>
              <a:defRPr/>
            </a:pPr>
            <a:r>
              <a:rPr lang="en-US" dirty="0"/>
              <a:t>AHRQ generates measures and data </a:t>
            </a:r>
            <a:r>
              <a:rPr lang="en-US" dirty="0" smtClean="0"/>
              <a:t>used to track and improve performance </a:t>
            </a:r>
            <a:r>
              <a:rPr lang="en-US" dirty="0"/>
              <a:t>and </a:t>
            </a:r>
            <a:r>
              <a:rPr lang="en-US" dirty="0" smtClean="0"/>
              <a:t>evaluate progress </a:t>
            </a:r>
            <a:r>
              <a:rPr lang="en-US" dirty="0"/>
              <a:t>of the U.S. health </a:t>
            </a:r>
            <a:r>
              <a:rPr lang="en-US" dirty="0" smtClean="0"/>
              <a:t>system</a:t>
            </a:r>
            <a:endParaRPr lang="en-US" dirty="0"/>
          </a:p>
          <a:p>
            <a:pPr>
              <a:defRPr/>
            </a:pPr>
            <a:endParaRPr lang="en-US" dirty="0"/>
          </a:p>
        </p:txBody>
      </p:sp>
      <p:sp>
        <p:nvSpPr>
          <p:cNvPr id="4" name="TextBox 3"/>
          <p:cNvSpPr txBox="1"/>
          <p:nvPr/>
        </p:nvSpPr>
        <p:spPr>
          <a:xfrm>
            <a:off x="2286000" y="5791200"/>
            <a:ext cx="4191000" cy="523220"/>
          </a:xfrm>
          <a:prstGeom prst="rect">
            <a:avLst/>
          </a:prstGeom>
          <a:noFill/>
        </p:spPr>
        <p:txBody>
          <a:bodyPr wrap="square" rtlCol="0">
            <a:spAutoFit/>
          </a:bodyPr>
          <a:lstStyle/>
          <a:p>
            <a:pPr algn="ctr"/>
            <a:r>
              <a:rPr lang="en-US" sz="2800" b="1" dirty="0" smtClean="0">
                <a:hlinkClick r:id="rId3"/>
              </a:rPr>
              <a:t>WWW.AHRQ.GOV</a:t>
            </a:r>
            <a:r>
              <a:rPr lang="en-US" sz="2800" b="1" dirty="0" smtClean="0"/>
              <a:t> </a:t>
            </a:r>
            <a:endParaRPr lang="en-US" sz="2800" b="1" dirty="0"/>
          </a:p>
        </p:txBody>
      </p:sp>
    </p:spTree>
    <p:extLst>
      <p:ext uri="{BB962C8B-B14F-4D97-AF65-F5344CB8AC3E}">
        <p14:creationId xmlns:p14="http://schemas.microsoft.com/office/powerpoint/2010/main" val="3636407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bwMode="auto">
          <a:xfrm>
            <a:off x="381001" y="1524000"/>
            <a:ext cx="4419600" cy="5029200"/>
          </a:xfrm>
          <a:extLst/>
        </p:spPr>
        <p:txBody>
          <a:bodyPr vert="horz" wrap="square" lIns="91440" tIns="45720" rIns="91440" bIns="45720" numCol="1" anchor="t" anchorCtr="0" compatLnSpc="1">
            <a:prstTxWarp prst="textNoShape">
              <a:avLst/>
            </a:prstTxWarp>
          </a:bodyPr>
          <a:lstStyle/>
          <a:p>
            <a:pPr eaLnBrk="1" hangingPunct="1">
              <a:spcAft>
                <a:spcPts val="1800"/>
              </a:spcAft>
              <a:defRPr/>
            </a:pPr>
            <a:r>
              <a:rPr lang="en-US" altLang="en-US" sz="2400" b="1" dirty="0" smtClean="0"/>
              <a:t>Communication </a:t>
            </a:r>
            <a:r>
              <a:rPr lang="en-US" altLang="en-US" sz="2400" b="1" dirty="0"/>
              <a:t>tools </a:t>
            </a:r>
            <a:r>
              <a:rPr lang="en-US" altLang="en-US" sz="2400" dirty="0"/>
              <a:t>addressing health literacy and cultural </a:t>
            </a:r>
            <a:r>
              <a:rPr lang="en-US" altLang="en-US" sz="2400" dirty="0" smtClean="0"/>
              <a:t>competence </a:t>
            </a:r>
          </a:p>
          <a:p>
            <a:pPr>
              <a:spcAft>
                <a:spcPts val="1800"/>
              </a:spcAft>
              <a:defRPr/>
            </a:pPr>
            <a:r>
              <a:rPr lang="en-US" altLang="en-US" sz="2400" b="1" dirty="0"/>
              <a:t>Resources</a:t>
            </a:r>
            <a:r>
              <a:rPr lang="en-US" altLang="en-US" sz="2400" dirty="0"/>
              <a:t> such as conversation starters, a video, and posters</a:t>
            </a:r>
          </a:p>
          <a:p>
            <a:pPr eaLnBrk="1" hangingPunct="1">
              <a:spcAft>
                <a:spcPts val="1800"/>
              </a:spcAft>
              <a:defRPr/>
            </a:pPr>
            <a:r>
              <a:rPr lang="en-US" altLang="en-US" sz="2400" b="1" dirty="0" smtClean="0"/>
              <a:t>Implementation </a:t>
            </a:r>
            <a:r>
              <a:rPr lang="en-US" altLang="en-US" sz="2400" b="1" dirty="0"/>
              <a:t>guides </a:t>
            </a:r>
            <a:r>
              <a:rPr lang="en-US" altLang="en-US" sz="2400" dirty="0"/>
              <a:t>for clinicians, teams, and </a:t>
            </a:r>
            <a:r>
              <a:rPr lang="en-US" altLang="en-US" sz="2400" dirty="0" smtClean="0"/>
              <a:t>administrators</a:t>
            </a:r>
          </a:p>
        </p:txBody>
      </p:sp>
      <p:sp>
        <p:nvSpPr>
          <p:cNvPr id="14339" name="Title 1"/>
          <p:cNvSpPr>
            <a:spLocks noGrp="1"/>
          </p:cNvSpPr>
          <p:nvPr>
            <p:ph type="title"/>
          </p:nvPr>
        </p:nvSpPr>
        <p:spPr>
          <a:xfrm>
            <a:off x="793001" y="180610"/>
            <a:ext cx="8229600" cy="1143000"/>
          </a:xfrm>
        </p:spPr>
        <p:txBody>
          <a:bodyPr/>
          <a:lstStyle/>
          <a:p>
            <a:pPr eaLnBrk="1" hangingPunct="1"/>
            <a:r>
              <a:rPr lang="en-US" altLang="en-US" dirty="0" smtClean="0">
                <a:latin typeface="Futura Bk BT" pitchFamily="34" charset="0"/>
              </a:rPr>
              <a:t>The SHARE Approach Tools</a:t>
            </a:r>
          </a:p>
        </p:txBody>
      </p:sp>
      <p:sp>
        <p:nvSpPr>
          <p:cNvPr id="14340" name="Slide Number Placeholder 2"/>
          <p:cNvSpPr>
            <a:spLocks noGrp="1"/>
          </p:cNvSpPr>
          <p:nvPr>
            <p:ph type="sldNum" sz="quarter" idx="4294967295"/>
          </p:nvPr>
        </p:nvSpPr>
        <p:spPr bwMode="auto">
          <a:xfrm>
            <a:off x="6553200" y="624840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pitchFamily="34" charset="0"/>
                <a:cs typeface="Arial" charset="0"/>
              </a:defRPr>
            </a:lvl1pPr>
            <a:lvl2pPr marL="742950" indent="-285750">
              <a:defRPr>
                <a:solidFill>
                  <a:schemeClr val="tx1"/>
                </a:solidFill>
                <a:latin typeface="Lucida Sans Unicode" pitchFamily="34" charset="0"/>
                <a:cs typeface="Arial" charset="0"/>
              </a:defRPr>
            </a:lvl2pPr>
            <a:lvl3pPr marL="1143000" indent="-228600">
              <a:defRPr>
                <a:solidFill>
                  <a:schemeClr val="tx1"/>
                </a:solidFill>
                <a:latin typeface="Lucida Sans Unicode" pitchFamily="34" charset="0"/>
                <a:cs typeface="Arial" charset="0"/>
              </a:defRPr>
            </a:lvl3pPr>
            <a:lvl4pPr marL="1600200" indent="-228600">
              <a:defRPr>
                <a:solidFill>
                  <a:schemeClr val="tx1"/>
                </a:solidFill>
                <a:latin typeface="Lucida Sans Unicode" pitchFamily="34" charset="0"/>
                <a:cs typeface="Arial" charset="0"/>
              </a:defRPr>
            </a:lvl4pPr>
            <a:lvl5pPr marL="2057400" indent="-228600">
              <a:defRPr>
                <a:solidFill>
                  <a:schemeClr val="tx1"/>
                </a:solidFill>
                <a:latin typeface="Lucida Sans Unicode" pitchFamily="34" charset="0"/>
                <a:cs typeface="Arial" charset="0"/>
              </a:defRPr>
            </a:lvl5pPr>
            <a:lvl6pPr marL="2514600" indent="-2286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eaLnBrk="0" fontAlgn="base" hangingPunct="0">
              <a:spcBef>
                <a:spcPct val="0"/>
              </a:spcBef>
              <a:spcAft>
                <a:spcPct val="0"/>
              </a:spcAft>
              <a:defRPr>
                <a:solidFill>
                  <a:schemeClr val="tx1"/>
                </a:solidFill>
                <a:latin typeface="Lucida Sans Unicode" pitchFamily="34" charset="0"/>
                <a:cs typeface="Arial" charset="0"/>
              </a:defRPr>
            </a:lvl9pPr>
          </a:lstStyle>
          <a:p>
            <a:fld id="{5BBD0D9C-00B7-42E2-A44E-81341009945A}" type="slidenum">
              <a:rPr lang="en-US" altLang="en-US" smtClean="0">
                <a:solidFill>
                  <a:srgbClr val="898989"/>
                </a:solidFill>
              </a:rPr>
              <a:pPr/>
              <a:t>30</a:t>
            </a:fld>
            <a:endParaRPr lang="en-US" altLang="en-US" smtClean="0">
              <a:solidFill>
                <a:srgbClr val="898989"/>
              </a:solidFill>
            </a:endParaRPr>
          </a:p>
        </p:txBody>
      </p:sp>
      <p:pic>
        <p:nvPicPr>
          <p:cNvPr id="9" name="Picture 3"/>
          <p:cNvPicPr>
            <a:picLocks noChangeAspect="1" noChangeArrowheads="1"/>
          </p:cNvPicPr>
          <p:nvPr/>
        </p:nvPicPr>
        <p:blipFill>
          <a:blip r:embed="rId3"/>
          <a:srcRect/>
          <a:stretch>
            <a:fillRect/>
          </a:stretch>
        </p:blipFill>
        <p:spPr bwMode="auto">
          <a:xfrm rot="20001908">
            <a:off x="6678613" y="1504950"/>
            <a:ext cx="1581150" cy="1985963"/>
          </a:xfrm>
          <a:prstGeom prst="rect">
            <a:avLst/>
          </a:prstGeom>
          <a:ln w="9525">
            <a:solidFill>
              <a:srgbClr val="050E7E"/>
            </a:solidFill>
            <a:miter lim="800000"/>
            <a:headEnd/>
            <a:tailEnd/>
          </a:ln>
          <a:effectLst>
            <a:outerShdw blurRad="292100" dist="139700" dir="2700000" algn="tl" rotWithShape="0">
              <a:srgbClr val="333333">
                <a:alpha val="65000"/>
              </a:srgbClr>
            </a:outerShdw>
          </a:effectLst>
          <a:extLst/>
        </p:spPr>
      </p:pic>
      <p:pic>
        <p:nvPicPr>
          <p:cNvPr id="6" name="Picture 3"/>
          <p:cNvPicPr>
            <a:picLocks noChangeAspect="1" noChangeArrowheads="1"/>
          </p:cNvPicPr>
          <p:nvPr/>
        </p:nvPicPr>
        <p:blipFill>
          <a:blip r:embed="rId4"/>
          <a:srcRect/>
          <a:stretch>
            <a:fillRect/>
          </a:stretch>
        </p:blipFill>
        <p:spPr bwMode="auto">
          <a:xfrm rot="20539726">
            <a:off x="6858000" y="1447800"/>
            <a:ext cx="1585913" cy="2043113"/>
          </a:xfrm>
          <a:prstGeom prst="rect">
            <a:avLst/>
          </a:prstGeom>
          <a:ln w="9525">
            <a:solidFill>
              <a:srgbClr val="050E7E"/>
            </a:solidFill>
            <a:miter lim="800000"/>
            <a:headEnd/>
            <a:tailEnd/>
          </a:ln>
          <a:effectLst>
            <a:outerShdw blurRad="292100" dist="139700" dir="2700000" algn="tl" rotWithShape="0">
              <a:srgbClr val="333333">
                <a:alpha val="65000"/>
              </a:srgbClr>
            </a:outerShdw>
          </a:effectLst>
          <a:extLst/>
        </p:spPr>
      </p:pic>
      <p:pic>
        <p:nvPicPr>
          <p:cNvPr id="10" name="Picture 2"/>
          <p:cNvPicPr>
            <a:picLocks noChangeAspect="1" noChangeArrowheads="1"/>
          </p:cNvPicPr>
          <p:nvPr/>
        </p:nvPicPr>
        <p:blipFill>
          <a:blip r:embed="rId5"/>
          <a:srcRect/>
          <a:stretch>
            <a:fillRect/>
          </a:stretch>
        </p:blipFill>
        <p:spPr bwMode="auto">
          <a:xfrm rot="21065187">
            <a:off x="7010400" y="1435100"/>
            <a:ext cx="1600200" cy="2066925"/>
          </a:xfrm>
          <a:prstGeom prst="rect">
            <a:avLst/>
          </a:prstGeom>
          <a:ln w="9525">
            <a:solidFill>
              <a:srgbClr val="050E7E"/>
            </a:solidFill>
            <a:miter lim="800000"/>
            <a:headEnd/>
            <a:tailEnd/>
          </a:ln>
          <a:effectLst>
            <a:outerShdw blurRad="292100" dist="139700" dir="2700000" algn="tl" rotWithShape="0">
              <a:srgbClr val="333333">
                <a:alpha val="65000"/>
              </a:srgbClr>
            </a:outerShdw>
          </a:effectLst>
          <a:extLst/>
        </p:spPr>
      </p:pic>
      <p:pic>
        <p:nvPicPr>
          <p:cNvPr id="7" name="Picture 2"/>
          <p:cNvPicPr>
            <a:picLocks noChangeAspect="1" noChangeArrowheads="1"/>
          </p:cNvPicPr>
          <p:nvPr/>
        </p:nvPicPr>
        <p:blipFill>
          <a:blip r:embed="rId6"/>
          <a:srcRect/>
          <a:stretch>
            <a:fillRect/>
          </a:stretch>
        </p:blipFill>
        <p:spPr bwMode="auto">
          <a:xfrm>
            <a:off x="7239000" y="1524000"/>
            <a:ext cx="1603375" cy="2052638"/>
          </a:xfrm>
          <a:prstGeom prst="rect">
            <a:avLst/>
          </a:prstGeom>
          <a:ln>
            <a:solidFill>
              <a:srgbClr val="050E7E"/>
            </a:solidFill>
          </a:ln>
          <a:effectLst>
            <a:outerShdw blurRad="292100" dist="139700" dir="2700000" algn="tl" rotWithShape="0">
              <a:srgbClr val="333333">
                <a:alpha val="65000"/>
              </a:srgbClr>
            </a:outerShdw>
          </a:effectLst>
          <a:extLst/>
        </p:spPr>
      </p:pic>
      <p:pic>
        <p:nvPicPr>
          <p:cNvPr id="95234" name="Picture 2"/>
          <p:cNvPicPr>
            <a:picLocks noChangeAspect="1" noChangeArrowheads="1"/>
          </p:cNvPicPr>
          <p:nvPr/>
        </p:nvPicPr>
        <p:blipFill>
          <a:blip r:embed="rId7"/>
          <a:srcRect/>
          <a:stretch>
            <a:fillRect/>
          </a:stretch>
        </p:blipFill>
        <p:spPr bwMode="auto">
          <a:xfrm rot="21024912">
            <a:off x="5119688" y="4362450"/>
            <a:ext cx="2205037" cy="1703388"/>
          </a:xfrm>
          <a:prstGeom prst="rect">
            <a:avLst/>
          </a:prstGeom>
          <a:ln>
            <a:solidFill>
              <a:srgbClr val="050E7E"/>
            </a:solidFill>
          </a:ln>
          <a:effectLst>
            <a:outerShdw blurRad="292100" dist="139700" dir="2700000" algn="tl" rotWithShape="0">
              <a:srgbClr val="333333">
                <a:alpha val="65000"/>
              </a:srgbClr>
            </a:outerShdw>
          </a:effectLst>
          <a:extLst/>
        </p:spPr>
      </p:pic>
      <p:pic>
        <p:nvPicPr>
          <p:cNvPr id="8" name="Picture 2"/>
          <p:cNvPicPr>
            <a:picLocks noChangeAspect="1" noChangeArrowheads="1"/>
          </p:cNvPicPr>
          <p:nvPr/>
        </p:nvPicPr>
        <p:blipFill>
          <a:blip r:embed="rId8"/>
          <a:srcRect/>
          <a:stretch>
            <a:fillRect/>
          </a:stretch>
        </p:blipFill>
        <p:spPr bwMode="auto">
          <a:xfrm rot="637961">
            <a:off x="6721475" y="4122738"/>
            <a:ext cx="2165350" cy="1673225"/>
          </a:xfrm>
          <a:prstGeom prst="rect">
            <a:avLst/>
          </a:prstGeom>
          <a:ln>
            <a:solidFill>
              <a:srgbClr val="050E7E"/>
            </a:solid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625748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z="3200" dirty="0" smtClean="0">
                <a:effectLst/>
              </a:rPr>
              <a:t>What questions do you have?</a:t>
            </a:r>
          </a:p>
        </p:txBody>
      </p:sp>
      <p:sp>
        <p:nvSpPr>
          <p:cNvPr id="2" name="Content Placeholder 1"/>
          <p:cNvSpPr>
            <a:spLocks noGrp="1"/>
          </p:cNvSpPr>
          <p:nvPr>
            <p:ph idx="1"/>
          </p:nvPr>
        </p:nvSpPr>
        <p:spPr/>
        <p:txBody>
          <a:bodyPr/>
          <a:lstStyle/>
          <a:p>
            <a:endParaRPr lang="en-US"/>
          </a:p>
        </p:txBody>
      </p:sp>
      <p:pic>
        <p:nvPicPr>
          <p:cNvPr id="80902" name="Picture 6" descr="health litera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524000"/>
            <a:ext cx="4800600" cy="4786872"/>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469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343400" y="2101056"/>
            <a:ext cx="4684713" cy="2179638"/>
          </a:xfrm>
        </p:spPr>
        <p:txBody>
          <a:bodyPr>
            <a:normAutofit fontScale="55000" lnSpcReduction="20000"/>
          </a:bodyPr>
          <a:lstStyle/>
          <a:p>
            <a:pPr>
              <a:defRPr/>
            </a:pPr>
            <a:endParaRPr lang="en-US" sz="5400" dirty="0" smtClean="0">
              <a:solidFill>
                <a:srgbClr val="FFFF00"/>
              </a:solidFill>
            </a:endParaRPr>
          </a:p>
          <a:p>
            <a:pPr>
              <a:defRPr/>
            </a:pPr>
            <a:r>
              <a:rPr lang="en-US" sz="5400" dirty="0" smtClean="0">
                <a:solidFill>
                  <a:srgbClr val="1F497D"/>
                </a:solidFill>
              </a:rPr>
              <a:t>Systems Change is Key to Achieving the Exceptional Patient Experience</a:t>
            </a:r>
            <a:endParaRPr lang="en-US" sz="5400" dirty="0">
              <a:solidFill>
                <a:srgbClr val="1F497D"/>
              </a:solidFill>
            </a:endParaRPr>
          </a:p>
        </p:txBody>
      </p:sp>
      <p:graphicFrame>
        <p:nvGraphicFramePr>
          <p:cNvPr id="11" name="Diagram 10"/>
          <p:cNvGraphicFramePr/>
          <p:nvPr>
            <p:extLst>
              <p:ext uri="{D42A27DB-BD31-4B8C-83A1-F6EECF244321}">
                <p14:modId xmlns:p14="http://schemas.microsoft.com/office/powerpoint/2010/main" val="773100743"/>
              </p:ext>
            </p:extLst>
          </p:nvPr>
        </p:nvGraphicFramePr>
        <p:xfrm>
          <a:off x="-304800" y="1371600"/>
          <a:ext cx="6400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5607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Exceptional </a:t>
            </a:r>
            <a:r>
              <a:rPr lang="en-US" dirty="0" smtClean="0"/>
              <a:t>Patient Experience</a:t>
            </a:r>
            <a:endParaRPr lang="en-US" dirty="0"/>
          </a:p>
        </p:txBody>
      </p:sp>
      <p:sp>
        <p:nvSpPr>
          <p:cNvPr id="3" name="Content Placeholder 2"/>
          <p:cNvSpPr>
            <a:spLocks noGrp="1"/>
          </p:cNvSpPr>
          <p:nvPr>
            <p:ph idx="1"/>
          </p:nvPr>
        </p:nvSpPr>
        <p:spPr>
          <a:xfrm>
            <a:off x="457200" y="1646237"/>
            <a:ext cx="8229600" cy="3763963"/>
          </a:xfrm>
        </p:spPr>
        <p:txBody>
          <a:bodyPr/>
          <a:lstStyle/>
          <a:p>
            <a:r>
              <a:rPr lang="en-US" dirty="0" smtClean="0"/>
              <a:t>Making </a:t>
            </a:r>
            <a:r>
              <a:rPr lang="en-US" dirty="0"/>
              <a:t>a human </a:t>
            </a:r>
            <a:r>
              <a:rPr lang="en-US" dirty="0" smtClean="0"/>
              <a:t>connection</a:t>
            </a:r>
          </a:p>
          <a:p>
            <a:pPr lvl="1"/>
            <a:r>
              <a:rPr lang="en-US" dirty="0" smtClean="0"/>
              <a:t>Being </a:t>
            </a:r>
            <a:r>
              <a:rPr lang="en-US" dirty="0"/>
              <a:t>mindful of our </a:t>
            </a:r>
            <a:r>
              <a:rPr lang="en-US" dirty="0" smtClean="0"/>
              <a:t>patients</a:t>
            </a:r>
          </a:p>
          <a:p>
            <a:pPr lvl="1"/>
            <a:r>
              <a:rPr lang="en-US" dirty="0" smtClean="0"/>
              <a:t>Creating </a:t>
            </a:r>
            <a:r>
              <a:rPr lang="en-US" dirty="0"/>
              <a:t>an atmosphere of respect and </a:t>
            </a:r>
            <a:r>
              <a:rPr lang="en-US" dirty="0" smtClean="0"/>
              <a:t>courtesy</a:t>
            </a:r>
          </a:p>
          <a:p>
            <a:pPr lvl="1"/>
            <a:r>
              <a:rPr lang="en-US" dirty="0" smtClean="0"/>
              <a:t>Listening </a:t>
            </a:r>
            <a:r>
              <a:rPr lang="en-US" dirty="0"/>
              <a:t>and responding to their </a:t>
            </a:r>
            <a:r>
              <a:rPr lang="en-US" dirty="0" smtClean="0"/>
              <a:t>concerns</a:t>
            </a:r>
          </a:p>
          <a:p>
            <a:pPr lvl="1"/>
            <a:r>
              <a:rPr lang="en-US" dirty="0" smtClean="0"/>
              <a:t>Providing </a:t>
            </a:r>
            <a:r>
              <a:rPr lang="en-US" dirty="0"/>
              <a:t>clear explanation of care delivery and care </a:t>
            </a:r>
            <a:r>
              <a:rPr lang="en-US" dirty="0" smtClean="0"/>
              <a:t>planning</a:t>
            </a:r>
          </a:p>
          <a:p>
            <a:r>
              <a:rPr lang="en-US" dirty="0" smtClean="0"/>
              <a:t>All </a:t>
            </a:r>
            <a:r>
              <a:rPr lang="en-US" dirty="0"/>
              <a:t>reinforced through standard work to ensure everyone on the care team is on the same page.</a:t>
            </a:r>
          </a:p>
        </p:txBody>
      </p:sp>
      <p:sp>
        <p:nvSpPr>
          <p:cNvPr id="4" name="TextBox 3"/>
          <p:cNvSpPr txBox="1"/>
          <p:nvPr/>
        </p:nvSpPr>
        <p:spPr>
          <a:xfrm>
            <a:off x="5181600" y="5791200"/>
            <a:ext cx="3352800" cy="369332"/>
          </a:xfrm>
          <a:prstGeom prst="rect">
            <a:avLst/>
          </a:prstGeom>
          <a:noFill/>
        </p:spPr>
        <p:txBody>
          <a:bodyPr wrap="square" rtlCol="0">
            <a:spAutoFit/>
          </a:bodyPr>
          <a:lstStyle/>
          <a:p>
            <a:r>
              <a:rPr lang="en-US" dirty="0" smtClean="0"/>
              <a:t>University of Utah course</a:t>
            </a:r>
            <a:endParaRPr lang="en-US" dirty="0"/>
          </a:p>
        </p:txBody>
      </p:sp>
    </p:spTree>
    <p:extLst>
      <p:ext uri="{BB962C8B-B14F-4D97-AF65-F5344CB8AC3E}">
        <p14:creationId xmlns:p14="http://schemas.microsoft.com/office/powerpoint/2010/main" val="36891881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6629400" cy="617884"/>
          </a:xfrm>
        </p:spPr>
        <p:txBody>
          <a:bodyPr>
            <a:normAutofit fontScale="90000"/>
          </a:bodyPr>
          <a:lstStyle/>
          <a:p>
            <a:r>
              <a:rPr lang="en-US" altLang="en-US" dirty="0"/>
              <a:t>Why Do We Care About the </a:t>
            </a:r>
            <a:br>
              <a:rPr lang="en-US" altLang="en-US" dirty="0"/>
            </a:br>
            <a:r>
              <a:rPr lang="en-US" altLang="en-US" dirty="0"/>
              <a:t>Patient Experience?</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6422" y="1416719"/>
            <a:ext cx="7180778" cy="5485759"/>
          </a:xfrm>
        </p:spPr>
      </p:pic>
    </p:spTree>
    <p:extLst>
      <p:ext uri="{BB962C8B-B14F-4D97-AF65-F5344CB8AC3E}">
        <p14:creationId xmlns:p14="http://schemas.microsoft.com/office/powerpoint/2010/main" val="2217861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609600" y="533400"/>
            <a:ext cx="8229600" cy="579438"/>
          </a:xfrm>
        </p:spPr>
        <p:txBody>
          <a:bodyPr>
            <a:normAutofit fontScale="90000"/>
          </a:bodyPr>
          <a:lstStyle/>
          <a:p>
            <a:pPr algn="ctr"/>
            <a:r>
              <a:rPr lang="en-US" altLang="en-US" dirty="0" smtClean="0"/>
              <a:t>My Dad</a:t>
            </a:r>
          </a:p>
        </p:txBody>
      </p:sp>
      <p:pic>
        <p:nvPicPr>
          <p:cNvPr id="4099" name="Picture 5"/>
          <p:cNvPicPr>
            <a:picLocks noChangeAspect="1"/>
          </p:cNvPicPr>
          <p:nvPr/>
        </p:nvPicPr>
        <p:blipFill>
          <a:blip r:embed="rId3" cstate="print">
            <a:extLst>
              <a:ext uri="{28A0092B-C50C-407E-A947-70E740481C1C}">
                <a14:useLocalDpi xmlns:a14="http://schemas.microsoft.com/office/drawing/2010/main" val="0"/>
              </a:ext>
            </a:extLst>
          </a:blip>
          <a:srcRect t="11227"/>
          <a:stretch>
            <a:fillRect/>
          </a:stretch>
        </p:blipFill>
        <p:spPr bwMode="auto">
          <a:xfrm>
            <a:off x="2209800" y="1219200"/>
            <a:ext cx="4745038"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1487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52601" y="381000"/>
            <a:ext cx="7391400" cy="868362"/>
          </a:xfrm>
        </p:spPr>
        <p:txBody>
          <a:bodyPr/>
          <a:lstStyle/>
          <a:p>
            <a:r>
              <a:rPr lang="en-US" altLang="en-US" sz="3000" dirty="0" smtClean="0"/>
              <a:t>Building Engagement into Protocols</a:t>
            </a:r>
          </a:p>
        </p:txBody>
      </p:sp>
      <p:sp>
        <p:nvSpPr>
          <p:cNvPr id="6147" name="Content Placeholder 2"/>
          <p:cNvSpPr>
            <a:spLocks noGrp="1"/>
          </p:cNvSpPr>
          <p:nvPr>
            <p:ph idx="1"/>
          </p:nvPr>
        </p:nvSpPr>
        <p:spPr>
          <a:xfrm>
            <a:off x="990600" y="1524000"/>
            <a:ext cx="7648574" cy="4525963"/>
          </a:xfrm>
        </p:spPr>
        <p:txBody>
          <a:bodyPr/>
          <a:lstStyle/>
          <a:p>
            <a:r>
              <a:rPr lang="en-US" altLang="en-US" dirty="0" smtClean="0"/>
              <a:t>Frenzy to minimize door-to-needle time</a:t>
            </a:r>
          </a:p>
          <a:p>
            <a:r>
              <a:rPr lang="en-US" altLang="en-US" dirty="0" smtClean="0"/>
              <a:t>Find time for engagement</a:t>
            </a:r>
          </a:p>
          <a:p>
            <a:pPr lvl="1"/>
            <a:r>
              <a:rPr lang="en-US" altLang="en-US" dirty="0" smtClean="0"/>
              <a:t>During stroke assessment</a:t>
            </a:r>
          </a:p>
          <a:p>
            <a:pPr lvl="1"/>
            <a:r>
              <a:rPr lang="en-US" altLang="en-US" dirty="0" smtClean="0"/>
              <a:t>During CT scan</a:t>
            </a:r>
          </a:p>
          <a:p>
            <a:pPr lvl="1"/>
            <a:r>
              <a:rPr lang="en-US" altLang="en-US" dirty="0" smtClean="0"/>
              <a:t>After CT scan</a:t>
            </a:r>
          </a:p>
          <a:p>
            <a:r>
              <a:rPr lang="en-US" altLang="en-US" dirty="0"/>
              <a:t>Bad outcomes are inevitable</a:t>
            </a:r>
          </a:p>
          <a:p>
            <a:r>
              <a:rPr lang="en-US" altLang="en-US" dirty="0"/>
              <a:t>How patients and families feel about them </a:t>
            </a:r>
            <a:r>
              <a:rPr lang="en-US" altLang="en-US" dirty="0" smtClean="0"/>
              <a:t>matters</a:t>
            </a:r>
            <a:endParaRPr lang="en-US" altLang="en-US" dirty="0"/>
          </a:p>
          <a:p>
            <a:endParaRPr lang="en-US" altLang="en-US" dirty="0"/>
          </a:p>
        </p:txBody>
      </p:sp>
    </p:spTree>
    <p:extLst>
      <p:ext uri="{BB962C8B-B14F-4D97-AF65-F5344CB8AC3E}">
        <p14:creationId xmlns:p14="http://schemas.microsoft.com/office/powerpoint/2010/main" val="2562663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endParaRPr lang="en-US"/>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788" y="22225"/>
            <a:ext cx="5535612" cy="696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29500" y="4876800"/>
            <a:ext cx="1524000" cy="1200329"/>
          </a:xfrm>
          <a:prstGeom prst="rect">
            <a:avLst/>
          </a:prstGeom>
          <a:noFill/>
        </p:spPr>
        <p:txBody>
          <a:bodyPr wrap="square" rtlCol="0">
            <a:spAutoFit/>
          </a:bodyPr>
          <a:lstStyle/>
          <a:p>
            <a:r>
              <a:rPr lang="en-US" dirty="0" err="1" smtClean="0">
                <a:hlinkClick r:id="rId4"/>
              </a:rPr>
              <a:t>Koh</a:t>
            </a:r>
            <a:r>
              <a:rPr lang="en-US" dirty="0" smtClean="0">
                <a:hlinkClick r:id="rId4"/>
              </a:rPr>
              <a:t>, Brach, Harris, &amp; </a:t>
            </a:r>
            <a:r>
              <a:rPr lang="en-US" dirty="0" err="1" smtClean="0">
                <a:hlinkClick r:id="rId4"/>
              </a:rPr>
              <a:t>Parchman</a:t>
            </a:r>
            <a:r>
              <a:rPr lang="en-US" dirty="0" smtClean="0">
                <a:hlinkClick r:id="rId4"/>
              </a:rPr>
              <a:t> 2013</a:t>
            </a:r>
            <a:endParaRPr lang="en-US" dirty="0"/>
          </a:p>
        </p:txBody>
      </p:sp>
    </p:spTree>
    <p:extLst>
      <p:ext uri="{BB962C8B-B14F-4D97-AF65-F5344CB8AC3E}">
        <p14:creationId xmlns:p14="http://schemas.microsoft.com/office/powerpoint/2010/main" val="3379694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7467600" cy="876300"/>
          </a:xfrm>
        </p:spPr>
        <p:txBody>
          <a:bodyPr/>
          <a:lstStyle/>
          <a:p>
            <a:pPr>
              <a:defRPr/>
            </a:pPr>
            <a:r>
              <a:rPr lang="en-US" dirty="0" smtClean="0"/>
              <a:t>Health Literate Organizations</a:t>
            </a:r>
            <a:endParaRPr lang="en-US" dirty="0"/>
          </a:p>
        </p:txBody>
      </p:sp>
      <p:sp>
        <p:nvSpPr>
          <p:cNvPr id="4" name="Content Placeholder 3"/>
          <p:cNvSpPr>
            <a:spLocks noGrp="1"/>
          </p:cNvSpPr>
          <p:nvPr>
            <p:ph idx="1"/>
          </p:nvPr>
        </p:nvSpPr>
        <p:spPr>
          <a:xfrm>
            <a:off x="381000" y="2286000"/>
            <a:ext cx="8229600" cy="3200400"/>
          </a:xfrm>
        </p:spPr>
        <p:txBody>
          <a:bodyPr>
            <a:normAutofit fontScale="77500" lnSpcReduction="20000"/>
          </a:bodyPr>
          <a:lstStyle/>
          <a:p>
            <a:pPr indent="0">
              <a:buFont typeface="Wingdings" pitchFamily="2" charset="2"/>
              <a:buNone/>
              <a:defRPr/>
            </a:pPr>
            <a:r>
              <a:rPr lang="en-US" sz="4600" dirty="0" smtClean="0"/>
              <a:t>A health literate organization makes it easy for people to navigate, understand, and use information and services to take care of their health.</a:t>
            </a:r>
          </a:p>
          <a:p>
            <a:pPr indent="0" algn="r">
              <a:buFont typeface="Wingdings" pitchFamily="2" charset="2"/>
              <a:buNone/>
              <a:defRPr/>
            </a:pPr>
            <a:endParaRPr lang="en-US" sz="3600" dirty="0" smtClean="0"/>
          </a:p>
          <a:p>
            <a:pPr indent="0" algn="r">
              <a:buFont typeface="Wingdings" pitchFamily="2" charset="2"/>
              <a:buNone/>
              <a:defRPr/>
            </a:pPr>
            <a:r>
              <a:rPr lang="en-US" sz="3600" dirty="0" smtClean="0">
                <a:hlinkClick r:id="rId3"/>
              </a:rPr>
              <a:t>Brach et al. 2012</a:t>
            </a:r>
            <a:endParaRPr lang="en-US" sz="3600" dirty="0" smtClean="0"/>
          </a:p>
        </p:txBody>
      </p:sp>
    </p:spTree>
    <p:extLst>
      <p:ext uri="{BB962C8B-B14F-4D97-AF65-F5344CB8AC3E}">
        <p14:creationId xmlns:p14="http://schemas.microsoft.com/office/powerpoint/2010/main" val="3416885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Health Literate Organiz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5992" y="5643631"/>
            <a:ext cx="2057400" cy="646331"/>
          </a:xfrm>
          <a:prstGeom prst="rect">
            <a:avLst/>
          </a:prstGeom>
          <a:noFill/>
        </p:spPr>
        <p:txBody>
          <a:bodyPr wrap="square" rtlCol="0">
            <a:spAutoFit/>
          </a:bodyPr>
          <a:lstStyle/>
          <a:p>
            <a:r>
              <a:rPr lang="en-US" dirty="0">
                <a:hlinkClick r:id="rId4"/>
              </a:rPr>
              <a:t>Brach et al. 2012</a:t>
            </a:r>
            <a:endParaRPr lang="en-US" dirty="0"/>
          </a:p>
          <a:p>
            <a:endParaRPr lang="en-US" dirty="0"/>
          </a:p>
        </p:txBody>
      </p:sp>
    </p:spTree>
    <p:extLst>
      <p:ext uri="{BB962C8B-B14F-4D97-AF65-F5344CB8AC3E}">
        <p14:creationId xmlns:p14="http://schemas.microsoft.com/office/powerpoint/2010/main" val="4010547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448916"/>
            <a:ext cx="6629400" cy="617884"/>
          </a:xfrm>
        </p:spPr>
        <p:txBody>
          <a:bodyPr>
            <a:normAutofit fontScale="90000"/>
          </a:bodyPr>
          <a:lstStyle/>
          <a:p>
            <a:r>
              <a:rPr lang="en-US" dirty="0" smtClean="0"/>
              <a:t>Health Literacy Journey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57200"/>
            <a:ext cx="9485818" cy="7183967"/>
          </a:xfrm>
          <a:prstGeom prst="rect">
            <a:avLst/>
          </a:prstGeom>
        </p:spPr>
      </p:pic>
    </p:spTree>
    <p:extLst>
      <p:ext uri="{BB962C8B-B14F-4D97-AF65-F5344CB8AC3E}">
        <p14:creationId xmlns:p14="http://schemas.microsoft.com/office/powerpoint/2010/main" val="70631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Drivers of Health Literate Organizations</a:t>
            </a:r>
            <a:endParaRPr lang="en-US" dirty="0"/>
          </a:p>
        </p:txBody>
      </p:sp>
      <p:sp>
        <p:nvSpPr>
          <p:cNvPr id="8" name="Content Placeholder 7"/>
          <p:cNvSpPr>
            <a:spLocks noGrp="1"/>
          </p:cNvSpPr>
          <p:nvPr>
            <p:ph idx="1"/>
          </p:nvPr>
        </p:nvSpPr>
        <p:spPr>
          <a:xfrm>
            <a:off x="457200" y="1600200"/>
            <a:ext cx="8229600" cy="4800600"/>
          </a:xfrm>
        </p:spPr>
        <p:txBody>
          <a:bodyPr>
            <a:normAutofit/>
          </a:bodyPr>
          <a:lstStyle/>
          <a:p>
            <a:r>
              <a:rPr lang="en-US" dirty="0" smtClean="0"/>
              <a:t>Accreditation standards (</a:t>
            </a:r>
            <a:r>
              <a:rPr lang="en-US" dirty="0"/>
              <a:t>The Joint </a:t>
            </a:r>
            <a:r>
              <a:rPr lang="en-US" dirty="0" smtClean="0"/>
              <a:t>Commission, NCQA, URAC )</a:t>
            </a:r>
            <a:endParaRPr lang="en-US" dirty="0"/>
          </a:p>
          <a:p>
            <a:pPr lvl="1"/>
            <a:r>
              <a:rPr lang="en-US" dirty="0" smtClean="0"/>
              <a:t>Communication and </a:t>
            </a:r>
            <a:r>
              <a:rPr lang="en-US" dirty="0"/>
              <a:t>access </a:t>
            </a:r>
            <a:endParaRPr lang="en-US" dirty="0" smtClean="0"/>
          </a:p>
          <a:p>
            <a:pPr lvl="1"/>
            <a:r>
              <a:rPr lang="en-US" dirty="0"/>
              <a:t>P</a:t>
            </a:r>
            <a:r>
              <a:rPr lang="en-US" dirty="0" smtClean="0"/>
              <a:t>atient education</a:t>
            </a:r>
          </a:p>
          <a:p>
            <a:pPr lvl="1"/>
            <a:r>
              <a:rPr lang="en-US" dirty="0"/>
              <a:t>T</a:t>
            </a:r>
            <a:r>
              <a:rPr lang="en-US" dirty="0" smtClean="0"/>
              <a:t>eam-based care</a:t>
            </a:r>
          </a:p>
          <a:p>
            <a:pPr lvl="1"/>
            <a:r>
              <a:rPr lang="en-US" dirty="0"/>
              <a:t>P</a:t>
            </a:r>
            <a:r>
              <a:rPr lang="en-US" dirty="0" smtClean="0"/>
              <a:t>opulation health</a:t>
            </a:r>
          </a:p>
          <a:p>
            <a:pPr lvl="1"/>
            <a:r>
              <a:rPr lang="en-US" dirty="0" smtClean="0"/>
              <a:t>Coordination, care management, &amp; transitions</a:t>
            </a:r>
          </a:p>
          <a:p>
            <a:pPr lvl="1"/>
            <a:r>
              <a:rPr lang="en-US" dirty="0" smtClean="0"/>
              <a:t>Quality </a:t>
            </a:r>
            <a:r>
              <a:rPr lang="en-US" dirty="0" smtClean="0"/>
              <a:t>improvement</a:t>
            </a:r>
            <a:endParaRPr lang="en-US" dirty="0" smtClean="0"/>
          </a:p>
        </p:txBody>
      </p:sp>
    </p:spTree>
    <p:extLst>
      <p:ext uri="{BB962C8B-B14F-4D97-AF65-F5344CB8AC3E}">
        <p14:creationId xmlns:p14="http://schemas.microsoft.com/office/powerpoint/2010/main" val="40021607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Drivers of Health Literate </a:t>
            </a:r>
            <a:r>
              <a:rPr lang="en-US" dirty="0" smtClean="0"/>
              <a:t>Organizations Cont’d</a:t>
            </a:r>
            <a:endParaRPr lang="en-US" dirty="0"/>
          </a:p>
        </p:txBody>
      </p:sp>
      <p:sp>
        <p:nvSpPr>
          <p:cNvPr id="3" name="Content Placeholder 2"/>
          <p:cNvSpPr>
            <a:spLocks noGrp="1"/>
          </p:cNvSpPr>
          <p:nvPr>
            <p:ph idx="1"/>
          </p:nvPr>
        </p:nvSpPr>
        <p:spPr>
          <a:xfrm>
            <a:off x="457200" y="1646237"/>
            <a:ext cx="8229600" cy="4754563"/>
          </a:xfrm>
        </p:spPr>
        <p:txBody>
          <a:bodyPr>
            <a:normAutofit/>
          </a:bodyPr>
          <a:lstStyle/>
          <a:p>
            <a:r>
              <a:rPr lang="en-US" dirty="0"/>
              <a:t>Value-based Purchasing</a:t>
            </a:r>
            <a:r>
              <a:rPr lang="en-US" dirty="0" smtClean="0"/>
              <a:t>: financial </a:t>
            </a:r>
            <a:r>
              <a:rPr lang="en-US" dirty="0"/>
              <a:t>rewards for </a:t>
            </a:r>
            <a:r>
              <a:rPr lang="en-US" dirty="0" smtClean="0"/>
              <a:t>clinical </a:t>
            </a:r>
            <a:r>
              <a:rPr lang="en-US" dirty="0"/>
              <a:t>and patient satisfaction outcomes</a:t>
            </a:r>
          </a:p>
          <a:p>
            <a:pPr lvl="1"/>
            <a:r>
              <a:rPr lang="en-US" dirty="0" smtClean="0"/>
              <a:t>Affordable </a:t>
            </a:r>
            <a:r>
              <a:rPr lang="en-US" dirty="0"/>
              <a:t>Care </a:t>
            </a:r>
            <a:r>
              <a:rPr lang="en-US" dirty="0" smtClean="0"/>
              <a:t>Act (2010</a:t>
            </a:r>
            <a:r>
              <a:rPr lang="en-US" dirty="0"/>
              <a:t>): Accountable Care </a:t>
            </a:r>
            <a:r>
              <a:rPr lang="en-US" dirty="0" smtClean="0"/>
              <a:t>Organizations, Medicare </a:t>
            </a:r>
            <a:r>
              <a:rPr lang="en-US" dirty="0"/>
              <a:t>Hospital Value-Based Purchasing (HVBP) </a:t>
            </a:r>
            <a:r>
              <a:rPr lang="en-US" dirty="0" smtClean="0"/>
              <a:t>Program</a:t>
            </a:r>
          </a:p>
          <a:p>
            <a:pPr lvl="2"/>
            <a:r>
              <a:rPr lang="en-US" dirty="0" smtClean="0"/>
              <a:t>CAHPS® 	 CXO</a:t>
            </a:r>
            <a:endParaRPr lang="en-US" dirty="0"/>
          </a:p>
          <a:p>
            <a:pPr lvl="1"/>
            <a:r>
              <a:rPr lang="en-US" dirty="0" smtClean="0"/>
              <a:t>MACRA (2015): </a:t>
            </a:r>
            <a:r>
              <a:rPr lang="en-US" dirty="0"/>
              <a:t>Merit-based Incentive Payment System </a:t>
            </a:r>
            <a:r>
              <a:rPr lang="en-US" dirty="0" smtClean="0"/>
              <a:t>(MIPS)</a:t>
            </a:r>
            <a:endParaRPr lang="en-US" dirty="0"/>
          </a:p>
          <a:p>
            <a:pPr lvl="1"/>
            <a:r>
              <a:rPr lang="en-US" dirty="0" smtClean="0"/>
              <a:t>Being health literate can affect both:</a:t>
            </a:r>
          </a:p>
          <a:p>
            <a:pPr lvl="2"/>
            <a:r>
              <a:rPr lang="en-US" dirty="0" smtClean="0"/>
              <a:t>Population health</a:t>
            </a:r>
          </a:p>
          <a:p>
            <a:pPr lvl="2"/>
            <a:r>
              <a:rPr lang="en-US" dirty="0" smtClean="0"/>
              <a:t>Patient experiences</a:t>
            </a:r>
          </a:p>
          <a:p>
            <a:endParaRPr lang="en-US" dirty="0" smtClean="0"/>
          </a:p>
          <a:p>
            <a:endParaRPr lang="en-US" dirty="0"/>
          </a:p>
        </p:txBody>
      </p:sp>
      <p:cxnSp>
        <p:nvCxnSpPr>
          <p:cNvPr id="5" name="Straight Arrow Connector 4"/>
          <p:cNvCxnSpPr/>
          <p:nvPr/>
        </p:nvCxnSpPr>
        <p:spPr>
          <a:xfrm>
            <a:off x="2686050" y="3943350"/>
            <a:ext cx="609600"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169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7010400" cy="617884"/>
          </a:xfrm>
        </p:spPr>
        <p:txBody>
          <a:bodyPr>
            <a:normAutofit fontScale="90000"/>
          </a:bodyPr>
          <a:lstStyle/>
          <a:p>
            <a:r>
              <a:rPr lang="en-US" dirty="0" smtClean="0"/>
              <a:t>Using Patient Experience Surveys</a:t>
            </a:r>
            <a:endParaRPr lang="en-US" dirty="0"/>
          </a:p>
        </p:txBody>
      </p:sp>
      <p:sp>
        <p:nvSpPr>
          <p:cNvPr id="3" name="Content Placeholder 2"/>
          <p:cNvSpPr>
            <a:spLocks noGrp="1"/>
          </p:cNvSpPr>
          <p:nvPr>
            <p:ph idx="1"/>
          </p:nvPr>
        </p:nvSpPr>
        <p:spPr>
          <a:xfrm>
            <a:off x="990600" y="1646237"/>
            <a:ext cx="7620000" cy="4525963"/>
          </a:xfrm>
        </p:spPr>
        <p:txBody>
          <a:bodyPr/>
          <a:lstStyle/>
          <a:p>
            <a:r>
              <a:rPr lang="en-US" dirty="0" smtClean="0"/>
              <a:t>CAHPS® scores affect payment</a:t>
            </a:r>
          </a:p>
          <a:p>
            <a:r>
              <a:rPr lang="en-US" dirty="0" smtClean="0"/>
              <a:t>Serve as red flags for problems</a:t>
            </a:r>
          </a:p>
          <a:p>
            <a:r>
              <a:rPr lang="en-US" dirty="0"/>
              <a:t>CAHPS </a:t>
            </a:r>
            <a:r>
              <a:rPr lang="en-US" dirty="0" smtClean="0"/>
              <a:t>health literacy supplemental items let you further diagnose</a:t>
            </a:r>
          </a:p>
          <a:p>
            <a:r>
              <a:rPr lang="en-US" dirty="0" smtClean="0"/>
              <a:t>Can train people to be better communicators, more empathetic</a:t>
            </a:r>
          </a:p>
          <a:p>
            <a:r>
              <a:rPr lang="en-US" dirty="0" smtClean="0"/>
              <a:t>Can redesign systems to improve the patient experience</a:t>
            </a:r>
          </a:p>
          <a:p>
            <a:endParaRPr lang="en-US" dirty="0"/>
          </a:p>
        </p:txBody>
      </p:sp>
    </p:spTree>
    <p:extLst>
      <p:ext uri="{BB962C8B-B14F-4D97-AF65-F5344CB8AC3E}">
        <p14:creationId xmlns:p14="http://schemas.microsoft.com/office/powerpoint/2010/main" val="1604540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800" y="304800"/>
            <a:ext cx="4680643" cy="6477000"/>
          </a:xfrm>
        </p:spPr>
      </p:pic>
    </p:spTree>
    <p:extLst>
      <p:ext uri="{BB962C8B-B14F-4D97-AF65-F5344CB8AC3E}">
        <p14:creationId xmlns:p14="http://schemas.microsoft.com/office/powerpoint/2010/main" val="2300400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9200" y="152400"/>
            <a:ext cx="7696200" cy="1143000"/>
          </a:xfrm>
        </p:spPr>
        <p:txBody>
          <a:bodyPr>
            <a:noAutofit/>
          </a:bodyPr>
          <a:lstStyle/>
          <a:p>
            <a:pPr>
              <a:defRPr/>
            </a:pPr>
            <a:r>
              <a:rPr lang="en-US" dirty="0" smtClean="0"/>
              <a:t>Patient Engagement at the Organizational Level</a:t>
            </a:r>
            <a:endParaRPr lang="en-US" dirty="0"/>
          </a:p>
        </p:txBody>
      </p:sp>
      <p:sp>
        <p:nvSpPr>
          <p:cNvPr id="10" name="Text Placeholder 9"/>
          <p:cNvSpPr>
            <a:spLocks noGrp="1"/>
          </p:cNvSpPr>
          <p:nvPr>
            <p:ph type="body" idx="1"/>
          </p:nvPr>
        </p:nvSpPr>
        <p:spPr>
          <a:xfrm>
            <a:off x="457200" y="1752600"/>
            <a:ext cx="4040188" cy="639763"/>
          </a:xfrm>
        </p:spPr>
        <p:txBody>
          <a:bodyPr/>
          <a:lstStyle/>
          <a:p>
            <a:pPr>
              <a:defRPr/>
            </a:pPr>
            <a:r>
              <a:rPr lang="en-US" dirty="0"/>
              <a:t>Obtain patient </a:t>
            </a:r>
            <a:r>
              <a:rPr lang="en-US" dirty="0" smtClean="0"/>
              <a:t>feedback</a:t>
            </a:r>
            <a:endParaRPr lang="en-US" dirty="0"/>
          </a:p>
        </p:txBody>
      </p:sp>
      <p:sp>
        <p:nvSpPr>
          <p:cNvPr id="9" name="Content Placeholder 8"/>
          <p:cNvSpPr>
            <a:spLocks noGrp="1"/>
          </p:cNvSpPr>
          <p:nvPr>
            <p:ph sz="half" idx="2"/>
          </p:nvPr>
        </p:nvSpPr>
        <p:spPr>
          <a:xfrm>
            <a:off x="457200" y="2667000"/>
            <a:ext cx="4040188" cy="3459163"/>
          </a:xfrm>
        </p:spPr>
        <p:txBody>
          <a:bodyPr/>
          <a:lstStyle/>
          <a:p>
            <a:pPr>
              <a:defRPr/>
            </a:pPr>
            <a:r>
              <a:rPr lang="en-US" dirty="0"/>
              <a:t>Surveys</a:t>
            </a:r>
          </a:p>
          <a:p>
            <a:pPr>
              <a:defRPr/>
            </a:pPr>
            <a:r>
              <a:rPr lang="en-US" dirty="0" smtClean="0"/>
              <a:t>Patient shadowing</a:t>
            </a:r>
          </a:p>
          <a:p>
            <a:pPr>
              <a:defRPr/>
            </a:pPr>
            <a:r>
              <a:rPr lang="en-US" dirty="0" smtClean="0"/>
              <a:t>Observed use (e.g., patient portal)</a:t>
            </a:r>
          </a:p>
          <a:p>
            <a:pPr>
              <a:defRPr/>
            </a:pPr>
            <a:r>
              <a:rPr lang="en-US" dirty="0" smtClean="0"/>
              <a:t>Suggestion boxes</a:t>
            </a:r>
            <a:endParaRPr lang="en-US" dirty="0"/>
          </a:p>
        </p:txBody>
      </p:sp>
      <p:sp>
        <p:nvSpPr>
          <p:cNvPr id="11" name="Text Placeholder 10"/>
          <p:cNvSpPr>
            <a:spLocks noGrp="1"/>
          </p:cNvSpPr>
          <p:nvPr>
            <p:ph type="body" sz="quarter" idx="3"/>
          </p:nvPr>
        </p:nvSpPr>
        <p:spPr>
          <a:xfrm>
            <a:off x="4648200" y="1752600"/>
            <a:ext cx="4270375" cy="639763"/>
          </a:xfrm>
        </p:spPr>
        <p:txBody>
          <a:bodyPr/>
          <a:lstStyle/>
          <a:p>
            <a:pPr>
              <a:defRPr/>
            </a:pPr>
            <a:r>
              <a:rPr lang="en-US" dirty="0" smtClean="0"/>
              <a:t>Engage patients as partners</a:t>
            </a:r>
            <a:endParaRPr lang="en-US" dirty="0"/>
          </a:p>
        </p:txBody>
      </p:sp>
      <p:sp>
        <p:nvSpPr>
          <p:cNvPr id="12" name="Content Placeholder 11"/>
          <p:cNvSpPr>
            <a:spLocks noGrp="1"/>
          </p:cNvSpPr>
          <p:nvPr>
            <p:ph sz="quarter" idx="4"/>
          </p:nvPr>
        </p:nvSpPr>
        <p:spPr>
          <a:xfrm>
            <a:off x="4645025" y="2590800"/>
            <a:ext cx="4041775" cy="3535363"/>
          </a:xfrm>
        </p:spPr>
        <p:txBody>
          <a:bodyPr/>
          <a:lstStyle/>
          <a:p>
            <a:pPr>
              <a:defRPr/>
            </a:pPr>
            <a:r>
              <a:rPr lang="en-US" dirty="0" smtClean="0"/>
              <a:t>Advisors</a:t>
            </a:r>
          </a:p>
          <a:p>
            <a:pPr>
              <a:defRPr/>
            </a:pPr>
            <a:r>
              <a:rPr lang="en-US" dirty="0" smtClean="0"/>
              <a:t>Co-creators</a:t>
            </a:r>
          </a:p>
          <a:p>
            <a:pPr>
              <a:defRPr/>
            </a:pPr>
            <a:r>
              <a:rPr lang="en-US" dirty="0" smtClean="0"/>
              <a:t>Trainers</a:t>
            </a:r>
          </a:p>
          <a:p>
            <a:pPr>
              <a:defRPr/>
            </a:pPr>
            <a:r>
              <a:rPr lang="en-US" dirty="0" smtClean="0"/>
              <a:t>Improvers</a:t>
            </a:r>
          </a:p>
          <a:p>
            <a:pPr marL="0" indent="0">
              <a:buFont typeface="Wingdings" pitchFamily="2" charset="2"/>
              <a:buNone/>
              <a:defRPr/>
            </a:pPr>
            <a:endParaRPr lang="en-US" dirty="0"/>
          </a:p>
        </p:txBody>
      </p:sp>
      <p:sp>
        <p:nvSpPr>
          <p:cNvPr id="13" name="TextBox 12"/>
          <p:cNvSpPr txBox="1"/>
          <p:nvPr/>
        </p:nvSpPr>
        <p:spPr>
          <a:xfrm>
            <a:off x="762000" y="5562600"/>
            <a:ext cx="8001000" cy="400050"/>
          </a:xfrm>
          <a:prstGeom prst="rect">
            <a:avLst/>
          </a:prstGeom>
          <a:noFill/>
        </p:spPr>
        <p:txBody>
          <a:bodyPr>
            <a:spAutoFit/>
          </a:bodyPr>
          <a:lstStyle/>
          <a:p>
            <a:pPr>
              <a:defRPr/>
            </a:pPr>
            <a:r>
              <a:rPr lang="en-US" sz="2000" dirty="0">
                <a:latin typeface="+mj-lt"/>
              </a:rPr>
              <a:t>Source: </a:t>
            </a:r>
            <a:r>
              <a:rPr lang="en-US" sz="2000" dirty="0">
                <a:latin typeface="+mj-lt"/>
                <a:hlinkClick r:id="rId3"/>
              </a:rPr>
              <a:t>AHRQ Health Literacy Precautions Toolkit</a:t>
            </a:r>
            <a:r>
              <a:rPr lang="en-US" sz="2000" dirty="0">
                <a:latin typeface="+mj-lt"/>
              </a:rPr>
              <a:t>, </a:t>
            </a:r>
            <a:r>
              <a:rPr lang="en-US" sz="2000" dirty="0">
                <a:latin typeface="+mj-lt"/>
                <a:hlinkClick r:id="rId4"/>
              </a:rPr>
              <a:t>Tool 17</a:t>
            </a:r>
            <a:endParaRPr lang="en-US" sz="2000" dirty="0">
              <a:latin typeface="+mj-lt"/>
            </a:endParaRPr>
          </a:p>
        </p:txBody>
      </p:sp>
    </p:spTree>
    <p:extLst>
      <p:ext uri="{BB962C8B-B14F-4D97-AF65-F5344CB8AC3E}">
        <p14:creationId xmlns:p14="http://schemas.microsoft.com/office/powerpoint/2010/main" val="12273373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 Literacy</a:t>
            </a:r>
            <a:br>
              <a:rPr lang="en-US" dirty="0" smtClean="0"/>
            </a:br>
            <a:r>
              <a:rPr lang="en-US" dirty="0" smtClean="0"/>
              <a:t>Sponsors </a:t>
            </a:r>
            <a:r>
              <a:rPr lang="en-US" dirty="0"/>
              <a:t>and Allies</a:t>
            </a:r>
          </a:p>
        </p:txBody>
      </p:sp>
      <p:sp>
        <p:nvSpPr>
          <p:cNvPr id="6" name="Content Placeholder 5"/>
          <p:cNvSpPr>
            <a:spLocks noGrp="1"/>
          </p:cNvSpPr>
          <p:nvPr>
            <p:ph idx="1"/>
          </p:nvPr>
        </p:nvSpPr>
        <p:spPr>
          <a:xfrm>
            <a:off x="990600" y="1646237"/>
            <a:ext cx="7696200" cy="4525963"/>
          </a:xfrm>
        </p:spPr>
        <p:txBody>
          <a:bodyPr>
            <a:normAutofit lnSpcReduction="10000"/>
          </a:bodyPr>
          <a:lstStyle/>
          <a:p>
            <a:r>
              <a:rPr lang="en-US" dirty="0" smtClean="0"/>
              <a:t>C-Suite</a:t>
            </a:r>
          </a:p>
          <a:p>
            <a:r>
              <a:rPr lang="en-US" dirty="0" smtClean="0"/>
              <a:t>Health Education</a:t>
            </a:r>
            <a:endParaRPr lang="en-US" dirty="0"/>
          </a:p>
          <a:p>
            <a:r>
              <a:rPr lang="en-US" dirty="0" smtClean="0"/>
              <a:t>Quality &amp; Safety</a:t>
            </a:r>
            <a:endParaRPr lang="en-US" dirty="0"/>
          </a:p>
          <a:p>
            <a:r>
              <a:rPr lang="en-US" dirty="0"/>
              <a:t>Patient </a:t>
            </a:r>
            <a:r>
              <a:rPr lang="en-US" dirty="0" smtClean="0"/>
              <a:t>&amp; Family Experience &amp; Engagement</a:t>
            </a:r>
          </a:p>
          <a:p>
            <a:r>
              <a:rPr lang="en-US" dirty="0" smtClean="0"/>
              <a:t>Population Health</a:t>
            </a:r>
          </a:p>
          <a:p>
            <a:r>
              <a:rPr lang="en-US" dirty="0" smtClean="0"/>
              <a:t>Risk Management &amp; Compliance</a:t>
            </a:r>
          </a:p>
          <a:p>
            <a:r>
              <a:rPr lang="en-US" dirty="0" smtClean="0"/>
              <a:t>Organizational Development</a:t>
            </a:r>
          </a:p>
          <a:p>
            <a:r>
              <a:rPr lang="en-US" dirty="0" smtClean="0"/>
              <a:t>Policy &amp; Research</a:t>
            </a:r>
            <a:endParaRPr lang="en-US" dirty="0"/>
          </a:p>
          <a:p>
            <a:r>
              <a:rPr lang="en-US" dirty="0"/>
              <a:t>Marketing</a:t>
            </a:r>
          </a:p>
          <a:p>
            <a:endParaRPr lang="en-US" dirty="0"/>
          </a:p>
        </p:txBody>
      </p:sp>
    </p:spTree>
    <p:extLst>
      <p:ext uri="{BB962C8B-B14F-4D97-AF65-F5344CB8AC3E}">
        <p14:creationId xmlns:p14="http://schemas.microsoft.com/office/powerpoint/2010/main" val="39824924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83909"/>
            <a:ext cx="7239000" cy="1143000"/>
          </a:xfrm>
        </p:spPr>
        <p:txBody>
          <a:bodyPr>
            <a:normAutofit fontScale="90000"/>
          </a:bodyPr>
          <a:lstStyle/>
          <a:p>
            <a:r>
              <a:rPr lang="en-US" dirty="0" smtClean="0"/>
              <a:t>AHRQ Tools </a:t>
            </a:r>
            <a:r>
              <a:rPr lang="en-US" dirty="0"/>
              <a:t>to </a:t>
            </a:r>
            <a:r>
              <a:rPr lang="en-US" dirty="0" smtClean="0"/>
              <a:t>Become Health Literate &amp; Boost Patient Experience</a:t>
            </a:r>
            <a:endParaRPr lang="en-US" dirty="0"/>
          </a:p>
        </p:txBody>
      </p:sp>
      <p:pic>
        <p:nvPicPr>
          <p:cNvPr id="1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744" y="1361787"/>
            <a:ext cx="1980115" cy="256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ProjectRed_Toolkit_fin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970237"/>
            <a:ext cx="2032060" cy="2629725"/>
          </a:xfrm>
          <a:prstGeom prst="rect">
            <a:avLst/>
          </a:prstGeom>
        </p:spPr>
      </p:pic>
      <p:pic>
        <p:nvPicPr>
          <p:cNvPr id="717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560172" y="3921999"/>
            <a:ext cx="2474308" cy="2783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326909"/>
            <a:ext cx="2303222" cy="252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7952" y="1448573"/>
            <a:ext cx="1905000" cy="24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361788"/>
            <a:ext cx="1800999" cy="254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4960" y="3987789"/>
            <a:ext cx="1987755" cy="2640748"/>
          </a:xfrm>
          <a:prstGeom prst="rect">
            <a:avLst/>
          </a:prstGeom>
        </p:spPr>
      </p:pic>
      <p:pic>
        <p:nvPicPr>
          <p:cNvPr id="512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5552" y="3988011"/>
            <a:ext cx="2057400" cy="2668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4022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Conclusion</a:t>
            </a:r>
            <a:endParaRPr lang="en-US" dirty="0"/>
          </a:p>
        </p:txBody>
      </p:sp>
      <p:sp>
        <p:nvSpPr>
          <p:cNvPr id="3" name="Content Placeholder 2"/>
          <p:cNvSpPr>
            <a:spLocks noGrp="1"/>
          </p:cNvSpPr>
          <p:nvPr>
            <p:ph idx="1"/>
          </p:nvPr>
        </p:nvSpPr>
        <p:spPr>
          <a:xfrm>
            <a:off x="762000" y="1828800"/>
            <a:ext cx="7840663" cy="4191000"/>
          </a:xfrm>
        </p:spPr>
        <p:txBody>
          <a:bodyPr>
            <a:normAutofit/>
          </a:bodyPr>
          <a:lstStyle/>
          <a:p>
            <a:pPr>
              <a:spcAft>
                <a:spcPts val="1800"/>
              </a:spcAft>
              <a:defRPr/>
            </a:pPr>
            <a:r>
              <a:rPr lang="en-US" dirty="0" smtClean="0"/>
              <a:t>Health literacy strategies can improve patient engagement and the patient experience</a:t>
            </a:r>
          </a:p>
          <a:p>
            <a:pPr>
              <a:spcAft>
                <a:spcPts val="1800"/>
              </a:spcAft>
              <a:defRPr/>
            </a:pPr>
            <a:r>
              <a:rPr lang="en-US" dirty="0" smtClean="0"/>
              <a:t>There are many strategies and implementation tools</a:t>
            </a:r>
          </a:p>
          <a:p>
            <a:pPr>
              <a:spcAft>
                <a:spcPts val="1800"/>
              </a:spcAft>
              <a:defRPr/>
            </a:pPr>
            <a:r>
              <a:rPr lang="en-US" dirty="0" smtClean="0"/>
              <a:t>Exceptional patient </a:t>
            </a:r>
            <a:r>
              <a:rPr lang="en-US" dirty="0" smtClean="0"/>
              <a:t>experience can </a:t>
            </a:r>
            <a:r>
              <a:rPr lang="en-US" dirty="0" smtClean="0"/>
              <a:t>only be achieved when health literacy is addressed at the systems level</a:t>
            </a:r>
          </a:p>
          <a:p>
            <a:pPr>
              <a:spcAft>
                <a:spcPts val="1800"/>
              </a:spcAft>
              <a:defRPr/>
            </a:pPr>
            <a:endParaRPr lang="en-US" dirty="0" smtClean="0"/>
          </a:p>
          <a:p>
            <a:pPr>
              <a:spcAft>
                <a:spcPts val="1800"/>
              </a:spcAft>
              <a:defRPr/>
            </a:pPr>
            <a:endParaRPr lang="en-US" dirty="0" smtClean="0"/>
          </a:p>
          <a:p>
            <a:pPr>
              <a:spcAft>
                <a:spcPts val="1800"/>
              </a:spcAft>
              <a:defRPr/>
            </a:pPr>
            <a:endParaRPr lang="en-US" dirty="0"/>
          </a:p>
        </p:txBody>
      </p:sp>
    </p:spTree>
    <p:extLst>
      <p:ext uri="{BB962C8B-B14F-4D97-AF65-F5344CB8AC3E}">
        <p14:creationId xmlns:p14="http://schemas.microsoft.com/office/powerpoint/2010/main" val="37937929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z="3200" dirty="0" smtClean="0">
                <a:effectLst/>
              </a:rPr>
              <a:t>What questions do you have?</a:t>
            </a:r>
          </a:p>
        </p:txBody>
      </p:sp>
      <p:sp>
        <p:nvSpPr>
          <p:cNvPr id="2" name="Content Placeholder 1"/>
          <p:cNvSpPr>
            <a:spLocks noGrp="1"/>
          </p:cNvSpPr>
          <p:nvPr>
            <p:ph idx="1"/>
          </p:nvPr>
        </p:nvSpPr>
        <p:spPr/>
        <p:txBody>
          <a:bodyPr/>
          <a:lstStyle/>
          <a:p>
            <a:endParaRPr lang="en-US"/>
          </a:p>
        </p:txBody>
      </p:sp>
      <p:sp>
        <p:nvSpPr>
          <p:cNvPr id="80900" name="Text Box 4"/>
          <p:cNvSpPr txBox="1">
            <a:spLocks noChangeArrowheads="1"/>
          </p:cNvSpPr>
          <p:nvPr/>
        </p:nvSpPr>
        <p:spPr bwMode="auto">
          <a:xfrm>
            <a:off x="1143000" y="6248400"/>
            <a:ext cx="69500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u="sng" dirty="0" smtClean="0">
                <a:hlinkClick r:id="rId3"/>
              </a:rPr>
              <a:t>www.AHRQ.gov/healthliteracy</a:t>
            </a:r>
            <a:endParaRPr lang="en-US" altLang="en-US" sz="2600" dirty="0">
              <a:solidFill>
                <a:schemeClr val="tx2"/>
              </a:solidFill>
              <a:effectLst>
                <a:outerShdw blurRad="38100" dist="38100" dir="2700000" algn="tl">
                  <a:srgbClr val="000000"/>
                </a:outerShdw>
              </a:effectLst>
              <a:latin typeface="Arial" charset="0"/>
            </a:endParaRPr>
          </a:p>
        </p:txBody>
      </p:sp>
      <p:pic>
        <p:nvPicPr>
          <p:cNvPr id="80902" name="Picture 6" descr="health litera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371600"/>
            <a:ext cx="4800600" cy="4786872"/>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932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80" name="Rectangle 4"/>
          <p:cNvSpPr>
            <a:spLocks noGrp="1" noChangeArrowheads="1"/>
          </p:cNvSpPr>
          <p:nvPr>
            <p:ph type="title"/>
          </p:nvPr>
        </p:nvSpPr>
        <p:spPr/>
        <p:txBody>
          <a:bodyPr>
            <a:normAutofit fontScale="90000"/>
          </a:bodyPr>
          <a:lstStyle/>
          <a:p>
            <a:pPr>
              <a:defRPr/>
            </a:pPr>
            <a:endParaRPr lang="en-US" dirty="0" smtClean="0"/>
          </a:p>
        </p:txBody>
      </p:sp>
      <p:sp>
        <p:nvSpPr>
          <p:cNvPr id="434188" name="Text Box 12"/>
          <p:cNvSpPr txBox="1">
            <a:spLocks noChangeArrowheads="1"/>
          </p:cNvSpPr>
          <p:nvPr/>
        </p:nvSpPr>
        <p:spPr bwMode="auto">
          <a:xfrm>
            <a:off x="539692" y="4953000"/>
            <a:ext cx="8839200" cy="369332"/>
          </a:xfrm>
          <a:prstGeom prst="rect">
            <a:avLst/>
          </a:prstGeom>
          <a:noFill/>
          <a:ln w="12700">
            <a:noFill/>
            <a:miter lim="800000"/>
            <a:headEnd/>
            <a:tailEnd/>
          </a:ln>
          <a:effectLst/>
        </p:spPr>
        <p:txBody>
          <a:bodyPr>
            <a:spAutoFit/>
          </a:bodyPr>
          <a:lstStyle/>
          <a:p>
            <a:pPr>
              <a:spcBef>
                <a:spcPct val="50000"/>
              </a:spcBef>
              <a:defRPr/>
            </a:pPr>
            <a:r>
              <a:rPr lang="en-US" b="1" dirty="0" smtClean="0">
                <a:latin typeface="+mn-lt"/>
              </a:rPr>
              <a:t>     Skills/Abilities    x       Difficulty/Complexity</a:t>
            </a:r>
            <a:r>
              <a:rPr lang="en-US" b="1" dirty="0" smtClean="0">
                <a:solidFill>
                  <a:srgbClr val="FFFF00"/>
                </a:solidFill>
                <a:latin typeface="+mn-lt"/>
              </a:rPr>
              <a:t> </a:t>
            </a:r>
            <a:r>
              <a:rPr lang="en-US" b="1" dirty="0" smtClean="0">
                <a:latin typeface="+mn-lt"/>
              </a:rPr>
              <a:t>   =         Health </a:t>
            </a:r>
            <a:r>
              <a:rPr lang="en-US" b="1" dirty="0">
                <a:latin typeface="+mn-lt"/>
              </a:rPr>
              <a:t>Literacy</a:t>
            </a:r>
          </a:p>
        </p:txBody>
      </p:sp>
      <p:pic>
        <p:nvPicPr>
          <p:cNvPr id="2458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1676400"/>
            <a:ext cx="21256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458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1676400"/>
            <a:ext cx="21082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458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523" y="1676400"/>
            <a:ext cx="21367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19902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7772400" cy="972103"/>
          </a:xfrm>
        </p:spPr>
        <p:txBody>
          <a:bodyPr>
            <a:normAutofit fontScale="90000"/>
          </a:bodyPr>
          <a:lstStyle/>
          <a:p>
            <a:pPr>
              <a:defRPr/>
            </a:pPr>
            <a:r>
              <a:rPr lang="en-US" dirty="0" smtClean="0"/>
              <a:t>Health Literacy’s Roots </a:t>
            </a:r>
            <a:br>
              <a:rPr lang="en-US" dirty="0" smtClean="0"/>
            </a:br>
            <a:r>
              <a:rPr lang="en-US" dirty="0" smtClean="0"/>
              <a:t>in Literacy</a:t>
            </a:r>
            <a:endParaRPr lang="en-US" dirty="0"/>
          </a:p>
        </p:txBody>
      </p:sp>
      <p:sp>
        <p:nvSpPr>
          <p:cNvPr id="3" name="Content Placeholder 2"/>
          <p:cNvSpPr>
            <a:spLocks noGrp="1"/>
          </p:cNvSpPr>
          <p:nvPr>
            <p:ph idx="1"/>
          </p:nvPr>
        </p:nvSpPr>
        <p:spPr>
          <a:xfrm>
            <a:off x="457200" y="6080444"/>
            <a:ext cx="8229600" cy="45719"/>
          </a:xfrm>
        </p:spPr>
        <p:txBody>
          <a:bodyPr>
            <a:normAutofit fontScale="25000" lnSpcReduction="20000"/>
          </a:bodyPr>
          <a:lstStyle/>
          <a:p>
            <a:pPr>
              <a:defRPr/>
            </a:pPr>
            <a:endParaRPr lang="en-US" dirty="0" smtClean="0">
              <a:solidFill>
                <a:srgbClr val="FF0000"/>
              </a:solidFill>
            </a:endParaRPr>
          </a:p>
          <a:p>
            <a:pPr>
              <a:defRPr/>
            </a:pPr>
            <a:endParaRPr lang="en-US" dirty="0" smtClean="0"/>
          </a:p>
          <a:p>
            <a:pPr>
              <a:defRPr/>
            </a:pPr>
            <a:endParaRPr lang="en-US" dirty="0" smtClean="0"/>
          </a:p>
          <a:p>
            <a:pPr>
              <a:defRPr/>
            </a:pPr>
            <a:endParaRPr lang="en-US" dirty="0" smtClean="0"/>
          </a:p>
          <a:p>
            <a:pPr>
              <a:defRP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2" y="1371600"/>
            <a:ext cx="3809998" cy="5551956"/>
          </a:xfrm>
          <a:prstGeom prst="rect">
            <a:avLst/>
          </a:prstGeom>
        </p:spPr>
      </p:pic>
    </p:spTree>
    <p:extLst>
      <p:ext uri="{BB962C8B-B14F-4D97-AF65-F5344CB8AC3E}">
        <p14:creationId xmlns:p14="http://schemas.microsoft.com/office/powerpoint/2010/main" val="2071701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p:cNvSpPr>
            <a:spLocks noGrp="1" noChangeArrowheads="1"/>
          </p:cNvSpPr>
          <p:nvPr>
            <p:ph type="title"/>
          </p:nvPr>
        </p:nvSpPr>
        <p:spPr>
          <a:xfrm>
            <a:off x="1676400" y="381000"/>
            <a:ext cx="7010400" cy="839788"/>
          </a:xfrm>
        </p:spPr>
        <p:txBody>
          <a:bodyPr>
            <a:normAutofit fontScale="90000"/>
          </a:bodyPr>
          <a:lstStyle/>
          <a:p>
            <a:pPr eaLnBrk="1" hangingPunct="1">
              <a:defRPr/>
            </a:pPr>
            <a:r>
              <a:rPr lang="en-US" altLang="en-US" sz="3200" dirty="0" smtClean="0"/>
              <a:t>Consumers Desire Clear, </a:t>
            </a:r>
            <a:br>
              <a:rPr lang="en-US" altLang="en-US" sz="3200" dirty="0" smtClean="0"/>
            </a:br>
            <a:r>
              <a:rPr lang="en-US" altLang="en-US" sz="3200" dirty="0" smtClean="0"/>
              <a:t>Accessible </a:t>
            </a:r>
            <a:r>
              <a:rPr lang="en-US" altLang="en-US" sz="3200" dirty="0"/>
              <a:t>I</a:t>
            </a:r>
            <a:r>
              <a:rPr lang="en-US" altLang="en-US" sz="3200" dirty="0" smtClean="0"/>
              <a:t>nformation</a:t>
            </a:r>
            <a:endParaRPr lang="en-US" altLang="en-US" sz="3200" dirty="0" smtClean="0">
              <a:solidFill>
                <a:schemeClr val="accent2"/>
              </a:solidFill>
            </a:endParaRPr>
          </a:p>
        </p:txBody>
      </p:sp>
      <p:graphicFrame>
        <p:nvGraphicFramePr>
          <p:cNvPr id="7171" name="Object 2"/>
          <p:cNvGraphicFramePr>
            <a:graphicFrameLocks noChangeAspect="1"/>
          </p:cNvGraphicFramePr>
          <p:nvPr/>
        </p:nvGraphicFramePr>
        <p:xfrm>
          <a:off x="406400" y="1320800"/>
          <a:ext cx="8255000" cy="5032375"/>
        </p:xfrm>
        <a:graphic>
          <a:graphicData uri="http://schemas.openxmlformats.org/presentationml/2006/ole">
            <mc:AlternateContent xmlns:mc="http://schemas.openxmlformats.org/markup-compatibility/2006">
              <mc:Choice xmlns:v="urn:schemas-microsoft-com:vml" Requires="v">
                <p:oleObj spid="_x0000_s1087" r:id="rId4" imgW="8254699" imgH="5029636" progId="Excel.Chart.8">
                  <p:embed/>
                </p:oleObj>
              </mc:Choice>
              <mc:Fallback>
                <p:oleObj r:id="rId4" imgW="8254699" imgH="50296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320800"/>
                        <a:ext cx="825500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6172200" y="6324600"/>
            <a:ext cx="2667000" cy="461963"/>
          </a:xfrm>
          <a:prstGeom prst="rect">
            <a:avLst/>
          </a:prstGeom>
          <a:noFill/>
        </p:spPr>
        <p:txBody>
          <a:bodyPr>
            <a:spAutoFit/>
          </a:bodyPr>
          <a:lstStyle/>
          <a:p>
            <a:pPr>
              <a:defRPr/>
            </a:pPr>
            <a:r>
              <a:rPr lang="en-US" dirty="0">
                <a:effectLst>
                  <a:outerShdw blurRad="38100" dist="38100" dir="2700000" algn="tl">
                    <a:srgbClr val="000000">
                      <a:alpha val="43137"/>
                    </a:srgbClr>
                  </a:outerShdw>
                </a:effectLst>
                <a:latin typeface="+mn-lt"/>
                <a:hlinkClick r:id="rId6"/>
              </a:rPr>
              <a:t>Langer et al. 2012</a:t>
            </a:r>
            <a:endParaRPr lang="en-US"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989169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normAutofit fontScale="90000"/>
          </a:bodyPr>
          <a:lstStyle/>
          <a:p>
            <a:pPr eaLnBrk="1" hangingPunct="1">
              <a:defRPr/>
            </a:pPr>
            <a:r>
              <a:rPr lang="en-US" dirty="0" smtClean="0"/>
              <a:t>Patient-Centered </a:t>
            </a:r>
            <a:br>
              <a:rPr lang="en-US" dirty="0" smtClean="0"/>
            </a:br>
            <a:r>
              <a:rPr lang="en-US" dirty="0" smtClean="0"/>
              <a:t>Prescription Label</a:t>
            </a:r>
          </a:p>
        </p:txBody>
      </p:sp>
      <p:sp>
        <p:nvSpPr>
          <p:cNvPr id="376835" name="Rectangle 3"/>
          <p:cNvSpPr>
            <a:spLocks noGrp="1" noChangeArrowheads="1"/>
          </p:cNvSpPr>
          <p:nvPr>
            <p:ph type="body" idx="1"/>
          </p:nvPr>
        </p:nvSpPr>
        <p:spPr>
          <a:xfrm>
            <a:off x="609600" y="5943600"/>
            <a:ext cx="8179740" cy="533400"/>
          </a:xfrm>
        </p:spPr>
        <p:txBody>
          <a:bodyPr>
            <a:normAutofit/>
          </a:bodyPr>
          <a:lstStyle/>
          <a:p>
            <a:pPr marL="0" indent="0" eaLnBrk="1" hangingPunct="1">
              <a:buNone/>
              <a:defRPr/>
            </a:pPr>
            <a:r>
              <a:rPr lang="en-US" dirty="0" smtClean="0">
                <a:hlinkClick r:id="rId3"/>
              </a:rPr>
              <a:t>Standardized instructions in 5 languages</a:t>
            </a:r>
            <a:endParaRPr lang="en-US"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524000"/>
            <a:ext cx="8484540" cy="4419600"/>
          </a:xfrm>
          <a:prstGeom prst="rect">
            <a:avLst/>
          </a:prstGeom>
        </p:spPr>
      </p:pic>
    </p:spTree>
    <p:extLst>
      <p:ext uri="{BB962C8B-B14F-4D97-AF65-F5344CB8AC3E}">
        <p14:creationId xmlns:p14="http://schemas.microsoft.com/office/powerpoint/2010/main" val="4047316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Improved Forms</a:t>
            </a:r>
            <a:endParaRPr lang="en-US" dirty="0"/>
          </a:p>
        </p:txBody>
      </p:sp>
      <p:pic>
        <p:nvPicPr>
          <p:cNvPr id="102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123956" cy="507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393497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62400" y="2057400"/>
            <a:ext cx="1066800" cy="923330"/>
          </a:xfrm>
          <a:prstGeom prst="rect">
            <a:avLst/>
          </a:prstGeom>
          <a:noFill/>
        </p:spPr>
        <p:txBody>
          <a:bodyPr wrap="square" rtlCol="0">
            <a:spAutoFit/>
          </a:bodyPr>
          <a:lstStyle/>
          <a:p>
            <a:r>
              <a:rPr lang="en-US" b="1" dirty="0" smtClean="0"/>
              <a:t>16</a:t>
            </a:r>
            <a:r>
              <a:rPr lang="en-US" b="1" baseline="30000" dirty="0" smtClean="0"/>
              <a:t>th</a:t>
            </a:r>
            <a:r>
              <a:rPr lang="en-US" b="1" dirty="0" smtClean="0"/>
              <a:t> + Grade Level</a:t>
            </a:r>
            <a:endParaRPr lang="en-US" b="1" dirty="0"/>
          </a:p>
        </p:txBody>
      </p:sp>
      <p:sp>
        <p:nvSpPr>
          <p:cNvPr id="9" name="Left Arrow 8"/>
          <p:cNvSpPr/>
          <p:nvPr/>
        </p:nvSpPr>
        <p:spPr>
          <a:xfrm>
            <a:off x="3429000" y="2471951"/>
            <a:ext cx="533400" cy="190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51913" y="3906673"/>
            <a:ext cx="1104900" cy="923330"/>
          </a:xfrm>
          <a:prstGeom prst="rect">
            <a:avLst/>
          </a:prstGeom>
          <a:noFill/>
        </p:spPr>
        <p:txBody>
          <a:bodyPr wrap="square" rtlCol="0">
            <a:spAutoFit/>
          </a:bodyPr>
          <a:lstStyle/>
          <a:p>
            <a:r>
              <a:rPr lang="en-US" b="1" dirty="0" smtClean="0"/>
              <a:t>7</a:t>
            </a:r>
            <a:r>
              <a:rPr lang="en-US" b="1" baseline="30000" dirty="0" smtClean="0"/>
              <a:t>th</a:t>
            </a:r>
            <a:r>
              <a:rPr lang="en-US" b="1" dirty="0" smtClean="0"/>
              <a:t> – 8</a:t>
            </a:r>
            <a:r>
              <a:rPr lang="en-US" b="1" baseline="30000" dirty="0" smtClean="0"/>
              <a:t>th</a:t>
            </a:r>
            <a:r>
              <a:rPr lang="en-US" b="1" dirty="0" smtClean="0"/>
              <a:t> Grade Level</a:t>
            </a:r>
            <a:endParaRPr lang="en-US" b="1" dirty="0"/>
          </a:p>
        </p:txBody>
      </p:sp>
      <p:sp>
        <p:nvSpPr>
          <p:cNvPr id="14" name="Left Arrow 13"/>
          <p:cNvSpPr/>
          <p:nvPr/>
        </p:nvSpPr>
        <p:spPr>
          <a:xfrm rot="10800000">
            <a:off x="4558352" y="4177837"/>
            <a:ext cx="533400" cy="190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62400" y="6400800"/>
            <a:ext cx="4191000" cy="369332"/>
          </a:xfrm>
          <a:prstGeom prst="rect">
            <a:avLst/>
          </a:prstGeom>
          <a:noFill/>
        </p:spPr>
        <p:txBody>
          <a:bodyPr wrap="square" rtlCol="0">
            <a:spAutoFit/>
          </a:bodyPr>
          <a:lstStyle/>
          <a:p>
            <a:r>
              <a:rPr lang="en-US" dirty="0" smtClean="0"/>
              <a:t>Source: Iowa Health Systems</a:t>
            </a:r>
            <a:endParaRPr lang="en-US" dirty="0"/>
          </a:p>
        </p:txBody>
      </p:sp>
    </p:spTree>
    <p:extLst>
      <p:ext uri="{BB962C8B-B14F-4D97-AF65-F5344CB8AC3E}">
        <p14:creationId xmlns:p14="http://schemas.microsoft.com/office/powerpoint/2010/main" val="2491900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2112</TotalTime>
  <Words>2681</Words>
  <Application>Microsoft Office PowerPoint</Application>
  <PresentationFormat>On-screen Show (4:3)</PresentationFormat>
  <Paragraphs>353</Paragraphs>
  <Slides>48</Slides>
  <Notes>39</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48</vt:i4>
      </vt:variant>
    </vt:vector>
  </HeadingPairs>
  <TitlesOfParts>
    <vt:vector size="52" baseType="lpstr">
      <vt:lpstr>Office Theme</vt:lpstr>
      <vt:lpstr>Custom Design</vt:lpstr>
      <vt:lpstr>Microsoft Excel Chart</vt:lpstr>
      <vt:lpstr>Bitmap Image</vt:lpstr>
      <vt:lpstr>The Health Literacy Journey: Getting to an Exceptional Health Care Experience </vt:lpstr>
      <vt:lpstr>Disclosure</vt:lpstr>
      <vt:lpstr>What AHRQ Does</vt:lpstr>
      <vt:lpstr>Health Literacy Journey</vt:lpstr>
      <vt:lpstr>PowerPoint Presentation</vt:lpstr>
      <vt:lpstr>Health Literacy’s Roots  in Literacy</vt:lpstr>
      <vt:lpstr>Consumers Desire Clear,  Accessible Information</vt:lpstr>
      <vt:lpstr>Patient-Centered  Prescription Label</vt:lpstr>
      <vt:lpstr>Improved Forms</vt:lpstr>
      <vt:lpstr>Using Color to Convey Meaning</vt:lpstr>
      <vt:lpstr>Simple Design</vt:lpstr>
      <vt:lpstr>HHS Tools to Improve  Health Information</vt:lpstr>
      <vt:lpstr>Free Online Training</vt:lpstr>
      <vt:lpstr>Health Literacy Has Branched Out</vt:lpstr>
      <vt:lpstr>PowerPoint Presentation</vt:lpstr>
      <vt:lpstr>Clear Communication</vt:lpstr>
      <vt:lpstr>PowerPoint Presentation</vt:lpstr>
      <vt:lpstr>An Always Event</vt:lpstr>
      <vt:lpstr>Address Language Differences</vt:lpstr>
      <vt:lpstr>Health Literacy  Universal Precautions</vt:lpstr>
      <vt:lpstr>AHRQ Health Literacy  Universal Precautions Toolkit</vt:lpstr>
      <vt:lpstr>PowerPoint Presentation</vt:lpstr>
      <vt:lpstr>PowerPoint Presentation</vt:lpstr>
      <vt:lpstr>Two Sides of  Patient Engagement</vt:lpstr>
      <vt:lpstr>Self-Management Support</vt:lpstr>
      <vt:lpstr>What Do Engaged Patients Do?</vt:lpstr>
      <vt:lpstr>Desire for Shared  Decision Making</vt:lpstr>
      <vt:lpstr>Clear Information Reduces  Disparities in Desire for SDM</vt:lpstr>
      <vt:lpstr>PowerPoint Presentation</vt:lpstr>
      <vt:lpstr>The SHARE Approach Tools</vt:lpstr>
      <vt:lpstr>What questions do you have?</vt:lpstr>
      <vt:lpstr>PowerPoint Presentation</vt:lpstr>
      <vt:lpstr>Exceptional Patient Experience</vt:lpstr>
      <vt:lpstr>Why Do We Care About the  Patient Experience?</vt:lpstr>
      <vt:lpstr>My Dad</vt:lpstr>
      <vt:lpstr>Building Engagement into Protocols</vt:lpstr>
      <vt:lpstr>PowerPoint Presentation</vt:lpstr>
      <vt:lpstr>Health Literate Organizations</vt:lpstr>
      <vt:lpstr>PowerPoint Presentation</vt:lpstr>
      <vt:lpstr>Drivers of Health Literate Organizations</vt:lpstr>
      <vt:lpstr>Drivers of Health Literate Organizations Cont’d</vt:lpstr>
      <vt:lpstr>Using Patient Experience Surveys</vt:lpstr>
      <vt:lpstr>PowerPoint Presentation</vt:lpstr>
      <vt:lpstr>Patient Engagement at the Organizational Level</vt:lpstr>
      <vt:lpstr>Health Literacy Sponsors and Allies</vt:lpstr>
      <vt:lpstr>AHRQ Tools to Become Health Literate &amp; Boost Patient Experience</vt:lpstr>
      <vt:lpstr>Conclusion</vt:lpstr>
      <vt:lpstr>What questions do you have?</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DHHS</dc:creator>
  <cp:lastModifiedBy>Cindy Brach</cp:lastModifiedBy>
  <cp:revision>120</cp:revision>
  <dcterms:created xsi:type="dcterms:W3CDTF">2013-09-03T18:05:51Z</dcterms:created>
  <dcterms:modified xsi:type="dcterms:W3CDTF">2017-03-29T16:44:35Z</dcterms:modified>
</cp:coreProperties>
</file>