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696" r:id="rId3"/>
  </p:sldMasterIdLst>
  <p:notesMasterIdLst>
    <p:notesMasterId r:id="rId56"/>
  </p:notesMasterIdLst>
  <p:sldIdLst>
    <p:sldId id="257" r:id="rId4"/>
    <p:sldId id="361" r:id="rId5"/>
    <p:sldId id="359" r:id="rId6"/>
    <p:sldId id="325" r:id="rId7"/>
    <p:sldId id="353" r:id="rId8"/>
    <p:sldId id="326" r:id="rId9"/>
    <p:sldId id="273" r:id="rId10"/>
    <p:sldId id="355" r:id="rId11"/>
    <p:sldId id="331" r:id="rId12"/>
    <p:sldId id="329" r:id="rId13"/>
    <p:sldId id="333" r:id="rId14"/>
    <p:sldId id="343" r:id="rId15"/>
    <p:sldId id="334" r:id="rId16"/>
    <p:sldId id="335" r:id="rId17"/>
    <p:sldId id="341" r:id="rId18"/>
    <p:sldId id="342" r:id="rId19"/>
    <p:sldId id="344" r:id="rId20"/>
    <p:sldId id="336" r:id="rId21"/>
    <p:sldId id="269" r:id="rId22"/>
    <p:sldId id="360" r:id="rId23"/>
    <p:sldId id="272" r:id="rId24"/>
    <p:sldId id="271" r:id="rId25"/>
    <p:sldId id="346" r:id="rId26"/>
    <p:sldId id="347" r:id="rId27"/>
    <p:sldId id="332" r:id="rId28"/>
    <p:sldId id="340" r:id="rId29"/>
    <p:sldId id="352" r:id="rId30"/>
    <p:sldId id="348" r:id="rId31"/>
    <p:sldId id="349" r:id="rId32"/>
    <p:sldId id="356" r:id="rId33"/>
    <p:sldId id="339" r:id="rId34"/>
    <p:sldId id="337" r:id="rId35"/>
    <p:sldId id="338" r:id="rId36"/>
    <p:sldId id="358" r:id="rId37"/>
    <p:sldId id="312" r:id="rId38"/>
    <p:sldId id="350" r:id="rId39"/>
    <p:sldId id="357" r:id="rId40"/>
    <p:sldId id="351" r:id="rId41"/>
    <p:sldId id="324" r:id="rId42"/>
    <p:sldId id="363" r:id="rId43"/>
    <p:sldId id="364" r:id="rId44"/>
    <p:sldId id="365" r:id="rId45"/>
    <p:sldId id="366" r:id="rId46"/>
    <p:sldId id="367" r:id="rId47"/>
    <p:sldId id="368" r:id="rId48"/>
    <p:sldId id="376" r:id="rId49"/>
    <p:sldId id="377" r:id="rId50"/>
    <p:sldId id="378" r:id="rId51"/>
    <p:sldId id="379" r:id="rId52"/>
    <p:sldId id="380" r:id="rId53"/>
    <p:sldId id="374" r:id="rId54"/>
    <p:sldId id="375"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Cary" initials="L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80" autoAdjust="0"/>
  </p:normalViewPr>
  <p:slideViewPr>
    <p:cSldViewPr snapToGrid="0" snapToObjects="1">
      <p:cViewPr>
        <p:scale>
          <a:sx n="87" d="100"/>
          <a:sy n="87" d="100"/>
        </p:scale>
        <p:origin x="-864"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783BD-185D-B445-A8ED-3531BDDE3CE7}" type="datetimeFigureOut">
              <a:rPr lang="en-US" smtClean="0"/>
              <a:t>3/30/2017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F915D-183A-924E-8F0D-DAFCC1B19E8C}" type="slidenum">
              <a:rPr lang="en-US" smtClean="0"/>
              <a:t>‹#›</a:t>
            </a:fld>
            <a:endParaRPr lang="en-US"/>
          </a:p>
        </p:txBody>
      </p:sp>
    </p:spTree>
    <p:extLst>
      <p:ext uri="{BB962C8B-B14F-4D97-AF65-F5344CB8AC3E}">
        <p14:creationId xmlns:p14="http://schemas.microsoft.com/office/powerpoint/2010/main" val="3079138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8FFF915D-183A-924E-8F0D-DAFCC1B19E8C}" type="slidenum">
              <a:rPr lang="en-US" smtClean="0"/>
              <a:t>1</a:t>
            </a:fld>
            <a:endParaRPr lang="en-US"/>
          </a:p>
        </p:txBody>
      </p:sp>
    </p:spTree>
    <p:extLst>
      <p:ext uri="{BB962C8B-B14F-4D97-AF65-F5344CB8AC3E}">
        <p14:creationId xmlns:p14="http://schemas.microsoft.com/office/powerpoint/2010/main" val="186276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MACRA = Medicare Access</a:t>
            </a:r>
            <a:r>
              <a:rPr lang="en-US" baseline="0" dirty="0" smtClean="0"/>
              <a:t> &amp; CHIP Reauthorization Act</a:t>
            </a:r>
            <a:endParaRPr lang="en-US" dirty="0"/>
          </a:p>
        </p:txBody>
      </p:sp>
      <p:sp>
        <p:nvSpPr>
          <p:cNvPr id="4" name="Slide Number Placeholder 3"/>
          <p:cNvSpPr>
            <a:spLocks noGrp="1"/>
          </p:cNvSpPr>
          <p:nvPr>
            <p:ph type="sldNum" sz="quarter" idx="10"/>
          </p:nvPr>
        </p:nvSpPr>
        <p:spPr/>
        <p:txBody>
          <a:bodyPr/>
          <a:lstStyle/>
          <a:p>
            <a:fld id="{8FFF915D-183A-924E-8F0D-DAFCC1B19E8C}" type="slidenum">
              <a:rPr lang="en-US" smtClean="0"/>
              <a:t>18</a:t>
            </a:fld>
            <a:endParaRPr lang="en-US"/>
          </a:p>
        </p:txBody>
      </p:sp>
    </p:spTree>
    <p:extLst>
      <p:ext uri="{BB962C8B-B14F-4D97-AF65-F5344CB8AC3E}">
        <p14:creationId xmlns:p14="http://schemas.microsoft.com/office/powerpoint/2010/main" val="252083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[Click 4x]</a:t>
            </a:r>
            <a:endParaRPr lang="en-US" b="1" dirty="0"/>
          </a:p>
        </p:txBody>
      </p:sp>
      <p:sp>
        <p:nvSpPr>
          <p:cNvPr id="4" name="Slide Number Placeholder 3"/>
          <p:cNvSpPr>
            <a:spLocks noGrp="1"/>
          </p:cNvSpPr>
          <p:nvPr>
            <p:ph type="sldNum" sz="quarter" idx="10"/>
          </p:nvPr>
        </p:nvSpPr>
        <p:spPr/>
        <p:txBody>
          <a:bodyPr/>
          <a:lstStyle/>
          <a:p>
            <a:fld id="{34E83ADA-990A-D042-BFDD-A22338097E5F}" type="slidenum">
              <a:rPr lang="en-US" smtClean="0"/>
              <a:pPr/>
              <a:t>21</a:t>
            </a:fld>
            <a:endParaRPr lang="en-US" dirty="0"/>
          </a:p>
        </p:txBody>
      </p:sp>
    </p:spTree>
    <p:extLst>
      <p:ext uri="{BB962C8B-B14F-4D97-AF65-F5344CB8AC3E}">
        <p14:creationId xmlns:p14="http://schemas.microsoft.com/office/powerpoint/2010/main" val="230257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Onto the next section…</a:t>
            </a:r>
            <a:endParaRPr lang="en-US" dirty="0"/>
          </a:p>
        </p:txBody>
      </p:sp>
      <p:sp>
        <p:nvSpPr>
          <p:cNvPr id="4" name="Slide Number Placeholder 3"/>
          <p:cNvSpPr>
            <a:spLocks noGrp="1"/>
          </p:cNvSpPr>
          <p:nvPr>
            <p:ph type="sldNum" sz="quarter" idx="10"/>
          </p:nvPr>
        </p:nvSpPr>
        <p:spPr/>
        <p:txBody>
          <a:bodyPr/>
          <a:lstStyle/>
          <a:p>
            <a:fld id="{34E83ADA-990A-D042-BFDD-A22338097E5F}" type="slidenum">
              <a:rPr lang="en-US" smtClean="0"/>
              <a:pPr/>
              <a:t>25</a:t>
            </a:fld>
            <a:endParaRPr lang="en-US"/>
          </a:p>
        </p:txBody>
      </p:sp>
    </p:spTree>
    <p:extLst>
      <p:ext uri="{BB962C8B-B14F-4D97-AF65-F5344CB8AC3E}">
        <p14:creationId xmlns:p14="http://schemas.microsoft.com/office/powerpoint/2010/main" val="35473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Self-Reflection Question: How does my division relate to the patient experience at my health system? </a:t>
            </a:r>
          </a:p>
          <a:p>
            <a:r>
              <a:rPr lang="en-US" baseline="0" dirty="0" smtClean="0"/>
              <a:t>Answer: </a:t>
            </a:r>
            <a:r>
              <a:rPr lang="en-US" dirty="0" smtClean="0"/>
              <a:t>Anything from the way we speak patients, to the signs they read, to access tools we provide is related to health literacy. So if</a:t>
            </a:r>
            <a:r>
              <a:rPr lang="en-US" baseline="0" dirty="0" smtClean="0"/>
              <a:t> you influence that process, then HL relates to your department and you should consider how to integrate HL into those processes. </a:t>
            </a:r>
            <a:endParaRPr lang="en-US" dirty="0"/>
          </a:p>
        </p:txBody>
      </p:sp>
      <p:sp>
        <p:nvSpPr>
          <p:cNvPr id="4" name="Slide Number Placeholder 3"/>
          <p:cNvSpPr>
            <a:spLocks noGrp="1"/>
          </p:cNvSpPr>
          <p:nvPr>
            <p:ph type="sldNum" sz="quarter" idx="10"/>
          </p:nvPr>
        </p:nvSpPr>
        <p:spPr/>
        <p:txBody>
          <a:bodyPr/>
          <a:lstStyle/>
          <a:p>
            <a:fld id="{8FFF915D-183A-924E-8F0D-DAFCC1B19E8C}" type="slidenum">
              <a:rPr lang="en-US" smtClean="0"/>
              <a:t>27</a:t>
            </a:fld>
            <a:endParaRPr lang="en-US"/>
          </a:p>
        </p:txBody>
      </p:sp>
    </p:spTree>
    <p:extLst>
      <p:ext uri="{BB962C8B-B14F-4D97-AF65-F5344CB8AC3E}">
        <p14:creationId xmlns:p14="http://schemas.microsoft.com/office/powerpoint/2010/main" val="382188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Onto the next section…</a:t>
            </a:r>
            <a:endParaRPr lang="en-US" dirty="0"/>
          </a:p>
        </p:txBody>
      </p:sp>
      <p:sp>
        <p:nvSpPr>
          <p:cNvPr id="4" name="Slide Number Placeholder 3"/>
          <p:cNvSpPr>
            <a:spLocks noGrp="1"/>
          </p:cNvSpPr>
          <p:nvPr>
            <p:ph type="sldNum" sz="quarter" idx="10"/>
          </p:nvPr>
        </p:nvSpPr>
        <p:spPr/>
        <p:txBody>
          <a:bodyPr/>
          <a:lstStyle/>
          <a:p>
            <a:fld id="{34E83ADA-990A-D042-BFDD-A22338097E5F}" type="slidenum">
              <a:rPr lang="en-US" smtClean="0"/>
              <a:pPr/>
              <a:t>29</a:t>
            </a:fld>
            <a:endParaRPr lang="en-US"/>
          </a:p>
        </p:txBody>
      </p:sp>
    </p:spTree>
    <p:extLst>
      <p:ext uri="{BB962C8B-B14F-4D97-AF65-F5344CB8AC3E}">
        <p14:creationId xmlns:p14="http://schemas.microsoft.com/office/powerpoint/2010/main" val="35473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662">
              <a:defRPr/>
            </a:pPr>
            <a:r>
              <a:rPr lang="en-US" sz="1100" dirty="0">
                <a:solidFill>
                  <a:srgbClr val="383838"/>
                </a:solidFill>
                <a:latin typeface="Calibri Light"/>
                <a:cs typeface="Calibri Light"/>
              </a:rPr>
              <a:t>So how do you tell if someone you’re treating has low health literacy? The beauty of it is you don’t have to. One of the hallmarks of health literacy best practices is applying universal precautions in your health communications.</a:t>
            </a:r>
          </a:p>
          <a:p>
            <a:pPr defTabSz="450662">
              <a:defRPr/>
            </a:pPr>
            <a:endParaRPr lang="en-US" sz="1100" dirty="0">
              <a:solidFill>
                <a:srgbClr val="383838"/>
              </a:solidFill>
              <a:latin typeface="Calibri Light"/>
              <a:cs typeface="Calibri Light"/>
            </a:endParaRPr>
          </a:p>
          <a:p>
            <a:pPr defTabSz="450662">
              <a:defRPr/>
            </a:pPr>
            <a:r>
              <a:rPr lang="en-US" sz="1100" dirty="0">
                <a:solidFill>
                  <a:srgbClr val="383838"/>
                </a:solidFill>
                <a:latin typeface="Calibri Light"/>
                <a:cs typeface="Calibri Light"/>
              </a:rPr>
              <a:t>Why? We know that </a:t>
            </a:r>
            <a:r>
              <a:rPr lang="en-US" sz="1100" i="1" dirty="0">
                <a:solidFill>
                  <a:srgbClr val="383838"/>
                </a:solidFill>
                <a:latin typeface="Calibri Light"/>
                <a:cs typeface="Calibri Light"/>
              </a:rPr>
              <a:t>everyone</a:t>
            </a:r>
            <a:r>
              <a:rPr lang="en-US" sz="1100" dirty="0">
                <a:solidFill>
                  <a:srgbClr val="383838"/>
                </a:solidFill>
                <a:latin typeface="Calibri Light"/>
                <a:cs typeface="Calibri Light"/>
              </a:rPr>
              <a:t> is at risk for </a:t>
            </a:r>
            <a:r>
              <a:rPr lang="en-US" sz="1100">
                <a:solidFill>
                  <a:srgbClr val="383838"/>
                </a:solidFill>
                <a:latin typeface="Calibri Light"/>
                <a:cs typeface="Calibri Light"/>
              </a:rPr>
              <a:t>misunderstanding. How </a:t>
            </a:r>
            <a:r>
              <a:rPr lang="en-US" sz="1100" dirty="0">
                <a:solidFill>
                  <a:srgbClr val="383838"/>
                </a:solidFill>
                <a:latin typeface="Calibri Light"/>
                <a:cs typeface="Calibri Light"/>
              </a:rPr>
              <a:t>many of you know about Universal Precautions for Clinical Care?</a:t>
            </a:r>
          </a:p>
          <a:p>
            <a:endParaRPr lang="en-US" sz="1100" dirty="0">
              <a:solidFill>
                <a:srgbClr val="383838"/>
              </a:solidFill>
              <a:latin typeface="Calibri Light"/>
              <a:cs typeface="Calibri Light"/>
            </a:endParaRPr>
          </a:p>
          <a:p>
            <a:r>
              <a:rPr lang="en-US" sz="1100" dirty="0">
                <a:solidFill>
                  <a:srgbClr val="383838"/>
                </a:solidFill>
                <a:latin typeface="Calibri Light"/>
                <a:cs typeface="Calibri Light"/>
              </a:rPr>
              <a:t>Universal Precautions for clinical care were implemented when medical professionals realized they couldn’t look at someone and tell whether they had an infectious disease. They started using certain safety precautions with everyone with the goal to reduce risk and control infection rates, such as: </a:t>
            </a:r>
          </a:p>
          <a:p>
            <a:pPr marL="788659" lvl="1" indent="-337997">
              <a:buFont typeface="Arial" panose="020B0604020202020204" pitchFamily="34" charset="0"/>
              <a:buChar char="•"/>
            </a:pPr>
            <a:r>
              <a:rPr lang="en-US" sz="1100" dirty="0">
                <a:solidFill>
                  <a:srgbClr val="383838"/>
                </a:solidFill>
                <a:latin typeface="Calibri Light"/>
                <a:ea typeface="ＭＳ Ｐゴシック" charset="0"/>
                <a:cs typeface="Calibri Light"/>
              </a:rPr>
              <a:t>Hand washing</a:t>
            </a:r>
          </a:p>
          <a:p>
            <a:pPr marL="788659" lvl="1" indent="-337997">
              <a:buFont typeface="Arial" panose="020B0604020202020204" pitchFamily="34" charset="0"/>
              <a:buChar char="•"/>
            </a:pPr>
            <a:r>
              <a:rPr lang="en-US" sz="1100" dirty="0">
                <a:solidFill>
                  <a:srgbClr val="383838"/>
                </a:solidFill>
                <a:latin typeface="Calibri Light"/>
                <a:ea typeface="ＭＳ Ｐゴシック" charset="0"/>
                <a:cs typeface="Calibri Light"/>
              </a:rPr>
              <a:t>Using gowns, gloves, and masks</a:t>
            </a:r>
          </a:p>
          <a:p>
            <a:pPr marL="788659" lvl="1" indent="-337997">
              <a:buFont typeface="Arial" panose="020B0604020202020204" pitchFamily="34" charset="0"/>
              <a:buChar char="•"/>
            </a:pPr>
            <a:r>
              <a:rPr lang="en-US" sz="1100" dirty="0">
                <a:solidFill>
                  <a:srgbClr val="383838"/>
                </a:solidFill>
                <a:latin typeface="Calibri Light"/>
                <a:ea typeface="ＭＳ Ｐゴシック" charset="0"/>
                <a:cs typeface="Calibri Light"/>
              </a:rPr>
              <a:t>Handling needles safely</a:t>
            </a:r>
          </a:p>
          <a:p>
            <a:pPr marL="788659" lvl="1" indent="-337997">
              <a:buFont typeface="Arial" panose="020B0604020202020204" pitchFamily="34" charset="0"/>
              <a:buChar char="•"/>
            </a:pPr>
            <a:r>
              <a:rPr lang="en-US" sz="1100" dirty="0">
                <a:solidFill>
                  <a:srgbClr val="383838"/>
                </a:solidFill>
                <a:latin typeface="Calibri Light"/>
                <a:ea typeface="ＭＳ Ｐゴシック" charset="0"/>
                <a:cs typeface="Calibri Light"/>
              </a:rPr>
              <a:t>Cleaning the environment and tools</a:t>
            </a:r>
          </a:p>
          <a:p>
            <a:pPr marL="0" lvl="1"/>
            <a:endParaRPr lang="en-US" sz="1100" b="1" dirty="0">
              <a:solidFill>
                <a:srgbClr val="383838"/>
              </a:solidFill>
              <a:latin typeface="Calibri Light"/>
              <a:ea typeface="ＭＳ Ｐゴシック" charset="0"/>
              <a:cs typeface="Calibri Light"/>
            </a:endParaRPr>
          </a:p>
          <a:p>
            <a:pPr defTabSz="901324">
              <a:defRPr/>
            </a:pPr>
            <a:r>
              <a:rPr lang="en-US" sz="1100" dirty="0">
                <a:solidFill>
                  <a:srgbClr val="383838"/>
                </a:solidFill>
                <a:latin typeface="Calibri Light"/>
                <a:cs typeface="Calibri Light"/>
              </a:rPr>
              <a:t>Similarly, health literacy professionals have realized that they can’t look at someone and tell whether they are at risk for misunderstanding the information they receive, so the goal is to communicate in ways everyone can understand. Studies show that even those who can read at higher levels, or have more knowledge of health, still prefer simple health information. </a:t>
            </a:r>
          </a:p>
        </p:txBody>
      </p:sp>
      <p:sp>
        <p:nvSpPr>
          <p:cNvPr id="4" name="Slide Number Placeholder 3"/>
          <p:cNvSpPr>
            <a:spLocks noGrp="1"/>
          </p:cNvSpPr>
          <p:nvPr>
            <p:ph type="sldNum" sz="quarter" idx="10"/>
          </p:nvPr>
        </p:nvSpPr>
        <p:spPr/>
        <p:txBody>
          <a:bodyPr/>
          <a:lstStyle/>
          <a:p>
            <a:fld id="{34E83ADA-990A-D042-BFDD-A22338097E5F}" type="slidenum">
              <a:rPr lang="en-US" smtClean="0"/>
              <a:pPr/>
              <a:t>30</a:t>
            </a:fld>
            <a:endParaRPr lang="en-US" dirty="0"/>
          </a:p>
        </p:txBody>
      </p:sp>
    </p:spTree>
    <p:extLst>
      <p:ext uri="{BB962C8B-B14F-4D97-AF65-F5344CB8AC3E}">
        <p14:creationId xmlns:p14="http://schemas.microsoft.com/office/powerpoint/2010/main" val="385136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821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Onto the next section…</a:t>
            </a:r>
            <a:endParaRPr lang="en-US" dirty="0"/>
          </a:p>
        </p:txBody>
      </p:sp>
      <p:sp>
        <p:nvSpPr>
          <p:cNvPr id="4" name="Slide Number Placeholder 3"/>
          <p:cNvSpPr>
            <a:spLocks noGrp="1"/>
          </p:cNvSpPr>
          <p:nvPr>
            <p:ph type="sldNum" sz="quarter" idx="10"/>
          </p:nvPr>
        </p:nvSpPr>
        <p:spPr/>
        <p:txBody>
          <a:bodyPr/>
          <a:lstStyle/>
          <a:p>
            <a:fld id="{34E83ADA-990A-D042-BFDD-A22338097E5F}" type="slidenum">
              <a:rPr lang="en-US" smtClean="0"/>
              <a:pPr/>
              <a:t>37</a:t>
            </a:fld>
            <a:endParaRPr lang="en-US"/>
          </a:p>
        </p:txBody>
      </p:sp>
    </p:spTree>
    <p:extLst>
      <p:ext uri="{BB962C8B-B14F-4D97-AF65-F5344CB8AC3E}">
        <p14:creationId xmlns:p14="http://schemas.microsoft.com/office/powerpoint/2010/main" val="354737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tabLst>
                <a:tab pos="3895725" algn="l"/>
              </a:tabLst>
            </a:pPr>
            <a:endParaRPr lang="en-US" dirty="0"/>
          </a:p>
        </p:txBody>
      </p:sp>
      <p:sp>
        <p:nvSpPr>
          <p:cNvPr id="4" name="Slide Number Placeholder 3"/>
          <p:cNvSpPr>
            <a:spLocks noGrp="1"/>
          </p:cNvSpPr>
          <p:nvPr>
            <p:ph type="sldNum" sz="quarter" idx="10"/>
          </p:nvPr>
        </p:nvSpPr>
        <p:spPr/>
        <p:txBody>
          <a:bodyPr/>
          <a:lstStyle/>
          <a:p>
            <a:fld id="{21E96A7B-4E0E-497C-8171-17CB46415FD1}" type="slidenum">
              <a:rPr lang="en-US" smtClean="0"/>
              <a:t>41</a:t>
            </a:fld>
            <a:endParaRPr lang="en-US" dirty="0"/>
          </a:p>
        </p:txBody>
      </p:sp>
    </p:spTree>
    <p:extLst>
      <p:ext uri="{BB962C8B-B14F-4D97-AF65-F5344CB8AC3E}">
        <p14:creationId xmlns:p14="http://schemas.microsoft.com/office/powerpoint/2010/main" val="3589211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7126EE-B76F-0E47-9256-29FCB816EFE0}" type="slidenum">
              <a:rPr lang="en-US" smtClean="0"/>
              <a:pPr/>
              <a:t>42</a:t>
            </a:fld>
            <a:endParaRPr lang="en-US" dirty="0"/>
          </a:p>
        </p:txBody>
      </p:sp>
    </p:spTree>
    <p:extLst>
      <p:ext uri="{BB962C8B-B14F-4D97-AF65-F5344CB8AC3E}">
        <p14:creationId xmlns:p14="http://schemas.microsoft.com/office/powerpoint/2010/main" val="382622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here is to do all three of these things. Remember</a:t>
            </a:r>
            <a:r>
              <a:rPr lang="en-US" baseline="0" dirty="0" smtClean="0"/>
              <a:t>, this is an advocacy session. You need to lay the foundation and give some calls to action. </a:t>
            </a:r>
            <a:endParaRPr lang="en-US" dirty="0"/>
          </a:p>
        </p:txBody>
      </p:sp>
      <p:sp>
        <p:nvSpPr>
          <p:cNvPr id="4" name="Slide Number Placeholder 3"/>
          <p:cNvSpPr>
            <a:spLocks noGrp="1"/>
          </p:cNvSpPr>
          <p:nvPr>
            <p:ph type="sldNum" sz="quarter" idx="10"/>
          </p:nvPr>
        </p:nvSpPr>
        <p:spPr/>
        <p:txBody>
          <a:bodyPr/>
          <a:lstStyle/>
          <a:p>
            <a:fld id="{8FFF915D-183A-924E-8F0D-DAFCC1B19E8C}" type="slidenum">
              <a:rPr lang="en-US" smtClean="0"/>
              <a:t>4</a:t>
            </a:fld>
            <a:endParaRPr lang="en-US"/>
          </a:p>
        </p:txBody>
      </p:sp>
    </p:spTree>
    <p:extLst>
      <p:ext uri="{BB962C8B-B14F-4D97-AF65-F5344CB8AC3E}">
        <p14:creationId xmlns:p14="http://schemas.microsoft.com/office/powerpoint/2010/main" val="4106360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96A7B-4E0E-497C-8171-17CB46415FD1}" type="slidenum">
              <a:rPr lang="en-US" smtClean="0"/>
              <a:t>43</a:t>
            </a:fld>
            <a:endParaRPr lang="en-US" dirty="0"/>
          </a:p>
        </p:txBody>
      </p:sp>
    </p:spTree>
    <p:extLst>
      <p:ext uri="{BB962C8B-B14F-4D97-AF65-F5344CB8AC3E}">
        <p14:creationId xmlns:p14="http://schemas.microsoft.com/office/powerpoint/2010/main" val="4228805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96A7B-4E0E-497C-8171-17CB46415FD1}" type="slidenum">
              <a:rPr lang="en-US" smtClean="0"/>
              <a:t>44</a:t>
            </a:fld>
            <a:endParaRPr lang="en-US" dirty="0"/>
          </a:p>
        </p:txBody>
      </p:sp>
    </p:spTree>
    <p:extLst>
      <p:ext uri="{BB962C8B-B14F-4D97-AF65-F5344CB8AC3E}">
        <p14:creationId xmlns:p14="http://schemas.microsoft.com/office/powerpoint/2010/main" val="842849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96A7B-4E0E-497C-8171-17CB46415FD1}" type="slidenum">
              <a:rPr lang="en-US" smtClean="0"/>
              <a:t>45</a:t>
            </a:fld>
            <a:endParaRPr lang="en-US" dirty="0"/>
          </a:p>
        </p:txBody>
      </p:sp>
    </p:spTree>
    <p:extLst>
      <p:ext uri="{BB962C8B-B14F-4D97-AF65-F5344CB8AC3E}">
        <p14:creationId xmlns:p14="http://schemas.microsoft.com/office/powerpoint/2010/main" val="389645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 got people listening, and I started building champions in those organizations.</a:t>
            </a:r>
          </a:p>
          <a:p>
            <a:r>
              <a:rPr lang="en-US" sz="1200" kern="1200" dirty="0" smtClean="0">
                <a:solidFill>
                  <a:schemeClr val="tx1"/>
                </a:solidFill>
                <a:effectLst/>
                <a:latin typeface="+mn-lt"/>
                <a:ea typeface="+mn-ea"/>
                <a:cs typeface="+mn-cs"/>
              </a:rPr>
              <a:t>One of the biggest champions is the Chief of Staff to the head of the IT organization at Humana</a:t>
            </a:r>
          </a:p>
          <a:p>
            <a:r>
              <a:rPr lang="en-US" sz="1200" kern="1200" dirty="0" smtClean="0">
                <a:solidFill>
                  <a:schemeClr val="tx1"/>
                </a:solidFill>
                <a:effectLst/>
                <a:latin typeface="+mn-lt"/>
                <a:ea typeface="+mn-ea"/>
                <a:cs typeface="+mn-cs"/>
              </a:rPr>
              <a:t>She does communications and strategy for Health Literacy through the company.</a:t>
            </a:r>
          </a:p>
          <a:p>
            <a:endParaRPr lang="en-US" b="1" dirty="0" smtClean="0"/>
          </a:p>
          <a:p>
            <a:r>
              <a:rPr lang="en-US" dirty="0" smtClean="0"/>
              <a:t>IT Chief of Staff requested </a:t>
            </a:r>
            <a:r>
              <a:rPr lang="en-US" b="1" dirty="0" smtClean="0"/>
              <a:t>promotion of toolkit among the area’s 3000+ associates</a:t>
            </a:r>
            <a:r>
              <a:rPr lang="en-US" dirty="0" smtClean="0"/>
              <a:t> through IT’s Share What You Know program</a:t>
            </a:r>
            <a:r>
              <a:rPr lang="en-US" b="1" dirty="0" smtClean="0"/>
              <a:t> </a:t>
            </a:r>
          </a:p>
          <a:p>
            <a:endParaRPr lang="en-US" dirty="0" smtClean="0"/>
          </a:p>
          <a:p>
            <a:r>
              <a:rPr lang="en-US" sz="1200" kern="1200" dirty="0" smtClean="0">
                <a:solidFill>
                  <a:schemeClr val="tx1"/>
                </a:solidFill>
                <a:effectLst/>
                <a:latin typeface="+mn-lt"/>
                <a:ea typeface="+mn-ea"/>
                <a:cs typeface="+mn-cs"/>
              </a:rPr>
              <a:t>At Humana we are all consumers of health and all have stories of our health and the health of loved ones. </a:t>
            </a:r>
          </a:p>
          <a:p>
            <a:r>
              <a:rPr lang="en-US" sz="1200" kern="1200" dirty="0" smtClean="0">
                <a:solidFill>
                  <a:schemeClr val="tx1"/>
                </a:solidFill>
                <a:effectLst/>
                <a:latin typeface="+mn-lt"/>
                <a:ea typeface="+mn-ea"/>
                <a:cs typeface="+mn-cs"/>
              </a:rPr>
              <a:t>Kim – Never undiagnosed</a:t>
            </a:r>
          </a:p>
          <a:p>
            <a:r>
              <a:rPr lang="en-US" sz="1200" kern="1200" dirty="0" smtClean="0">
                <a:solidFill>
                  <a:schemeClr val="tx1"/>
                </a:solidFill>
                <a:effectLst/>
                <a:latin typeface="+mn-lt"/>
                <a:ea typeface="+mn-ea"/>
                <a:cs typeface="+mn-cs"/>
              </a:rPr>
              <a:t>Amy – Family of health providers with a husband who is an ER doc who did not triage his own heart condition like he would have a patient in the ER. Despite delaying he did seek help and had the “widowmaker” but survived.</a:t>
            </a:r>
          </a:p>
          <a:p>
            <a:r>
              <a:rPr lang="en-US" sz="1200" kern="1200" dirty="0" smtClean="0">
                <a:solidFill>
                  <a:schemeClr val="tx1"/>
                </a:solidFill>
                <a:effectLst/>
                <a:latin typeface="+mn-lt"/>
                <a:ea typeface="+mn-ea"/>
                <a:cs typeface="+mn-cs"/>
              </a:rPr>
              <a:t>These stories make people think of their own health stories and how they see it operate in their own lives.</a:t>
            </a:r>
          </a:p>
          <a:p>
            <a:r>
              <a:rPr lang="en-US" sz="1200" kern="1200" dirty="0" smtClean="0">
                <a:solidFill>
                  <a:schemeClr val="tx1"/>
                </a:solidFill>
                <a:effectLst/>
                <a:latin typeface="+mn-lt"/>
                <a:ea typeface="+mn-ea"/>
                <a:cs typeface="+mn-cs"/>
              </a:rPr>
              <a:t>Humana associates may not see the Health Literacy impacts at Humana, but they can recognize it in their personal situations and make corrections and apply it to the organization.</a:t>
            </a:r>
          </a:p>
          <a:p>
            <a:r>
              <a:rPr lang="en-US" sz="1200" kern="1200" dirty="0" smtClean="0">
                <a:solidFill>
                  <a:schemeClr val="tx1"/>
                </a:solidFill>
                <a:effectLst/>
                <a:latin typeface="+mn-lt"/>
                <a:ea typeface="+mn-ea"/>
                <a:cs typeface="+mn-cs"/>
              </a:rPr>
              <a:t>The goal is to build interest.</a:t>
            </a:r>
          </a:p>
          <a:p>
            <a:endParaRPr lang="en-US" dirty="0" smtClean="0"/>
          </a:p>
          <a:p>
            <a:r>
              <a:rPr lang="en-US" sz="1200" kern="1200" dirty="0" smtClean="0">
                <a:solidFill>
                  <a:schemeClr val="tx1"/>
                </a:solidFill>
                <a:effectLst/>
                <a:latin typeface="+mn-lt"/>
                <a:ea typeface="+mn-ea"/>
                <a:cs typeface="+mn-cs"/>
              </a:rPr>
              <a:t>We created a Health Literacy Roundtable with participants from throughout Humana.</a:t>
            </a:r>
          </a:p>
          <a:p>
            <a:r>
              <a:rPr lang="en-US" sz="1200" kern="1200" dirty="0" smtClean="0">
                <a:solidFill>
                  <a:schemeClr val="tx1"/>
                </a:solidFill>
                <a:effectLst/>
                <a:latin typeface="+mn-lt"/>
                <a:ea typeface="+mn-ea"/>
                <a:cs typeface="+mn-cs"/>
              </a:rPr>
              <a:t>We meet every six months and share info on what’s happening in the organization.</a:t>
            </a:r>
          </a:p>
          <a:p>
            <a:r>
              <a:rPr lang="en-US" sz="1200" kern="1200" dirty="0" smtClean="0">
                <a:solidFill>
                  <a:schemeClr val="tx1"/>
                </a:solidFill>
                <a:effectLst/>
                <a:latin typeface="+mn-lt"/>
                <a:ea typeface="+mn-ea"/>
                <a:cs typeface="+mn-cs"/>
              </a:rPr>
              <a:t>We also cascade information from other Health Literacy conferences, meetings, etc.</a:t>
            </a:r>
          </a:p>
          <a:p>
            <a:r>
              <a:rPr lang="en-US" sz="1200" kern="1200" dirty="0" smtClean="0">
                <a:solidFill>
                  <a:schemeClr val="tx1"/>
                </a:solidFill>
                <a:effectLst/>
                <a:latin typeface="+mn-lt"/>
                <a:ea typeface="+mn-ea"/>
                <a:cs typeface="+mn-cs"/>
              </a:rPr>
              <a:t>Currently we have about 120 Humana associates on the distribution list – from analysts in customer care up to an enterprise vice president.</a:t>
            </a:r>
          </a:p>
          <a:p>
            <a:r>
              <a:rPr lang="en-US" sz="1200" kern="1200" dirty="0" smtClean="0">
                <a:solidFill>
                  <a:schemeClr val="tx1"/>
                </a:solidFill>
                <a:effectLst/>
                <a:latin typeface="+mn-lt"/>
                <a:ea typeface="+mn-ea"/>
                <a:cs typeface="+mn-cs"/>
              </a:rPr>
              <a:t>About 60 have attended each time depending  on topics, etc.</a:t>
            </a:r>
          </a:p>
          <a:p>
            <a:endParaRPr lang="en-US" dirty="0"/>
          </a:p>
        </p:txBody>
      </p:sp>
      <p:sp>
        <p:nvSpPr>
          <p:cNvPr id="4" name="Slide Number Placeholder 3"/>
          <p:cNvSpPr>
            <a:spLocks noGrp="1"/>
          </p:cNvSpPr>
          <p:nvPr>
            <p:ph type="sldNum" sz="quarter" idx="10"/>
          </p:nvPr>
        </p:nvSpPr>
        <p:spPr/>
        <p:txBody>
          <a:bodyPr/>
          <a:lstStyle/>
          <a:p>
            <a:fld id="{21E96A7B-4E0E-497C-8171-17CB46415FD1}"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514051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that group we recruited Health Literacy champions modeled after wellbeing champions.</a:t>
            </a:r>
          </a:p>
          <a:p>
            <a:r>
              <a:rPr lang="en-US" sz="1200" kern="1200" dirty="0" smtClean="0">
                <a:solidFill>
                  <a:schemeClr val="tx1"/>
                </a:solidFill>
                <a:effectLst/>
                <a:latin typeface="+mn-lt"/>
                <a:ea typeface="+mn-ea"/>
                <a:cs typeface="+mn-cs"/>
              </a:rPr>
              <a:t>(((might give an example here of what a wellbeing champion does – encourages others, etc.))</a:t>
            </a:r>
          </a:p>
          <a:p>
            <a:r>
              <a:rPr lang="en-US" sz="1200" kern="1200" dirty="0" smtClean="0">
                <a:solidFill>
                  <a:schemeClr val="tx1"/>
                </a:solidFill>
                <a:effectLst/>
                <a:latin typeface="+mn-lt"/>
                <a:ea typeface="+mn-ea"/>
                <a:cs typeface="+mn-cs"/>
              </a:rPr>
              <a:t>We just wanted people who were familiar with the process. They included people who did dissertations on Health Literacy to others just introduced to it.</a:t>
            </a:r>
          </a:p>
          <a:p>
            <a:r>
              <a:rPr lang="en-US" sz="1200" kern="1200" dirty="0" smtClean="0">
                <a:solidFill>
                  <a:schemeClr val="tx1"/>
                </a:solidFill>
                <a:effectLst/>
                <a:latin typeface="+mn-lt"/>
                <a:ea typeface="+mn-ea"/>
                <a:cs typeface="+mn-cs"/>
              </a:rPr>
              <a:t>We also created a Health Literacy Toolkit that was designed by talking with wellbeing champions to see how they got their message out.</a:t>
            </a:r>
          </a:p>
          <a:p>
            <a:r>
              <a:rPr lang="en-US" sz="1200" kern="1200" dirty="0" smtClean="0">
                <a:solidFill>
                  <a:schemeClr val="tx1"/>
                </a:solidFill>
                <a:effectLst/>
                <a:latin typeface="+mn-lt"/>
                <a:ea typeface="+mn-ea"/>
                <a:cs typeface="+mn-cs"/>
              </a:rPr>
              <a:t>The toolkits include Briefcases – 5-10 minute presentations that include activities on best practices, awareness and influencers ((are these on the web?))</a:t>
            </a:r>
          </a:p>
          <a:p>
            <a:r>
              <a:rPr lang="en-US" sz="1200" kern="1200" dirty="0" smtClean="0">
                <a:solidFill>
                  <a:schemeClr val="tx1"/>
                </a:solidFill>
                <a:effectLst/>
                <a:latin typeface="+mn-lt"/>
                <a:ea typeface="+mn-ea"/>
                <a:cs typeface="+mn-cs"/>
              </a:rPr>
              <a:t>They are tools people can easily cascade throughout the organization.</a:t>
            </a:r>
          </a:p>
          <a:p>
            <a:endParaRPr lang="en-US" dirty="0"/>
          </a:p>
        </p:txBody>
      </p:sp>
      <p:sp>
        <p:nvSpPr>
          <p:cNvPr id="4" name="Slide Number Placeholder 3"/>
          <p:cNvSpPr>
            <a:spLocks noGrp="1"/>
          </p:cNvSpPr>
          <p:nvPr>
            <p:ph type="sldNum" sz="quarter" idx="10"/>
          </p:nvPr>
        </p:nvSpPr>
        <p:spPr/>
        <p:txBody>
          <a:bodyPr/>
          <a:lstStyle/>
          <a:p>
            <a:fld id="{A57126EE-B76F-0E47-9256-29FCB816EFE0}"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963704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that group we recruited Health Literacy champions modeled after wellbeing champions.</a:t>
            </a:r>
          </a:p>
          <a:p>
            <a:r>
              <a:rPr lang="en-US" sz="1200" kern="1200" dirty="0" smtClean="0">
                <a:solidFill>
                  <a:schemeClr val="tx1"/>
                </a:solidFill>
                <a:effectLst/>
                <a:latin typeface="+mn-lt"/>
                <a:ea typeface="+mn-ea"/>
                <a:cs typeface="+mn-cs"/>
              </a:rPr>
              <a:t>(((might give an example here of what a wellbeing champion does – encourages others, etc.))</a:t>
            </a:r>
          </a:p>
          <a:p>
            <a:r>
              <a:rPr lang="en-US" sz="1200" kern="1200" dirty="0" smtClean="0">
                <a:solidFill>
                  <a:schemeClr val="tx1"/>
                </a:solidFill>
                <a:effectLst/>
                <a:latin typeface="+mn-lt"/>
                <a:ea typeface="+mn-ea"/>
                <a:cs typeface="+mn-cs"/>
              </a:rPr>
              <a:t>We just wanted people who were familiar with the process. They included people who did dissertations on Health Literacy to others just introduced to it.</a:t>
            </a:r>
          </a:p>
          <a:p>
            <a:r>
              <a:rPr lang="en-US" sz="1200" kern="1200" dirty="0" smtClean="0">
                <a:solidFill>
                  <a:schemeClr val="tx1"/>
                </a:solidFill>
                <a:effectLst/>
                <a:latin typeface="+mn-lt"/>
                <a:ea typeface="+mn-ea"/>
                <a:cs typeface="+mn-cs"/>
              </a:rPr>
              <a:t>We also created a Health Literacy Toolkit that was designed by talking with wellbeing champions to see how they got their message out.</a:t>
            </a:r>
          </a:p>
          <a:p>
            <a:r>
              <a:rPr lang="en-US" sz="1200" kern="1200" dirty="0" smtClean="0">
                <a:solidFill>
                  <a:schemeClr val="tx1"/>
                </a:solidFill>
                <a:effectLst/>
                <a:latin typeface="+mn-lt"/>
                <a:ea typeface="+mn-ea"/>
                <a:cs typeface="+mn-cs"/>
              </a:rPr>
              <a:t>The toolkits include Briefcases – 5-10 minute presentations that include activities on best practices, awareness and influencers ((are these on the web?))</a:t>
            </a:r>
          </a:p>
          <a:p>
            <a:r>
              <a:rPr lang="en-US" sz="1200" kern="1200" dirty="0" smtClean="0">
                <a:solidFill>
                  <a:schemeClr val="tx1"/>
                </a:solidFill>
                <a:effectLst/>
                <a:latin typeface="+mn-lt"/>
                <a:ea typeface="+mn-ea"/>
                <a:cs typeface="+mn-cs"/>
              </a:rPr>
              <a:t>They are tools people can easily cascade throughout the organization.</a:t>
            </a:r>
          </a:p>
          <a:p>
            <a:endParaRPr lang="en-US" dirty="0"/>
          </a:p>
        </p:txBody>
      </p:sp>
      <p:sp>
        <p:nvSpPr>
          <p:cNvPr id="4" name="Slide Number Placeholder 3"/>
          <p:cNvSpPr>
            <a:spLocks noGrp="1"/>
          </p:cNvSpPr>
          <p:nvPr>
            <p:ph type="sldNum" sz="quarter" idx="10"/>
          </p:nvPr>
        </p:nvSpPr>
        <p:spPr/>
        <p:txBody>
          <a:bodyPr/>
          <a:lstStyle/>
          <a:p>
            <a:fld id="{A57126EE-B76F-0E47-9256-29FCB816EFE0}"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963704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Humana we have focus on Health Literacy with:</a:t>
            </a:r>
          </a:p>
          <a:p>
            <a:r>
              <a:rPr lang="en-US" sz="1200" kern="1200" dirty="0" smtClean="0">
                <a:solidFill>
                  <a:schemeClr val="tx1"/>
                </a:solidFill>
                <a:effectLst/>
                <a:latin typeface="+mn-lt"/>
                <a:ea typeface="+mn-ea"/>
                <a:cs typeface="+mn-cs"/>
              </a:rPr>
              <a:t>A month-long awareness campaign in October for Health Literacy Month</a:t>
            </a:r>
          </a:p>
          <a:p>
            <a:pPr lvl="0"/>
            <a:r>
              <a:rPr lang="en-US" sz="1200" kern="1200" dirty="0" smtClean="0">
                <a:solidFill>
                  <a:schemeClr val="tx1"/>
                </a:solidFill>
                <a:effectLst/>
                <a:latin typeface="+mn-lt"/>
                <a:ea typeface="+mn-ea"/>
                <a:cs typeface="+mn-cs"/>
              </a:rPr>
              <a:t>Internet ((training??)</a:t>
            </a:r>
          </a:p>
          <a:p>
            <a:pPr lvl="0"/>
            <a:r>
              <a:rPr lang="en-US" sz="1200" kern="1200" dirty="0" smtClean="0">
                <a:solidFill>
                  <a:schemeClr val="tx1"/>
                </a:solidFill>
                <a:effectLst/>
                <a:latin typeface="+mn-lt"/>
                <a:ea typeface="+mn-ea"/>
                <a:cs typeface="+mn-cs"/>
              </a:rPr>
              <a:t>Department newsletters</a:t>
            </a:r>
          </a:p>
          <a:p>
            <a:pPr lvl="0"/>
            <a:r>
              <a:rPr lang="en-US" sz="1200" kern="1200" dirty="0" smtClean="0">
                <a:solidFill>
                  <a:schemeClr val="tx1"/>
                </a:solidFill>
                <a:effectLst/>
                <a:latin typeface="+mn-lt"/>
                <a:ea typeface="+mn-ea"/>
                <a:cs typeface="+mn-cs"/>
              </a:rPr>
              <a:t>Department meetings ((show up and discuss Health Literacy??))</a:t>
            </a:r>
          </a:p>
          <a:p>
            <a:r>
              <a:rPr lang="en-US" sz="1200" kern="1200" dirty="0" smtClean="0">
                <a:solidFill>
                  <a:schemeClr val="tx1"/>
                </a:solidFill>
                <a:effectLst/>
                <a:latin typeface="+mn-lt"/>
                <a:ea typeface="+mn-ea"/>
                <a:cs typeface="+mn-cs"/>
              </a:rPr>
              <a:t>We tell the story of Health Literacy and use personal stories.</a:t>
            </a:r>
          </a:p>
          <a:p>
            <a:endParaRPr lang="en-US" dirty="0"/>
          </a:p>
        </p:txBody>
      </p:sp>
      <p:sp>
        <p:nvSpPr>
          <p:cNvPr id="4" name="Slide Number Placeholder 3"/>
          <p:cNvSpPr>
            <a:spLocks noGrp="1"/>
          </p:cNvSpPr>
          <p:nvPr>
            <p:ph type="sldNum" sz="quarter" idx="10"/>
          </p:nvPr>
        </p:nvSpPr>
        <p:spPr/>
        <p:txBody>
          <a:bodyPr/>
          <a:lstStyle/>
          <a:p>
            <a:fld id="{A57126EE-B76F-0E47-9256-29FCB816EFE0}"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963704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we’re drinking from a fire hose.</a:t>
            </a:r>
          </a:p>
          <a:p>
            <a:r>
              <a:rPr lang="en-US" sz="1200" kern="1200" dirty="0" smtClean="0">
                <a:solidFill>
                  <a:schemeClr val="tx1"/>
                </a:solidFill>
                <a:effectLst/>
                <a:latin typeface="+mn-lt"/>
                <a:ea typeface="+mn-ea"/>
                <a:cs typeface="+mn-cs"/>
              </a:rPr>
              <a:t>I showed kits to the wellbeing champs. Many departments saw how Health Literacy could make a difference.</a:t>
            </a:r>
          </a:p>
          <a:p>
            <a:r>
              <a:rPr lang="en-US" sz="1200" kern="1200" dirty="0" smtClean="0">
                <a:solidFill>
                  <a:schemeClr val="tx1"/>
                </a:solidFill>
                <a:effectLst/>
                <a:latin typeface="+mn-lt"/>
                <a:ea typeface="+mn-ea"/>
                <a:cs typeface="+mn-cs"/>
              </a:rPr>
              <a:t>That includes our Bold Goal Team, which has the goal of increasing health?? By 20 percent in 2020.</a:t>
            </a:r>
          </a:p>
          <a:p>
            <a:r>
              <a:rPr lang="en-US" sz="1200" kern="1200" dirty="0" smtClean="0">
                <a:solidFill>
                  <a:schemeClr val="tx1"/>
                </a:solidFill>
                <a:effectLst/>
                <a:latin typeface="+mn-lt"/>
                <a:ea typeface="+mn-ea"/>
                <a:cs typeface="+mn-cs"/>
              </a:rPr>
              <a:t>Health Literacy is a recognized barrier to attaining that goal.</a:t>
            </a:r>
          </a:p>
          <a:p>
            <a:r>
              <a:rPr lang="en-US" sz="1200" kern="1200" dirty="0" smtClean="0">
                <a:solidFill>
                  <a:schemeClr val="tx1"/>
                </a:solidFill>
                <a:effectLst/>
                <a:latin typeface="+mn-lt"/>
                <a:ea typeface="+mn-ea"/>
                <a:cs typeface="+mn-cs"/>
              </a:rPr>
              <a:t>Now the toolkits created to be used internally are being shared with community organizations, local governments and groups Humana partners with to improve the health of people in the community.</a:t>
            </a:r>
          </a:p>
          <a:p>
            <a:endParaRPr lang="en-US" dirty="0"/>
          </a:p>
        </p:txBody>
      </p:sp>
      <p:sp>
        <p:nvSpPr>
          <p:cNvPr id="4" name="Slide Number Placeholder 3"/>
          <p:cNvSpPr>
            <a:spLocks noGrp="1"/>
          </p:cNvSpPr>
          <p:nvPr>
            <p:ph type="sldNum" sz="quarter" idx="10"/>
          </p:nvPr>
        </p:nvSpPr>
        <p:spPr/>
        <p:txBody>
          <a:bodyPr/>
          <a:lstStyle/>
          <a:p>
            <a:fld id="{21E96A7B-4E0E-497C-8171-17CB46415FD1}"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514051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96A7B-4E0E-497C-8171-17CB46415FD1}" type="slidenum">
              <a:rPr lang="en-US" smtClean="0"/>
              <a:t>51</a:t>
            </a:fld>
            <a:endParaRPr lang="en-US" dirty="0"/>
          </a:p>
        </p:txBody>
      </p:sp>
    </p:spTree>
    <p:extLst>
      <p:ext uri="{BB962C8B-B14F-4D97-AF65-F5344CB8AC3E}">
        <p14:creationId xmlns:p14="http://schemas.microsoft.com/office/powerpoint/2010/main" val="2841003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96A7B-4E0E-497C-8171-17CB46415FD1}" type="slidenum">
              <a:rPr lang="en-US" smtClean="0"/>
              <a:t>52</a:t>
            </a:fld>
            <a:endParaRPr lang="en-US" dirty="0"/>
          </a:p>
        </p:txBody>
      </p:sp>
    </p:spTree>
    <p:extLst>
      <p:ext uri="{BB962C8B-B14F-4D97-AF65-F5344CB8AC3E}">
        <p14:creationId xmlns:p14="http://schemas.microsoft.com/office/powerpoint/2010/main" val="250313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vary</a:t>
            </a:r>
            <a:r>
              <a:rPr lang="en-US" baseline="0" dirty="0" smtClean="0"/>
              <a:t> how much time you take on this section based on the audience’s suspected knowledge of HL. Maybe even show the video. </a:t>
            </a:r>
            <a:endParaRPr lang="en-US" dirty="0"/>
          </a:p>
        </p:txBody>
      </p:sp>
      <p:sp>
        <p:nvSpPr>
          <p:cNvPr id="4" name="Slide Number Placeholder 3"/>
          <p:cNvSpPr>
            <a:spLocks noGrp="1"/>
          </p:cNvSpPr>
          <p:nvPr>
            <p:ph type="sldNum" sz="quarter" idx="10"/>
          </p:nvPr>
        </p:nvSpPr>
        <p:spPr/>
        <p:txBody>
          <a:bodyPr/>
          <a:lstStyle/>
          <a:p>
            <a:fld id="{34E83ADA-990A-D042-BFDD-A22338097E5F}" type="slidenum">
              <a:rPr lang="en-US" smtClean="0"/>
              <a:pPr/>
              <a:t>5</a:t>
            </a:fld>
            <a:endParaRPr lang="en-US"/>
          </a:p>
        </p:txBody>
      </p:sp>
    </p:spTree>
    <p:extLst>
      <p:ext uri="{BB962C8B-B14F-4D97-AF65-F5344CB8AC3E}">
        <p14:creationId xmlns:p14="http://schemas.microsoft.com/office/powerpoint/2010/main" val="35473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my favorite</a:t>
            </a:r>
            <a:r>
              <a:rPr lang="en-US" baseline="0" dirty="0" smtClean="0"/>
              <a:t> things to do – it creates more interaction, and it’s very impactful. </a:t>
            </a:r>
            <a:endParaRPr lang="en-US" dirty="0"/>
          </a:p>
        </p:txBody>
      </p:sp>
      <p:sp>
        <p:nvSpPr>
          <p:cNvPr id="4" name="Slide Number Placeholder 3"/>
          <p:cNvSpPr>
            <a:spLocks noGrp="1"/>
          </p:cNvSpPr>
          <p:nvPr>
            <p:ph type="sldNum" sz="quarter" idx="10"/>
          </p:nvPr>
        </p:nvSpPr>
        <p:spPr/>
        <p:txBody>
          <a:bodyPr/>
          <a:lstStyle/>
          <a:p>
            <a:fld id="{8FFF915D-183A-924E-8F0D-DAFCC1B19E8C}" type="slidenum">
              <a:rPr lang="en-US" smtClean="0"/>
              <a:t>6</a:t>
            </a:fld>
            <a:endParaRPr lang="en-US"/>
          </a:p>
        </p:txBody>
      </p:sp>
    </p:spTree>
    <p:extLst>
      <p:ext uri="{BB962C8B-B14F-4D97-AF65-F5344CB8AC3E}">
        <p14:creationId xmlns:p14="http://schemas.microsoft.com/office/powerpoint/2010/main" val="185721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my experience, these</a:t>
            </a:r>
            <a:r>
              <a:rPr lang="en-US" baseline="0" dirty="0" smtClean="0"/>
              <a:t> stats seem to really resonate with administrators. </a:t>
            </a:r>
            <a:endParaRPr lang="en-US" dirty="0"/>
          </a:p>
        </p:txBody>
      </p:sp>
      <p:sp>
        <p:nvSpPr>
          <p:cNvPr id="4" name="Slide Number Placeholder 3"/>
          <p:cNvSpPr>
            <a:spLocks noGrp="1"/>
          </p:cNvSpPr>
          <p:nvPr>
            <p:ph type="sldNum" sz="quarter" idx="10"/>
          </p:nvPr>
        </p:nvSpPr>
        <p:spPr/>
        <p:txBody>
          <a:bodyPr/>
          <a:lstStyle/>
          <a:p>
            <a:fld id="{8FFF915D-183A-924E-8F0D-DAFCC1B19E8C}" type="slidenum">
              <a:rPr lang="en-US" smtClean="0"/>
              <a:t>7</a:t>
            </a:fld>
            <a:endParaRPr lang="en-US"/>
          </a:p>
        </p:txBody>
      </p:sp>
    </p:spTree>
    <p:extLst>
      <p:ext uri="{BB962C8B-B14F-4D97-AF65-F5344CB8AC3E}">
        <p14:creationId xmlns:p14="http://schemas.microsoft.com/office/powerpoint/2010/main" val="2936770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these</a:t>
            </a:r>
            <a:r>
              <a:rPr lang="en-US" baseline="0" dirty="0" smtClean="0"/>
              <a:t> are impactful, but it depends on how much time you have in front of this audience. </a:t>
            </a:r>
            <a:endParaRPr lang="en-US" dirty="0"/>
          </a:p>
        </p:txBody>
      </p:sp>
      <p:sp>
        <p:nvSpPr>
          <p:cNvPr id="4" name="Slide Number Placeholder 3"/>
          <p:cNvSpPr>
            <a:spLocks noGrp="1"/>
          </p:cNvSpPr>
          <p:nvPr>
            <p:ph type="sldNum" sz="quarter" idx="10"/>
          </p:nvPr>
        </p:nvSpPr>
        <p:spPr/>
        <p:txBody>
          <a:bodyPr/>
          <a:lstStyle/>
          <a:p>
            <a:fld id="{8FFF915D-183A-924E-8F0D-DAFCC1B19E8C}" type="slidenum">
              <a:rPr lang="en-US" smtClean="0"/>
              <a:t>8</a:t>
            </a:fld>
            <a:endParaRPr lang="en-US"/>
          </a:p>
        </p:txBody>
      </p:sp>
    </p:spTree>
    <p:extLst>
      <p:ext uri="{BB962C8B-B14F-4D97-AF65-F5344CB8AC3E}">
        <p14:creationId xmlns:p14="http://schemas.microsoft.com/office/powerpoint/2010/main" val="241362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Onto the next section…</a:t>
            </a:r>
            <a:endParaRPr lang="en-US" dirty="0"/>
          </a:p>
        </p:txBody>
      </p:sp>
      <p:sp>
        <p:nvSpPr>
          <p:cNvPr id="4" name="Slide Number Placeholder 3"/>
          <p:cNvSpPr>
            <a:spLocks noGrp="1"/>
          </p:cNvSpPr>
          <p:nvPr>
            <p:ph type="sldNum" sz="quarter" idx="10"/>
          </p:nvPr>
        </p:nvSpPr>
        <p:spPr/>
        <p:txBody>
          <a:bodyPr/>
          <a:lstStyle/>
          <a:p>
            <a:fld id="{34E83ADA-990A-D042-BFDD-A22338097E5F}" type="slidenum">
              <a:rPr lang="en-US" smtClean="0"/>
              <a:pPr/>
              <a:t>9</a:t>
            </a:fld>
            <a:endParaRPr lang="en-US"/>
          </a:p>
        </p:txBody>
      </p:sp>
    </p:spTree>
    <p:extLst>
      <p:ext uri="{BB962C8B-B14F-4D97-AF65-F5344CB8AC3E}">
        <p14:creationId xmlns:p14="http://schemas.microsoft.com/office/powerpoint/2010/main" val="35473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optimal health:</a:t>
            </a:r>
            <a:r>
              <a:rPr lang="en-US" baseline="0" dirty="0" smtClean="0"/>
              <a:t> </a:t>
            </a:r>
            <a:r>
              <a:rPr lang="en-US" dirty="0" smtClean="0"/>
              <a:t>Health literacy research demonstrates that improved understanding leads to improved outcomes for chronic diseases.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Exceptional</a:t>
            </a:r>
            <a:r>
              <a:rPr lang="en-US" baseline="0" dirty="0" smtClean="0"/>
              <a:t> Experience: Patient-centered care isn’t really patient centered if patients can’t act on the information we give to them to improve their health.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organizational vitality: Creating a HL organization will not only improve health outcomes, but it will help streamline your organizational processes, which will reduce waste and increase value-based payments and improve margins. </a:t>
            </a:r>
            <a:endParaRPr lang="en-US" dirty="0" smtClean="0"/>
          </a:p>
          <a:p>
            <a:endParaRPr lang="en-US" dirty="0"/>
          </a:p>
        </p:txBody>
      </p:sp>
      <p:sp>
        <p:nvSpPr>
          <p:cNvPr id="4" name="Slide Number Placeholder 3"/>
          <p:cNvSpPr>
            <a:spLocks noGrp="1"/>
          </p:cNvSpPr>
          <p:nvPr>
            <p:ph type="sldNum" sz="quarter" idx="10"/>
          </p:nvPr>
        </p:nvSpPr>
        <p:spPr/>
        <p:txBody>
          <a:bodyPr/>
          <a:lstStyle/>
          <a:p>
            <a:fld id="{8FFF915D-183A-924E-8F0D-DAFCC1B19E8C}" type="slidenum">
              <a:rPr lang="en-US" smtClean="0"/>
              <a:t>11</a:t>
            </a:fld>
            <a:endParaRPr lang="en-US"/>
          </a:p>
        </p:txBody>
      </p:sp>
    </p:spTree>
    <p:extLst>
      <p:ext uri="{BB962C8B-B14F-4D97-AF65-F5344CB8AC3E}">
        <p14:creationId xmlns:p14="http://schemas.microsoft.com/office/powerpoint/2010/main" val="230472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Onto the next section…</a:t>
            </a:r>
            <a:endParaRPr lang="en-US" dirty="0"/>
          </a:p>
        </p:txBody>
      </p:sp>
      <p:sp>
        <p:nvSpPr>
          <p:cNvPr id="4" name="Slide Number Placeholder 3"/>
          <p:cNvSpPr>
            <a:spLocks noGrp="1"/>
          </p:cNvSpPr>
          <p:nvPr>
            <p:ph type="sldNum" sz="quarter" idx="10"/>
          </p:nvPr>
        </p:nvSpPr>
        <p:spPr/>
        <p:txBody>
          <a:bodyPr/>
          <a:lstStyle/>
          <a:p>
            <a:fld id="{34E83ADA-990A-D042-BFDD-A22338097E5F}" type="slidenum">
              <a:rPr lang="en-US" smtClean="0"/>
              <a:pPr/>
              <a:t>16</a:t>
            </a:fld>
            <a:endParaRPr lang="en-US"/>
          </a:p>
        </p:txBody>
      </p:sp>
    </p:spTree>
    <p:extLst>
      <p:ext uri="{BB962C8B-B14F-4D97-AF65-F5344CB8AC3E}">
        <p14:creationId xmlns:p14="http://schemas.microsoft.com/office/powerpoint/2010/main" val="354737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ACF9ED-FD7A-8D4B-AA84-EA5DC7DE078A}"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C77E5-AF9F-8342-A2C0-F85F2E80812C}" type="slidenum">
              <a:rPr lang="en-US" smtClean="0"/>
              <a:t>‹#›</a:t>
            </a:fld>
            <a:endParaRPr lang="en-US"/>
          </a:p>
        </p:txBody>
      </p:sp>
    </p:spTree>
    <p:extLst>
      <p:ext uri="{BB962C8B-B14F-4D97-AF65-F5344CB8AC3E}">
        <p14:creationId xmlns:p14="http://schemas.microsoft.com/office/powerpoint/2010/main" val="358236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CF9ED-FD7A-8D4B-AA84-EA5DC7DE078A}"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C77E5-AF9F-8342-A2C0-F85F2E80812C}" type="slidenum">
              <a:rPr lang="en-US" smtClean="0"/>
              <a:t>‹#›</a:t>
            </a:fld>
            <a:endParaRPr lang="en-US"/>
          </a:p>
        </p:txBody>
      </p:sp>
    </p:spTree>
    <p:extLst>
      <p:ext uri="{BB962C8B-B14F-4D97-AF65-F5344CB8AC3E}">
        <p14:creationId xmlns:p14="http://schemas.microsoft.com/office/powerpoint/2010/main" val="51682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CF9ED-FD7A-8D4B-AA84-EA5DC7DE078A}"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C77E5-AF9F-8342-A2C0-F85F2E80812C}" type="slidenum">
              <a:rPr lang="en-US" smtClean="0"/>
              <a:t>‹#›</a:t>
            </a:fld>
            <a:endParaRPr lang="en-US"/>
          </a:p>
        </p:txBody>
      </p:sp>
    </p:spTree>
    <p:extLst>
      <p:ext uri="{BB962C8B-B14F-4D97-AF65-F5344CB8AC3E}">
        <p14:creationId xmlns:p14="http://schemas.microsoft.com/office/powerpoint/2010/main" val="333734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33686" y="2351315"/>
            <a:ext cx="9177686" cy="1676400"/>
          </a:xfrm>
          <a:prstGeom prst="rect">
            <a:avLst/>
          </a:prstGeom>
          <a:solidFill>
            <a:srgbClr val="50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8C8C8"/>
              </a:solidFill>
            </a:endParaRPr>
          </a:p>
        </p:txBody>
      </p:sp>
      <p:sp>
        <p:nvSpPr>
          <p:cNvPr id="7" name="Content Placeholder 3"/>
          <p:cNvSpPr>
            <a:spLocks noGrp="1"/>
          </p:cNvSpPr>
          <p:nvPr>
            <p:ph sz="half" idx="10" hasCustomPrompt="1"/>
          </p:nvPr>
        </p:nvSpPr>
        <p:spPr>
          <a:xfrm>
            <a:off x="2235296" y="2491347"/>
            <a:ext cx="4417646" cy="1396336"/>
          </a:xfrm>
          <a:prstGeom prst="rect">
            <a:avLst/>
          </a:prstGeom>
        </p:spPr>
        <p:txBody>
          <a:bodyPr anchor="ctr">
            <a:normAutofit/>
          </a:bodyPr>
          <a:lstStyle>
            <a:lvl1pPr marL="0" indent="0" algn="l">
              <a:buFontTx/>
              <a:buNone/>
              <a:defRPr sz="3400" baseline="0">
                <a:solidFill>
                  <a:srgbClr val="FFFFFF"/>
                </a:solidFill>
                <a:latin typeface="+mj-lt"/>
                <a:cs typeface="Calibri Light"/>
              </a:defRPr>
            </a:lvl1pPr>
            <a:lvl2pPr marL="457200" indent="0">
              <a:buFontTx/>
              <a:buNone/>
              <a:defRPr sz="2400">
                <a:solidFill>
                  <a:srgbClr val="5D5D5D"/>
                </a:solidFill>
                <a:latin typeface="Calibri Light"/>
                <a:cs typeface="Calibri Light"/>
              </a:defRPr>
            </a:lvl2pPr>
            <a:lvl3pPr marL="914400" indent="0">
              <a:buFontTx/>
              <a:buNone/>
              <a:defRPr sz="2000">
                <a:solidFill>
                  <a:srgbClr val="5D5D5D"/>
                </a:solidFill>
                <a:latin typeface="Calibri Light"/>
                <a:cs typeface="Calibri Light"/>
              </a:defRPr>
            </a:lvl3pPr>
            <a:lvl4pPr marL="1371600" indent="0">
              <a:buFontTx/>
              <a:buNone/>
              <a:defRPr sz="1800">
                <a:solidFill>
                  <a:srgbClr val="5D5D5D"/>
                </a:solidFill>
                <a:latin typeface="Calibri Light"/>
                <a:cs typeface="Calibri Light"/>
              </a:defRPr>
            </a:lvl4pPr>
            <a:lvl5pPr>
              <a:defRPr sz="1800"/>
            </a:lvl5pPr>
            <a:lvl6pPr>
              <a:defRPr sz="1800"/>
            </a:lvl6pPr>
            <a:lvl7pPr>
              <a:defRPr sz="1800"/>
            </a:lvl7pPr>
            <a:lvl8pPr>
              <a:defRPr sz="1800"/>
            </a:lvl8pPr>
            <a:lvl9pPr>
              <a:defRPr sz="1800"/>
            </a:lvl9pPr>
          </a:lstStyle>
          <a:p>
            <a:pPr lvl="0"/>
            <a:r>
              <a:rPr lang="en-US" dirty="0"/>
              <a:t>Subsection Header</a:t>
            </a:r>
          </a:p>
        </p:txBody>
      </p:sp>
      <p:sp>
        <p:nvSpPr>
          <p:cNvPr id="8" name="Rounded Rectangle 7"/>
          <p:cNvSpPr/>
          <p:nvPr userDrawn="1"/>
        </p:nvSpPr>
        <p:spPr>
          <a:xfrm>
            <a:off x="1990725" y="1958186"/>
            <a:ext cx="95250" cy="219586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userDrawn="1"/>
        </p:nvSpPr>
        <p:spPr>
          <a:xfrm>
            <a:off x="-33686" y="2351315"/>
            <a:ext cx="2024411" cy="1676400"/>
          </a:xfrm>
          <a:prstGeom prst="rect">
            <a:avLst/>
          </a:prstGeom>
          <a:solidFill>
            <a:srgbClr val="32C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956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28600" y="6243918"/>
            <a:ext cx="2133600" cy="365125"/>
          </a:xfrm>
          <a:prstGeom prst="rect">
            <a:avLst/>
          </a:prstGeom>
        </p:spPr>
        <p:txBody>
          <a:bodyPr/>
          <a:lstStyle/>
          <a:p>
            <a:fld id="{47CFB817-9017-904D-98D7-51B14EE52113}" type="datetime1">
              <a:rPr lang="en-US" smtClean="0"/>
              <a:t>3/30/2017</a:t>
            </a:fld>
            <a:endParaRPr lang="en-US"/>
          </a:p>
        </p:txBody>
      </p:sp>
      <p:sp>
        <p:nvSpPr>
          <p:cNvPr id="4" name="Footer Placeholder 3"/>
          <p:cNvSpPr>
            <a:spLocks noGrp="1"/>
          </p:cNvSpPr>
          <p:nvPr>
            <p:ph type="ftr" sz="quarter" idx="11"/>
          </p:nvPr>
        </p:nvSpPr>
        <p:spPr>
          <a:xfrm>
            <a:off x="5867400" y="62484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4305300" y="6248400"/>
            <a:ext cx="533400" cy="365125"/>
          </a:xfrm>
          <a:prstGeom prst="rect">
            <a:avLst/>
          </a:prstGeom>
        </p:spPr>
        <p:txBody>
          <a:bodyPr/>
          <a:lstStyle/>
          <a:p>
            <a:fld id="{682275F9-5911-624F-AF08-BF32F7E004D8}" type="slidenum">
              <a:rPr lang="en-US" smtClean="0"/>
              <a:t>‹#›</a:t>
            </a:fld>
            <a:endParaRPr lang="en-US"/>
          </a:p>
        </p:txBody>
      </p:sp>
    </p:spTree>
    <p:extLst>
      <p:ext uri="{BB962C8B-B14F-4D97-AF65-F5344CB8AC3E}">
        <p14:creationId xmlns:p14="http://schemas.microsoft.com/office/powerpoint/2010/main" val="40132503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sual + bulleted text content 1">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7200" y="1546728"/>
            <a:ext cx="3477895" cy="4525963"/>
          </a:xfrm>
          <a:prstGeom prst="rect">
            <a:avLst/>
          </a:prstGeom>
        </p:spPr>
        <p:txBody>
          <a:bodyPr anchor="ctr">
            <a:normAutofit/>
          </a:bodyPr>
          <a:lstStyle>
            <a:lvl1pPr marL="0" indent="0" algn="ctr">
              <a:buNone/>
              <a:defRPr sz="2000" b="1" baseline="0">
                <a:solidFill>
                  <a:srgbClr val="505050"/>
                </a:solidFill>
              </a:defRPr>
            </a:lvl1pPr>
          </a:lstStyle>
          <a:p>
            <a:r>
              <a:rPr lang="en-US" dirty="0" smtClean="0"/>
              <a:t>picture / icon placeholder</a:t>
            </a:r>
            <a:endParaRPr lang="en-US" dirty="0"/>
          </a:p>
        </p:txBody>
      </p:sp>
      <p:sp>
        <p:nvSpPr>
          <p:cNvPr id="4" name="Content Placeholder 3"/>
          <p:cNvSpPr>
            <a:spLocks noGrp="1"/>
          </p:cNvSpPr>
          <p:nvPr>
            <p:ph sz="half" idx="2" hasCustomPrompt="1"/>
          </p:nvPr>
        </p:nvSpPr>
        <p:spPr>
          <a:xfrm>
            <a:off x="4138904" y="1546728"/>
            <a:ext cx="4547896" cy="4525963"/>
          </a:xfrm>
          <a:prstGeom prst="rect">
            <a:avLst/>
          </a:prstGeom>
        </p:spPr>
        <p:txBody>
          <a:bodyPr anchor="t"/>
          <a:lstStyle>
            <a:lvl1pPr marL="0" indent="0">
              <a:buClr>
                <a:srgbClr val="32C3E4"/>
              </a:buClr>
              <a:buFont typeface="Courier New"/>
              <a:buNone/>
              <a:defRPr sz="2400" b="1">
                <a:solidFill>
                  <a:srgbClr val="383838"/>
                </a:solidFill>
                <a:latin typeface="+mj-lt"/>
                <a:cs typeface="Calibri Light"/>
              </a:defRPr>
            </a:lvl1pPr>
            <a:lvl2pPr marL="914400" indent="-457200">
              <a:buClr>
                <a:srgbClr val="32C3E4"/>
              </a:buClr>
              <a:buFont typeface="Courier New"/>
              <a:buChar char="o"/>
              <a:defRPr sz="2200">
                <a:solidFill>
                  <a:srgbClr val="383838"/>
                </a:solidFill>
                <a:latin typeface="+mn-lt"/>
                <a:cs typeface="Calibri Light"/>
              </a:defRPr>
            </a:lvl2pPr>
            <a:lvl3pPr marL="1143000" indent="-228600">
              <a:buClr>
                <a:srgbClr val="32C3E4"/>
              </a:buClr>
              <a:buFont typeface="Courier New"/>
              <a:buChar char="o"/>
              <a:defRPr sz="2000">
                <a:solidFill>
                  <a:srgbClr val="505050"/>
                </a:solidFill>
                <a:latin typeface="+mj-lt"/>
                <a:cs typeface="Calibri Light"/>
              </a:defRPr>
            </a:lvl3pPr>
            <a:lvl4pPr marL="1600200" indent="-228600">
              <a:buClr>
                <a:srgbClr val="32C3E4"/>
              </a:buClr>
              <a:buFont typeface="Arial"/>
              <a:buChar char="•"/>
              <a:defRPr sz="1800">
                <a:solidFill>
                  <a:srgbClr val="505050"/>
                </a:solidFill>
                <a:latin typeface="+mj-lt"/>
                <a:cs typeface="Calibri Light"/>
              </a:defRPr>
            </a:lvl4pPr>
            <a:lvl5pPr>
              <a:defRPr sz="1800"/>
            </a:lvl5pPr>
            <a:lvl6pPr>
              <a:defRPr sz="1800"/>
            </a:lvl6pPr>
            <a:lvl7pPr>
              <a:defRPr sz="1800"/>
            </a:lvl7pPr>
            <a:lvl8pPr>
              <a:defRPr sz="1800"/>
            </a:lvl8pPr>
            <a:lvl9pPr>
              <a:defRPr sz="1800"/>
            </a:lvl9pPr>
          </a:lstStyle>
          <a:p>
            <a:pPr lvl="0"/>
            <a:r>
              <a:rPr lang="en-US" dirty="0" smtClean="0"/>
              <a:t>Sub-heading (24pt, optional)</a:t>
            </a:r>
          </a:p>
          <a:p>
            <a:pPr lvl="1"/>
            <a:r>
              <a:rPr lang="en-US" dirty="0" smtClean="0"/>
              <a:t>Bullet points (22pt, adjust as necessary)</a:t>
            </a:r>
          </a:p>
        </p:txBody>
      </p:sp>
      <p:sp>
        <p:nvSpPr>
          <p:cNvPr id="13" name="Footer Placeholder 5"/>
          <p:cNvSpPr>
            <a:spLocks noGrp="1"/>
          </p:cNvSpPr>
          <p:nvPr>
            <p:ph type="ftr" sz="quarter" idx="11"/>
          </p:nvPr>
        </p:nvSpPr>
        <p:spPr>
          <a:xfrm>
            <a:off x="6251650" y="6587910"/>
            <a:ext cx="2895600" cy="275458"/>
          </a:xfrm>
          <a:prstGeom prst="rect">
            <a:avLst/>
          </a:prstGeom>
        </p:spPr>
        <p:txBody>
          <a:bodyPr/>
          <a:lstStyle>
            <a:lvl1pPr algn="r">
              <a:defRPr sz="1000">
                <a:solidFill>
                  <a:srgbClr val="8B8D8E"/>
                </a:solidFill>
                <a:latin typeface="Calibri Light"/>
                <a:cs typeface="Calibri Light"/>
              </a:defRPr>
            </a:lvl1pPr>
          </a:lstStyle>
          <a:p>
            <a:r>
              <a:rPr lang="en-US" smtClean="0"/>
              <a:t>Source</a:t>
            </a:r>
            <a:endParaRPr lang="en-US" dirty="0"/>
          </a:p>
        </p:txBody>
      </p:sp>
      <p:sp>
        <p:nvSpPr>
          <p:cNvPr id="15" name="Rectangle 14"/>
          <p:cNvSpPr/>
          <p:nvPr userDrawn="1"/>
        </p:nvSpPr>
        <p:spPr>
          <a:xfrm>
            <a:off x="0" y="6534739"/>
            <a:ext cx="9147250" cy="45719"/>
          </a:xfrm>
          <a:prstGeom prst="rect">
            <a:avLst/>
          </a:prstGeom>
          <a:solidFill>
            <a:srgbClr val="32C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05050"/>
              </a:solidFill>
            </a:endParaRPr>
          </a:p>
        </p:txBody>
      </p:sp>
      <p:sp>
        <p:nvSpPr>
          <p:cNvPr id="9" name="Title 1"/>
          <p:cNvSpPr>
            <a:spLocks noGrp="1"/>
          </p:cNvSpPr>
          <p:nvPr>
            <p:ph type="title" hasCustomPrompt="1"/>
          </p:nvPr>
        </p:nvSpPr>
        <p:spPr>
          <a:xfrm>
            <a:off x="381000" y="358215"/>
            <a:ext cx="7668846" cy="507947"/>
          </a:xfrm>
          <a:prstGeom prst="rect">
            <a:avLst/>
          </a:prstGeom>
        </p:spPr>
        <p:txBody>
          <a:bodyPr anchor="ctr">
            <a:normAutofit/>
          </a:bodyPr>
          <a:lstStyle>
            <a:lvl1pPr algn="l">
              <a:defRPr sz="3000" b="1" baseline="0">
                <a:solidFill>
                  <a:srgbClr val="383838"/>
                </a:solidFill>
              </a:defRPr>
            </a:lvl1pPr>
          </a:lstStyle>
          <a:p>
            <a:r>
              <a:rPr lang="en-US" dirty="0" smtClean="0"/>
              <a:t>Heading</a:t>
            </a:r>
            <a:endParaRPr lang="en-US" dirty="0"/>
          </a:p>
        </p:txBody>
      </p:sp>
      <p:cxnSp>
        <p:nvCxnSpPr>
          <p:cNvPr id="10" name="Straight Connector 9"/>
          <p:cNvCxnSpPr/>
          <p:nvPr userDrawn="1"/>
        </p:nvCxnSpPr>
        <p:spPr>
          <a:xfrm>
            <a:off x="457200" y="943130"/>
            <a:ext cx="1462156" cy="0"/>
          </a:xfrm>
          <a:prstGeom prst="line">
            <a:avLst/>
          </a:prstGeom>
          <a:ln w="28575" cmpd="sng">
            <a:solidFill>
              <a:srgbClr val="2EB6D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4101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ed content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546728"/>
            <a:ext cx="8229600" cy="4525963"/>
          </a:xfrm>
          <a:prstGeom prst="rect">
            <a:avLst/>
          </a:prstGeom>
        </p:spPr>
        <p:txBody>
          <a:bodyPr anchor="t"/>
          <a:lstStyle>
            <a:lvl1pPr marL="0" indent="0">
              <a:buClr>
                <a:srgbClr val="32C3E4"/>
              </a:buClr>
              <a:buFont typeface="Courier New"/>
              <a:buNone/>
              <a:defRPr sz="2400" b="1" baseline="0">
                <a:solidFill>
                  <a:srgbClr val="383838"/>
                </a:solidFill>
                <a:latin typeface="+mj-lt"/>
                <a:cs typeface="Calibri Light"/>
              </a:defRPr>
            </a:lvl1pPr>
            <a:lvl2pPr marL="742950" indent="-285750">
              <a:buClr>
                <a:srgbClr val="32C3E4"/>
              </a:buClr>
              <a:buFont typeface="Courier New"/>
              <a:buChar char="o"/>
              <a:defRPr sz="2200">
                <a:solidFill>
                  <a:srgbClr val="383838"/>
                </a:solidFill>
                <a:latin typeface="+mn-lt"/>
                <a:cs typeface="Calibri Light"/>
              </a:defRPr>
            </a:lvl2pPr>
            <a:lvl3pPr marL="1143000" indent="-228600">
              <a:buClr>
                <a:srgbClr val="32C3E4"/>
              </a:buClr>
              <a:buFont typeface="Courier New"/>
              <a:buChar char="o"/>
              <a:defRPr sz="2000">
                <a:solidFill>
                  <a:srgbClr val="505050"/>
                </a:solidFill>
                <a:latin typeface="+mj-lt"/>
                <a:cs typeface="Calibri Light"/>
              </a:defRPr>
            </a:lvl3pPr>
            <a:lvl4pPr marL="1600200" indent="-228600">
              <a:buClr>
                <a:srgbClr val="32C3E4"/>
              </a:buClr>
              <a:buFont typeface="Arial"/>
              <a:buChar char="•"/>
              <a:defRPr sz="1800" baseline="0">
                <a:solidFill>
                  <a:srgbClr val="505050"/>
                </a:solidFill>
                <a:latin typeface="+mj-lt"/>
                <a:cs typeface="Calibri Light"/>
              </a:defRPr>
            </a:lvl4pPr>
            <a:lvl5pPr marL="2057400" indent="-228600">
              <a:buFont typeface="Arial"/>
              <a:buChar char="•"/>
              <a:defRPr>
                <a:solidFill>
                  <a:srgbClr val="5D5D5D"/>
                </a:solidFill>
              </a:defRPr>
            </a:lvl5pPr>
          </a:lstStyle>
          <a:p>
            <a:pPr lvl="0"/>
            <a:r>
              <a:rPr lang="en-US" dirty="0" smtClean="0"/>
              <a:t>Sub-heading (24pt, optional)</a:t>
            </a:r>
          </a:p>
          <a:p>
            <a:pPr lvl="1"/>
            <a:r>
              <a:rPr lang="en-US" dirty="0" smtClean="0"/>
              <a:t>Bullet points (22pt, adjust as necessary)</a:t>
            </a:r>
          </a:p>
        </p:txBody>
      </p:sp>
      <p:sp>
        <p:nvSpPr>
          <p:cNvPr id="9" name="Rectangle 8"/>
          <p:cNvSpPr/>
          <p:nvPr userDrawn="1"/>
        </p:nvSpPr>
        <p:spPr>
          <a:xfrm>
            <a:off x="0" y="6534739"/>
            <a:ext cx="9147250" cy="45719"/>
          </a:xfrm>
          <a:prstGeom prst="rect">
            <a:avLst/>
          </a:prstGeom>
          <a:solidFill>
            <a:srgbClr val="32C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05050"/>
              </a:solidFill>
            </a:endParaRPr>
          </a:p>
        </p:txBody>
      </p:sp>
      <p:sp>
        <p:nvSpPr>
          <p:cNvPr id="10" name="Footer Placeholder 5"/>
          <p:cNvSpPr>
            <a:spLocks noGrp="1"/>
          </p:cNvSpPr>
          <p:nvPr>
            <p:ph type="ftr" sz="quarter" idx="11"/>
          </p:nvPr>
        </p:nvSpPr>
        <p:spPr>
          <a:xfrm>
            <a:off x="6251650" y="6587910"/>
            <a:ext cx="2895600" cy="275458"/>
          </a:xfrm>
          <a:prstGeom prst="rect">
            <a:avLst/>
          </a:prstGeom>
        </p:spPr>
        <p:txBody>
          <a:bodyPr/>
          <a:lstStyle>
            <a:lvl1pPr algn="r">
              <a:defRPr sz="1000">
                <a:solidFill>
                  <a:srgbClr val="8B8D8E"/>
                </a:solidFill>
                <a:latin typeface="Calibri Light"/>
                <a:cs typeface="Calibri Light"/>
              </a:defRPr>
            </a:lvl1pPr>
          </a:lstStyle>
          <a:p>
            <a:r>
              <a:rPr lang="en-US" smtClean="0"/>
              <a:t>Source</a:t>
            </a:r>
            <a:endParaRPr lang="en-US" dirty="0"/>
          </a:p>
        </p:txBody>
      </p:sp>
      <p:sp>
        <p:nvSpPr>
          <p:cNvPr id="7" name="Title 1"/>
          <p:cNvSpPr>
            <a:spLocks noGrp="1"/>
          </p:cNvSpPr>
          <p:nvPr>
            <p:ph type="title" hasCustomPrompt="1"/>
          </p:nvPr>
        </p:nvSpPr>
        <p:spPr>
          <a:xfrm>
            <a:off x="355600" y="358215"/>
            <a:ext cx="7694246" cy="507947"/>
          </a:xfrm>
          <a:prstGeom prst="rect">
            <a:avLst/>
          </a:prstGeom>
        </p:spPr>
        <p:txBody>
          <a:bodyPr anchor="ctr">
            <a:normAutofit/>
          </a:bodyPr>
          <a:lstStyle>
            <a:lvl1pPr algn="l">
              <a:defRPr sz="3000" b="1" baseline="0">
                <a:solidFill>
                  <a:srgbClr val="383838"/>
                </a:solidFill>
              </a:defRPr>
            </a:lvl1pPr>
          </a:lstStyle>
          <a:p>
            <a:r>
              <a:rPr lang="en-US" dirty="0" smtClean="0"/>
              <a:t>Heading</a:t>
            </a:r>
            <a:endParaRPr lang="en-US" dirty="0"/>
          </a:p>
        </p:txBody>
      </p:sp>
      <p:cxnSp>
        <p:nvCxnSpPr>
          <p:cNvPr id="8" name="Straight Connector 7"/>
          <p:cNvCxnSpPr/>
          <p:nvPr userDrawn="1"/>
        </p:nvCxnSpPr>
        <p:spPr>
          <a:xfrm>
            <a:off x="457200" y="943130"/>
            <a:ext cx="1462156" cy="0"/>
          </a:xfrm>
          <a:prstGeom prst="line">
            <a:avLst/>
          </a:prstGeom>
          <a:ln w="28575" cmpd="sng">
            <a:solidFill>
              <a:srgbClr val="2EB6D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1594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13" name="Footer Placeholder 5"/>
          <p:cNvSpPr>
            <a:spLocks noGrp="1"/>
          </p:cNvSpPr>
          <p:nvPr>
            <p:ph type="ftr" sz="quarter" idx="11"/>
          </p:nvPr>
        </p:nvSpPr>
        <p:spPr>
          <a:xfrm>
            <a:off x="6251650" y="6587910"/>
            <a:ext cx="2895600" cy="275458"/>
          </a:xfrm>
          <a:prstGeom prst="rect">
            <a:avLst/>
          </a:prstGeom>
        </p:spPr>
        <p:txBody>
          <a:bodyPr/>
          <a:lstStyle>
            <a:lvl1pPr algn="r">
              <a:defRPr sz="1000">
                <a:solidFill>
                  <a:srgbClr val="8B8D8E"/>
                </a:solidFill>
                <a:latin typeface="Calibri Light"/>
                <a:cs typeface="Calibri Light"/>
              </a:defRPr>
            </a:lvl1pPr>
          </a:lstStyle>
          <a:p>
            <a:r>
              <a:rPr lang="en-US" smtClean="0"/>
              <a:t>Source</a:t>
            </a:r>
            <a:endParaRPr lang="en-US" dirty="0"/>
          </a:p>
        </p:txBody>
      </p:sp>
      <p:sp>
        <p:nvSpPr>
          <p:cNvPr id="15" name="Rectangle 14"/>
          <p:cNvSpPr/>
          <p:nvPr userDrawn="1"/>
        </p:nvSpPr>
        <p:spPr>
          <a:xfrm>
            <a:off x="0" y="6534739"/>
            <a:ext cx="9147250" cy="45719"/>
          </a:xfrm>
          <a:prstGeom prst="rect">
            <a:avLst/>
          </a:prstGeom>
          <a:solidFill>
            <a:srgbClr val="32C3E4"/>
          </a:solidFill>
          <a:ln>
            <a:solidFill>
              <a:srgbClr val="32C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364067" y="358215"/>
            <a:ext cx="7685779" cy="507947"/>
          </a:xfrm>
          <a:prstGeom prst="rect">
            <a:avLst/>
          </a:prstGeom>
        </p:spPr>
        <p:txBody>
          <a:bodyPr anchor="ctr">
            <a:normAutofit/>
          </a:bodyPr>
          <a:lstStyle>
            <a:lvl1pPr algn="l">
              <a:defRPr sz="3000" b="1" baseline="0">
                <a:solidFill>
                  <a:srgbClr val="383838"/>
                </a:solidFill>
              </a:defRPr>
            </a:lvl1pPr>
          </a:lstStyle>
          <a:p>
            <a:r>
              <a:rPr lang="en-US" dirty="0" smtClean="0"/>
              <a:t>Heading only</a:t>
            </a:r>
            <a:endParaRPr lang="en-US" dirty="0"/>
          </a:p>
        </p:txBody>
      </p:sp>
      <p:cxnSp>
        <p:nvCxnSpPr>
          <p:cNvPr id="10" name="Straight Connector 9"/>
          <p:cNvCxnSpPr/>
          <p:nvPr userDrawn="1"/>
        </p:nvCxnSpPr>
        <p:spPr>
          <a:xfrm>
            <a:off x="457200" y="943130"/>
            <a:ext cx="1462156" cy="0"/>
          </a:xfrm>
          <a:prstGeom prst="line">
            <a:avLst/>
          </a:prstGeom>
          <a:ln w="28575" cmpd="sng">
            <a:solidFill>
              <a:srgbClr val="2EB6D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449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section agenda">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55600" y="358215"/>
            <a:ext cx="7694246" cy="507947"/>
          </a:xfrm>
          <a:prstGeom prst="rect">
            <a:avLst/>
          </a:prstGeom>
        </p:spPr>
        <p:txBody>
          <a:bodyPr anchor="ctr">
            <a:normAutofit/>
          </a:bodyPr>
          <a:lstStyle>
            <a:lvl1pPr algn="l">
              <a:defRPr sz="3000" b="1" baseline="0">
                <a:solidFill>
                  <a:srgbClr val="383838"/>
                </a:solidFill>
              </a:defRPr>
            </a:lvl1pPr>
          </a:lstStyle>
          <a:p>
            <a:r>
              <a:rPr lang="en-US" dirty="0" smtClean="0"/>
              <a:t>3-section agenda heading</a:t>
            </a:r>
            <a:endParaRPr lang="en-US" dirty="0"/>
          </a:p>
        </p:txBody>
      </p:sp>
      <p:cxnSp>
        <p:nvCxnSpPr>
          <p:cNvPr id="9" name="Straight Connector 8"/>
          <p:cNvCxnSpPr/>
          <p:nvPr userDrawn="1"/>
        </p:nvCxnSpPr>
        <p:spPr>
          <a:xfrm>
            <a:off x="457200" y="943130"/>
            <a:ext cx="1462156" cy="0"/>
          </a:xfrm>
          <a:prstGeom prst="line">
            <a:avLst/>
          </a:prstGeom>
          <a:ln w="28575" cmpd="sng">
            <a:solidFill>
              <a:srgbClr val="2EB6DE"/>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76750" y="1184003"/>
            <a:ext cx="0" cy="5435872"/>
          </a:xfrm>
          <a:prstGeom prst="line">
            <a:avLst/>
          </a:prstGeom>
          <a:ln w="57150" cmpd="sng">
            <a:solidFill>
              <a:srgbClr val="383838"/>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0" hasCustomPrompt="1"/>
          </p:nvPr>
        </p:nvSpPr>
        <p:spPr>
          <a:xfrm>
            <a:off x="485775" y="1857377"/>
            <a:ext cx="3667125" cy="381000"/>
          </a:xfrm>
          <a:prstGeom prst="rect">
            <a:avLst/>
          </a:prstGeom>
          <a:ln>
            <a:noFill/>
          </a:ln>
        </p:spPr>
        <p:txBody>
          <a:bodyPr vert="horz"/>
          <a:lstStyle>
            <a:lvl1pPr marL="0" indent="0" algn="r">
              <a:buNone/>
              <a:defRPr sz="2000" b="1" baseline="0">
                <a:solidFill>
                  <a:srgbClr val="32C3E4"/>
                </a:solidFill>
              </a:defRPr>
            </a:lvl1pPr>
          </a:lstStyle>
          <a:p>
            <a:pPr lvl="0"/>
            <a:r>
              <a:rPr lang="en-US" dirty="0" smtClean="0"/>
              <a:t>Section 1 title</a:t>
            </a:r>
          </a:p>
        </p:txBody>
      </p:sp>
      <p:sp>
        <p:nvSpPr>
          <p:cNvPr id="22" name="Text Placeholder 6"/>
          <p:cNvSpPr>
            <a:spLocks noGrp="1"/>
          </p:cNvSpPr>
          <p:nvPr>
            <p:ph type="body" sz="quarter" idx="11" hasCustomPrompt="1"/>
          </p:nvPr>
        </p:nvSpPr>
        <p:spPr>
          <a:xfrm>
            <a:off x="485775" y="2238377"/>
            <a:ext cx="3667125" cy="381000"/>
          </a:xfrm>
          <a:prstGeom prst="rect">
            <a:avLst/>
          </a:prstGeom>
          <a:ln>
            <a:noFill/>
          </a:ln>
        </p:spPr>
        <p:txBody>
          <a:bodyPr vert="horz"/>
          <a:lstStyle>
            <a:lvl1pPr marL="0" indent="0" algn="r">
              <a:buNone/>
              <a:defRPr sz="1800" b="0" baseline="0">
                <a:solidFill>
                  <a:srgbClr val="383838"/>
                </a:solidFill>
                <a:latin typeface="+mj-lt"/>
                <a:cs typeface="Calibri Light"/>
              </a:defRPr>
            </a:lvl1pPr>
          </a:lstStyle>
          <a:p>
            <a:pPr lvl="0"/>
            <a:r>
              <a:rPr lang="en-US" dirty="0" smtClean="0"/>
              <a:t>Section 1 subtitle</a:t>
            </a:r>
          </a:p>
        </p:txBody>
      </p:sp>
      <p:sp>
        <p:nvSpPr>
          <p:cNvPr id="23" name="Text Placeholder 6"/>
          <p:cNvSpPr>
            <a:spLocks noGrp="1"/>
          </p:cNvSpPr>
          <p:nvPr>
            <p:ph type="body" sz="quarter" idx="12" hasCustomPrompt="1"/>
          </p:nvPr>
        </p:nvSpPr>
        <p:spPr>
          <a:xfrm>
            <a:off x="485775" y="5232401"/>
            <a:ext cx="3667125" cy="381000"/>
          </a:xfrm>
          <a:prstGeom prst="rect">
            <a:avLst/>
          </a:prstGeom>
          <a:ln>
            <a:noFill/>
          </a:ln>
        </p:spPr>
        <p:txBody>
          <a:bodyPr vert="horz"/>
          <a:lstStyle>
            <a:lvl1pPr marL="0" indent="0" algn="r">
              <a:buNone/>
              <a:defRPr sz="2000" b="1" baseline="0">
                <a:solidFill>
                  <a:srgbClr val="32C3E4"/>
                </a:solidFill>
              </a:defRPr>
            </a:lvl1pPr>
          </a:lstStyle>
          <a:p>
            <a:pPr lvl="0"/>
            <a:r>
              <a:rPr lang="en-US" dirty="0" smtClean="0"/>
              <a:t>Section 3 title</a:t>
            </a:r>
          </a:p>
        </p:txBody>
      </p:sp>
      <p:sp>
        <p:nvSpPr>
          <p:cNvPr id="24" name="Text Placeholder 6"/>
          <p:cNvSpPr>
            <a:spLocks noGrp="1"/>
          </p:cNvSpPr>
          <p:nvPr>
            <p:ph type="body" sz="quarter" idx="13" hasCustomPrompt="1"/>
          </p:nvPr>
        </p:nvSpPr>
        <p:spPr>
          <a:xfrm>
            <a:off x="485775" y="5613401"/>
            <a:ext cx="3667125" cy="381000"/>
          </a:xfrm>
          <a:prstGeom prst="rect">
            <a:avLst/>
          </a:prstGeom>
          <a:ln>
            <a:noFill/>
          </a:ln>
        </p:spPr>
        <p:txBody>
          <a:bodyPr vert="horz"/>
          <a:lstStyle>
            <a:lvl1pPr marL="0" indent="0" algn="r">
              <a:buNone/>
              <a:defRPr sz="1800" b="0" baseline="0">
                <a:solidFill>
                  <a:srgbClr val="383838"/>
                </a:solidFill>
                <a:latin typeface="+mj-lt"/>
                <a:cs typeface="Calibri Light"/>
              </a:defRPr>
            </a:lvl1pPr>
          </a:lstStyle>
          <a:p>
            <a:pPr lvl="0"/>
            <a:r>
              <a:rPr lang="en-US" dirty="0" smtClean="0"/>
              <a:t>Section 3 subtitle</a:t>
            </a:r>
          </a:p>
        </p:txBody>
      </p:sp>
      <p:sp>
        <p:nvSpPr>
          <p:cNvPr id="25" name="Text Placeholder 6"/>
          <p:cNvSpPr>
            <a:spLocks noGrp="1"/>
          </p:cNvSpPr>
          <p:nvPr>
            <p:ph type="body" sz="quarter" idx="14" hasCustomPrompt="1"/>
          </p:nvPr>
        </p:nvSpPr>
        <p:spPr>
          <a:xfrm>
            <a:off x="4794250" y="3670302"/>
            <a:ext cx="3667125" cy="381000"/>
          </a:xfrm>
          <a:prstGeom prst="rect">
            <a:avLst/>
          </a:prstGeom>
          <a:ln>
            <a:noFill/>
          </a:ln>
        </p:spPr>
        <p:txBody>
          <a:bodyPr vert="horz"/>
          <a:lstStyle>
            <a:lvl1pPr marL="0" indent="0" algn="l">
              <a:buNone/>
              <a:defRPr sz="2000" b="1" baseline="0">
                <a:solidFill>
                  <a:srgbClr val="32C3E4"/>
                </a:solidFill>
              </a:defRPr>
            </a:lvl1pPr>
          </a:lstStyle>
          <a:p>
            <a:pPr lvl="0"/>
            <a:r>
              <a:rPr lang="en-US" dirty="0" smtClean="0"/>
              <a:t>Section 2 title</a:t>
            </a:r>
          </a:p>
        </p:txBody>
      </p:sp>
      <p:sp>
        <p:nvSpPr>
          <p:cNvPr id="26" name="Text Placeholder 6"/>
          <p:cNvSpPr>
            <a:spLocks noGrp="1"/>
          </p:cNvSpPr>
          <p:nvPr>
            <p:ph type="body" sz="quarter" idx="15" hasCustomPrompt="1"/>
          </p:nvPr>
        </p:nvSpPr>
        <p:spPr>
          <a:xfrm>
            <a:off x="4794250" y="4051302"/>
            <a:ext cx="3667125" cy="381000"/>
          </a:xfrm>
          <a:prstGeom prst="rect">
            <a:avLst/>
          </a:prstGeom>
        </p:spPr>
        <p:txBody>
          <a:bodyPr vert="horz"/>
          <a:lstStyle>
            <a:lvl1pPr marL="0" indent="0" algn="l">
              <a:buNone/>
              <a:defRPr sz="1800" b="0" baseline="0">
                <a:solidFill>
                  <a:srgbClr val="383838"/>
                </a:solidFill>
                <a:latin typeface="+mj-lt"/>
                <a:cs typeface="Calibri Light"/>
              </a:defRPr>
            </a:lvl1pPr>
          </a:lstStyle>
          <a:p>
            <a:pPr lvl="0"/>
            <a:r>
              <a:rPr lang="en-US" dirty="0" smtClean="0"/>
              <a:t>Section 2 subtitle</a:t>
            </a:r>
          </a:p>
        </p:txBody>
      </p:sp>
      <p:sp>
        <p:nvSpPr>
          <p:cNvPr id="13" name="Oval 12"/>
          <p:cNvSpPr/>
          <p:nvPr userDrawn="1"/>
        </p:nvSpPr>
        <p:spPr>
          <a:xfrm>
            <a:off x="4304665" y="2066293"/>
            <a:ext cx="344170" cy="344167"/>
          </a:xfrm>
          <a:prstGeom prst="ellipse">
            <a:avLst/>
          </a:prstGeom>
          <a:solidFill>
            <a:schemeClr val="bg1"/>
          </a:solidFill>
          <a:ln w="57150" cmpd="sng">
            <a:solidFill>
              <a:srgbClr val="32C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userDrawn="1"/>
        </p:nvSpPr>
        <p:spPr>
          <a:xfrm>
            <a:off x="4304665" y="3879218"/>
            <a:ext cx="344170" cy="344167"/>
          </a:xfrm>
          <a:prstGeom prst="ellipse">
            <a:avLst/>
          </a:prstGeom>
          <a:solidFill>
            <a:schemeClr val="bg1"/>
          </a:solidFill>
          <a:ln w="57150" cmpd="sng">
            <a:solidFill>
              <a:srgbClr val="32C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4304665" y="5447180"/>
            <a:ext cx="344170" cy="344167"/>
          </a:xfrm>
          <a:prstGeom prst="ellipse">
            <a:avLst/>
          </a:prstGeom>
          <a:solidFill>
            <a:schemeClr val="bg1"/>
          </a:solidFill>
          <a:ln w="57150" cmpd="sng">
            <a:solidFill>
              <a:srgbClr val="32C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1557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Jack Handey slide_grey">
    <p:spTree>
      <p:nvGrpSpPr>
        <p:cNvPr id="1" name=""/>
        <p:cNvGrpSpPr/>
        <p:nvPr/>
      </p:nvGrpSpPr>
      <p:grpSpPr>
        <a:xfrm>
          <a:off x="0" y="0"/>
          <a:ext cx="0" cy="0"/>
          <a:chOff x="0" y="0"/>
          <a:chExt cx="0" cy="0"/>
        </a:xfrm>
      </p:grpSpPr>
      <p:sp>
        <p:nvSpPr>
          <p:cNvPr id="5" name="Rectangle 4"/>
          <p:cNvSpPr/>
          <p:nvPr userDrawn="1"/>
        </p:nvSpPr>
        <p:spPr>
          <a:xfrm>
            <a:off x="-16753" y="0"/>
            <a:ext cx="9177686" cy="6858000"/>
          </a:xfrm>
          <a:prstGeom prst="rect">
            <a:avLst/>
          </a:prstGeom>
          <a:solidFill>
            <a:srgbClr val="50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8C8C8"/>
              </a:solidFill>
            </a:endParaRPr>
          </a:p>
        </p:txBody>
      </p:sp>
      <p:sp>
        <p:nvSpPr>
          <p:cNvPr id="31" name="Content Placeholder 3"/>
          <p:cNvSpPr>
            <a:spLocks noGrp="1"/>
          </p:cNvSpPr>
          <p:nvPr>
            <p:ph sz="half" idx="2" hasCustomPrompt="1"/>
          </p:nvPr>
        </p:nvSpPr>
        <p:spPr>
          <a:xfrm>
            <a:off x="2235296" y="1958186"/>
            <a:ext cx="4417646" cy="2195864"/>
          </a:xfrm>
          <a:prstGeom prst="rect">
            <a:avLst/>
          </a:prstGeom>
        </p:spPr>
        <p:txBody>
          <a:bodyPr anchor="ctr">
            <a:normAutofit/>
          </a:bodyPr>
          <a:lstStyle>
            <a:lvl1pPr marL="0" indent="0" algn="l">
              <a:buFontTx/>
              <a:buNone/>
              <a:defRPr sz="3400" baseline="0">
                <a:solidFill>
                  <a:srgbClr val="FFFFFF"/>
                </a:solidFill>
                <a:latin typeface="+mj-lt"/>
                <a:cs typeface="Calibri Light"/>
              </a:defRPr>
            </a:lvl1pPr>
            <a:lvl2pPr marL="457200" indent="0">
              <a:buFontTx/>
              <a:buNone/>
              <a:defRPr sz="2400">
                <a:solidFill>
                  <a:srgbClr val="5D5D5D"/>
                </a:solidFill>
                <a:latin typeface="Calibri Light"/>
                <a:cs typeface="Calibri Light"/>
              </a:defRPr>
            </a:lvl2pPr>
            <a:lvl3pPr marL="914400" indent="0">
              <a:buFontTx/>
              <a:buNone/>
              <a:defRPr sz="2000">
                <a:solidFill>
                  <a:srgbClr val="5D5D5D"/>
                </a:solidFill>
                <a:latin typeface="Calibri Light"/>
                <a:cs typeface="Calibri Light"/>
              </a:defRPr>
            </a:lvl3pPr>
            <a:lvl4pPr marL="1371600" indent="0">
              <a:buFontTx/>
              <a:buNone/>
              <a:defRPr sz="1800">
                <a:solidFill>
                  <a:srgbClr val="5D5D5D"/>
                </a:solidFill>
                <a:latin typeface="Calibri Light"/>
                <a:cs typeface="Calibri Light"/>
              </a:defRPr>
            </a:lvl4pPr>
            <a:lvl5pPr>
              <a:defRPr sz="1800"/>
            </a:lvl5pPr>
            <a:lvl6pPr>
              <a:defRPr sz="1800"/>
            </a:lvl6pPr>
            <a:lvl7pPr>
              <a:defRPr sz="1800"/>
            </a:lvl7pPr>
            <a:lvl8pPr>
              <a:defRPr sz="1800"/>
            </a:lvl8pPr>
            <a:lvl9pPr>
              <a:defRPr sz="1800"/>
            </a:lvl9pPr>
          </a:lstStyle>
          <a:p>
            <a:pPr lvl="0"/>
            <a:r>
              <a:rPr lang="en-US" dirty="0"/>
              <a:t>Section Header</a:t>
            </a:r>
          </a:p>
        </p:txBody>
      </p:sp>
      <p:sp>
        <p:nvSpPr>
          <p:cNvPr id="2" name="Rounded Rectangle 1"/>
          <p:cNvSpPr/>
          <p:nvPr userDrawn="1"/>
        </p:nvSpPr>
        <p:spPr>
          <a:xfrm>
            <a:off x="1990725" y="1958186"/>
            <a:ext cx="95250" cy="219586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348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 visual and content box">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2187577" y="1583672"/>
            <a:ext cx="4417646" cy="2963502"/>
          </a:xfrm>
          <a:prstGeom prst="rect">
            <a:avLst/>
          </a:prstGeom>
        </p:spPr>
        <p:txBody>
          <a:bodyPr anchor="ctr">
            <a:normAutofit/>
          </a:bodyPr>
          <a:lstStyle>
            <a:lvl1pPr marL="0" indent="0" algn="ctr">
              <a:buNone/>
              <a:defRPr sz="2000" b="1" baseline="0">
                <a:solidFill>
                  <a:srgbClr val="505050"/>
                </a:solidFill>
              </a:defRPr>
            </a:lvl1pPr>
          </a:lstStyle>
          <a:p>
            <a:r>
              <a:rPr lang="en-US" dirty="0" smtClean="0"/>
              <a:t>picture / icon placeholder</a:t>
            </a:r>
            <a:endParaRPr lang="en-US" dirty="0"/>
          </a:p>
        </p:txBody>
      </p:sp>
      <p:sp>
        <p:nvSpPr>
          <p:cNvPr id="4" name="Content Placeholder 3"/>
          <p:cNvSpPr>
            <a:spLocks noGrp="1"/>
          </p:cNvSpPr>
          <p:nvPr>
            <p:ph sz="half" idx="2" hasCustomPrompt="1"/>
          </p:nvPr>
        </p:nvSpPr>
        <p:spPr>
          <a:xfrm>
            <a:off x="2187577" y="4793879"/>
            <a:ext cx="4417646" cy="1321761"/>
          </a:xfrm>
          <a:prstGeom prst="rect">
            <a:avLst/>
          </a:prstGeom>
        </p:spPr>
        <p:txBody>
          <a:bodyPr>
            <a:normAutofit/>
          </a:bodyPr>
          <a:lstStyle>
            <a:lvl1pPr marL="0" indent="0" algn="ctr">
              <a:buFontTx/>
              <a:buNone/>
              <a:defRPr sz="2200">
                <a:solidFill>
                  <a:srgbClr val="383838"/>
                </a:solidFill>
                <a:latin typeface="+mn-lt"/>
                <a:cs typeface="Calibri Light"/>
              </a:defRPr>
            </a:lvl1pPr>
            <a:lvl2pPr marL="457200" indent="0">
              <a:buFontTx/>
              <a:buNone/>
              <a:defRPr sz="2400">
                <a:solidFill>
                  <a:srgbClr val="5D5D5D"/>
                </a:solidFill>
                <a:latin typeface="Calibri Light"/>
                <a:cs typeface="Calibri Light"/>
              </a:defRPr>
            </a:lvl2pPr>
            <a:lvl3pPr marL="914400" indent="0">
              <a:buFontTx/>
              <a:buNone/>
              <a:defRPr sz="2000">
                <a:solidFill>
                  <a:srgbClr val="5D5D5D"/>
                </a:solidFill>
                <a:latin typeface="Calibri Light"/>
                <a:cs typeface="Calibri Light"/>
              </a:defRPr>
            </a:lvl3pPr>
            <a:lvl4pPr marL="1371600" indent="0">
              <a:buFontTx/>
              <a:buNone/>
              <a:defRPr sz="1800">
                <a:solidFill>
                  <a:srgbClr val="5D5D5D"/>
                </a:solidFill>
                <a:latin typeface="Calibri Light"/>
                <a:cs typeface="Calibri Light"/>
              </a:defRPr>
            </a:lvl4pPr>
            <a:lvl5pPr>
              <a:defRPr sz="1800"/>
            </a:lvl5pPr>
            <a:lvl6pPr>
              <a:defRPr sz="1800"/>
            </a:lvl6pPr>
            <a:lvl7pPr>
              <a:defRPr sz="1800"/>
            </a:lvl7pPr>
            <a:lvl8pPr>
              <a:defRPr sz="1800"/>
            </a:lvl8pPr>
            <a:lvl9pPr>
              <a:defRPr sz="1800"/>
            </a:lvl9pPr>
          </a:lstStyle>
          <a:p>
            <a:pPr lvl="0"/>
            <a:r>
              <a:rPr lang="en-US" dirty="0" smtClean="0"/>
              <a:t>Content</a:t>
            </a:r>
          </a:p>
        </p:txBody>
      </p:sp>
      <p:sp>
        <p:nvSpPr>
          <p:cNvPr id="13" name="Footer Placeholder 5"/>
          <p:cNvSpPr>
            <a:spLocks noGrp="1"/>
          </p:cNvSpPr>
          <p:nvPr>
            <p:ph type="ftr" sz="quarter" idx="11"/>
          </p:nvPr>
        </p:nvSpPr>
        <p:spPr>
          <a:xfrm>
            <a:off x="6251650" y="6587910"/>
            <a:ext cx="2895600" cy="275458"/>
          </a:xfrm>
          <a:prstGeom prst="rect">
            <a:avLst/>
          </a:prstGeom>
        </p:spPr>
        <p:txBody>
          <a:bodyPr/>
          <a:lstStyle>
            <a:lvl1pPr algn="r">
              <a:defRPr sz="1000">
                <a:solidFill>
                  <a:srgbClr val="8B8D8E"/>
                </a:solidFill>
                <a:latin typeface="Calibri Light"/>
                <a:cs typeface="Calibri Light"/>
              </a:defRPr>
            </a:lvl1pPr>
          </a:lstStyle>
          <a:p>
            <a:r>
              <a:rPr lang="en-US" smtClean="0"/>
              <a:t>Source</a:t>
            </a:r>
            <a:endParaRPr lang="en-US" dirty="0"/>
          </a:p>
        </p:txBody>
      </p:sp>
      <p:sp>
        <p:nvSpPr>
          <p:cNvPr id="15" name="Rectangle 14"/>
          <p:cNvSpPr/>
          <p:nvPr userDrawn="1"/>
        </p:nvSpPr>
        <p:spPr>
          <a:xfrm>
            <a:off x="0" y="6534739"/>
            <a:ext cx="9147250" cy="45719"/>
          </a:xfrm>
          <a:prstGeom prst="rect">
            <a:avLst/>
          </a:prstGeom>
          <a:solidFill>
            <a:srgbClr val="32C3E4"/>
          </a:solidFill>
          <a:ln>
            <a:solidFill>
              <a:srgbClr val="32C3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364067" y="358215"/>
            <a:ext cx="7685779" cy="507947"/>
          </a:xfrm>
          <a:prstGeom prst="rect">
            <a:avLst/>
          </a:prstGeom>
        </p:spPr>
        <p:txBody>
          <a:bodyPr anchor="ctr">
            <a:normAutofit/>
          </a:bodyPr>
          <a:lstStyle>
            <a:lvl1pPr algn="l">
              <a:defRPr sz="3000" b="1" baseline="0">
                <a:solidFill>
                  <a:srgbClr val="383838"/>
                </a:solidFill>
              </a:defRPr>
            </a:lvl1pPr>
          </a:lstStyle>
          <a:p>
            <a:r>
              <a:rPr lang="en-US" dirty="0" smtClean="0"/>
              <a:t>Heading</a:t>
            </a:r>
            <a:endParaRPr lang="en-US" dirty="0"/>
          </a:p>
        </p:txBody>
      </p:sp>
      <p:cxnSp>
        <p:nvCxnSpPr>
          <p:cNvPr id="12" name="Straight Connector 11"/>
          <p:cNvCxnSpPr/>
          <p:nvPr userDrawn="1"/>
        </p:nvCxnSpPr>
        <p:spPr>
          <a:xfrm>
            <a:off x="457200" y="943130"/>
            <a:ext cx="1462156" cy="0"/>
          </a:xfrm>
          <a:prstGeom prst="line">
            <a:avLst/>
          </a:prstGeom>
          <a:ln w="28575" cmpd="sng">
            <a:solidFill>
              <a:srgbClr val="2EB6D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656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CF9ED-FD7A-8D4B-AA84-EA5DC7DE078A}"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C77E5-AF9F-8342-A2C0-F85F2E80812C}" type="slidenum">
              <a:rPr lang="en-US" smtClean="0"/>
              <a:t>‹#›</a:t>
            </a:fld>
            <a:endParaRPr lang="en-US"/>
          </a:p>
        </p:txBody>
      </p:sp>
    </p:spTree>
    <p:extLst>
      <p:ext uri="{BB962C8B-B14F-4D97-AF65-F5344CB8AC3E}">
        <p14:creationId xmlns:p14="http://schemas.microsoft.com/office/powerpoint/2010/main" val="54435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76750"/>
          </a:xfrm>
        </p:spPr>
        <p:txBody>
          <a:bodyPr lIns="0" tIns="0" rIns="0" bIns="0"/>
          <a:lstStyle>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t>Insert form number via Header and Footer option or delete, if not needed</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r>
              <a:rPr lang="en-US" dirty="0" smtClean="0"/>
              <a:t>Insert date via Header and Footer option</a:t>
            </a:r>
            <a:endParaRPr lang="en-US" dirty="0"/>
          </a:p>
        </p:txBody>
      </p:sp>
    </p:spTree>
    <p:extLst>
      <p:ext uri="{BB962C8B-B14F-4D97-AF65-F5344CB8AC3E}">
        <p14:creationId xmlns:p14="http://schemas.microsoft.com/office/powerpoint/2010/main" val="27853349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347472" y="685800"/>
            <a:ext cx="5556250" cy="1839259"/>
          </a:xfrm>
        </p:spPr>
        <p:txBody>
          <a:bodyPr>
            <a:normAutofit/>
          </a:bodyPr>
          <a:lstStyle>
            <a:lvl1pPr algn="l" defTabSz="457200" rtl="0" eaLnBrk="1" latinLnBrk="0" hangingPunct="1">
              <a:lnSpc>
                <a:spcPct val="90000"/>
              </a:lnSpc>
              <a:spcBef>
                <a:spcPct val="0"/>
              </a:spcBef>
              <a:buNone/>
              <a:defRPr lang="en-US" sz="4000" kern="1200" dirty="0" smtClean="0">
                <a:solidFill>
                  <a:schemeClr val="bg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347472" y="2576980"/>
            <a:ext cx="5556250" cy="130922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347472" y="3886200"/>
            <a:ext cx="5536315" cy="1022350"/>
          </a:xfrm>
        </p:spPr>
        <p:txBody>
          <a:bodyPr>
            <a:normAutofit/>
          </a:bodyPr>
          <a:lstStyle>
            <a:lvl1pPr marL="0" indent="0">
              <a:spcBef>
                <a:spcPts val="0"/>
              </a:spcBef>
              <a:spcAft>
                <a:spcPts val="1200"/>
              </a:spcAft>
              <a:buNone/>
              <a:defRPr sz="1600">
                <a:solidFill>
                  <a:schemeClr val="accent4"/>
                </a:solidFill>
              </a:defRPr>
            </a:lvl1pPr>
          </a:lstStyle>
          <a:p>
            <a:pPr lvl="0"/>
            <a:r>
              <a:rPr lang="en-US" smtClean="0"/>
              <a:t>Click to edit Master text styles</a:t>
            </a:r>
          </a:p>
        </p:txBody>
      </p:sp>
      <p:sp>
        <p:nvSpPr>
          <p:cNvPr id="11"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32618181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 TItle 1">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758952" y="2078657"/>
            <a:ext cx="5556250"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758952" y="3436469"/>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5739889" y="4548668"/>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11"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3460843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neral Title 2">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1973281" y="3108199"/>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1973281" y="4827271"/>
            <a:ext cx="4424993" cy="850376"/>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7120057" y="4396297"/>
            <a:ext cx="1471119"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5072724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neral Title 3">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760977" y="2862072"/>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760977" y="4581143"/>
            <a:ext cx="4424993" cy="1021797"/>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5830780" y="2751066"/>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37519647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al Title 4">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6873151" y="2725815"/>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6" name="Title 1"/>
          <p:cNvSpPr>
            <a:spLocks noGrp="1"/>
          </p:cNvSpPr>
          <p:nvPr>
            <p:ph type="ctrTitle"/>
          </p:nvPr>
        </p:nvSpPr>
        <p:spPr>
          <a:xfrm>
            <a:off x="758952" y="2863699"/>
            <a:ext cx="5556250" cy="1213001"/>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758952" y="4107211"/>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444243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al Title 5">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760977" y="704251"/>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760977" y="2423323"/>
            <a:ext cx="4424993" cy="920394"/>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5815839" y="2321367"/>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28258648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dicare Title 1">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3565434" y="3511194"/>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6" name="Title 1"/>
          <p:cNvSpPr>
            <a:spLocks noGrp="1"/>
          </p:cNvSpPr>
          <p:nvPr>
            <p:ph type="ctrTitle"/>
          </p:nvPr>
        </p:nvSpPr>
        <p:spPr>
          <a:xfrm>
            <a:off x="760977" y="704251"/>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760977" y="2423323"/>
            <a:ext cx="4424993" cy="78903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400534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dicare Title 2">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5573268" y="4523762"/>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6" name="Title 1"/>
          <p:cNvSpPr>
            <a:spLocks noGrp="1"/>
          </p:cNvSpPr>
          <p:nvPr>
            <p:ph type="ctrTitle"/>
          </p:nvPr>
        </p:nvSpPr>
        <p:spPr>
          <a:xfrm>
            <a:off x="2656405" y="2011304"/>
            <a:ext cx="5556250"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2656405" y="3369116"/>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049355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ilitary Title 1">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6932915" y="4493880"/>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6" name="Title 1"/>
          <p:cNvSpPr>
            <a:spLocks noGrp="1"/>
          </p:cNvSpPr>
          <p:nvPr>
            <p:ph type="ctrTitle"/>
          </p:nvPr>
        </p:nvSpPr>
        <p:spPr>
          <a:xfrm>
            <a:off x="2656405" y="2011304"/>
            <a:ext cx="5556250"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2656405" y="3369116"/>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678802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CF9ED-FD7A-8D4B-AA84-EA5DC7DE078A}"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C77E5-AF9F-8342-A2C0-F85F2E80812C}" type="slidenum">
              <a:rPr lang="en-US" smtClean="0"/>
              <a:t>‹#›</a:t>
            </a:fld>
            <a:endParaRPr lang="en-US"/>
          </a:p>
        </p:txBody>
      </p:sp>
    </p:spTree>
    <p:extLst>
      <p:ext uri="{BB962C8B-B14F-4D97-AF65-F5344CB8AC3E}">
        <p14:creationId xmlns:p14="http://schemas.microsoft.com/office/powerpoint/2010/main" val="388942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929211" y="851960"/>
            <a:ext cx="5166790" cy="587903"/>
          </a:xfrm>
        </p:spPr>
        <p:txBody>
          <a:bodyPr>
            <a:normAutofit/>
          </a:bodyPr>
          <a:lstStyle>
            <a:lvl1pPr algn="l" defTabSz="457200" rtl="0" eaLnBrk="1" latinLnBrk="0" hangingPunct="1">
              <a:lnSpc>
                <a:spcPct val="90000"/>
              </a:lnSpc>
              <a:spcBef>
                <a:spcPct val="0"/>
              </a:spcBef>
              <a:buNone/>
              <a:defRPr lang="en-US" sz="4000" b="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929211" y="1600200"/>
            <a:ext cx="5166790" cy="2646893"/>
          </a:xfrm>
        </p:spPr>
        <p:txBody>
          <a:bodyPr>
            <a:normAutofit/>
          </a:bodyPr>
          <a:lstStyle>
            <a:lvl1pPr marL="0" indent="0" algn="l" defTabSz="457200" rtl="0" eaLnBrk="1" latinLnBrk="0" hangingPunct="1">
              <a:lnSpc>
                <a:spcPct val="100000"/>
              </a:lnSpc>
              <a:spcBef>
                <a:spcPts val="0"/>
              </a:spcBef>
              <a:buFont typeface="Arial"/>
              <a:buNone/>
              <a:defRPr lang="en-US" sz="2600" kern="1200" dirty="0" smtClean="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8B821F-4E5E-4D30-9F3F-D7C2FD715E6A}" type="datetime1">
              <a:rPr lang="en-US" smtClean="0">
                <a:solidFill>
                  <a:srgbClr val="D5D5D5">
                    <a:lumMod val="50000"/>
                  </a:srgbClr>
                </a:solidFill>
              </a:rPr>
              <a:pPr/>
              <a:t>3/30/2017</a:t>
            </a:fld>
            <a:endParaRPr lang="en-US" dirty="0">
              <a:solidFill>
                <a:srgbClr val="D5D5D5">
                  <a:lumMod val="50000"/>
                </a:srgbClr>
              </a:solidFill>
            </a:endParaRPr>
          </a:p>
        </p:txBody>
      </p:sp>
      <p:sp>
        <p:nvSpPr>
          <p:cNvPr id="6" name="Slide Number Placeholder 5"/>
          <p:cNvSpPr>
            <a:spLocks noGrp="1"/>
          </p:cNvSpPr>
          <p:nvPr>
            <p:ph type="sldNum" sz="quarter" idx="12"/>
          </p:nvPr>
        </p:nvSpPr>
        <p:spPr/>
        <p:txBody>
          <a:bodyPr/>
          <a:lstStyle/>
          <a:p>
            <a:fld id="{485C39CC-EE39-D443-B36F-C90C146C8057}" type="slidenum">
              <a:rPr lang="en-US" smtClean="0"/>
              <a:pPr/>
              <a:t>‹#›</a:t>
            </a:fld>
            <a:endParaRPr lang="en-US" dirty="0"/>
          </a:p>
        </p:txBody>
      </p:sp>
      <p:sp>
        <p:nvSpPr>
          <p:cNvPr id="11"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24736436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406"/>
          <a:stretch/>
        </p:blipFill>
        <p:spPr bwMode="auto">
          <a:xfrm>
            <a:off x="0" y="297033"/>
            <a:ext cx="8695962" cy="1214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4963"/>
            <a:ext cx="8229600" cy="4422775"/>
          </a:xfrm>
        </p:spPr>
        <p:txBody>
          <a:bodyPr lIns="0" tIns="0" rIns="0" bIns="0"/>
          <a:lstStyle>
            <a:lvl1pPr marL="227013" indent="-227013">
              <a:defRPr>
                <a:solidFill>
                  <a:schemeClr val="tx1"/>
                </a:solidFill>
              </a:defRPr>
            </a:lvl1pPr>
            <a:lvl2pPr marL="457200" indent="-228600">
              <a:spcBef>
                <a:spcPts val="0"/>
              </a:spcBef>
              <a:spcAft>
                <a:spcPts val="800"/>
              </a:spcAft>
              <a:buFont typeface="BentonSansF Book" pitchFamily="50" charset="0"/>
              <a:buChar char="–"/>
              <a:defRPr/>
            </a:lvl2pPr>
            <a:lvl3pPr marL="685800" indent="-215900">
              <a:spcBef>
                <a:spcPts val="0"/>
              </a:spcBef>
              <a:spcAft>
                <a:spcPts val="800"/>
              </a:spcAft>
              <a:defRPr/>
            </a:lvl3pPr>
            <a:lvl4pPr marL="914400" indent="-228600">
              <a:defRPr/>
            </a:lvl4pPr>
            <a:lvl5pPr marL="1143000" indent="-230188">
              <a:defRPr sz="1400"/>
            </a:lvl5pPr>
            <a:lvl6pPr marL="1143000" indent="-228600">
              <a:spcBef>
                <a:spcPts val="960"/>
              </a:spcBef>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a:xfrm>
            <a:off x="457200" y="6617370"/>
            <a:ext cx="4114799"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9" name="Title 8"/>
          <p:cNvSpPr>
            <a:spLocks noGrp="1"/>
          </p:cNvSpPr>
          <p:nvPr>
            <p:ph type="title"/>
          </p:nvPr>
        </p:nvSpPr>
        <p:spPr>
          <a:xfrm>
            <a:off x="812800" y="338668"/>
            <a:ext cx="7873999" cy="1003115"/>
          </a:xfrm>
        </p:spPr>
        <p:txBody>
          <a:bodyPr anchor="ctr" anchorCtr="0"/>
          <a:lstStyle>
            <a:lvl1pPr>
              <a:defRPr b="0">
                <a:solidFill>
                  <a:schemeClr val="tx2"/>
                </a:solidFill>
              </a:defRPr>
            </a:lvl1pPr>
          </a:lstStyle>
          <a:p>
            <a:r>
              <a:rPr lang="en-US" smtClean="0"/>
              <a:t>Click to edit Master title style</a:t>
            </a:r>
            <a:endParaRPr lang="en-US" dirty="0"/>
          </a:p>
        </p:txBody>
      </p:sp>
      <p:sp>
        <p:nvSpPr>
          <p:cNvPr id="2" name="Date Placeholder 1"/>
          <p:cNvSpPr>
            <a:spLocks noGrp="1"/>
          </p:cNvSpPr>
          <p:nvPr>
            <p:ph type="dt" sz="half" idx="12"/>
          </p:nvPr>
        </p:nvSpPr>
        <p:spPr>
          <a:xfrm>
            <a:off x="5486400" y="6338276"/>
            <a:ext cx="2819400" cy="243922"/>
          </a:xfrm>
        </p:spPr>
        <p:txBody>
          <a:bodyPr/>
          <a:lstStyle/>
          <a:p>
            <a:fld id="{F0C906B8-84DE-41AF-AF58-3E9691D15CEE}" type="datetime1">
              <a:rPr lang="en-US" smtClean="0">
                <a:solidFill>
                  <a:srgbClr val="D5D5D5">
                    <a:lumMod val="50000"/>
                  </a:srgbClr>
                </a:solidFill>
              </a:rPr>
              <a:pPr/>
              <a:t>3/30/2017</a:t>
            </a:fld>
            <a:endParaRPr lang="en-US" dirty="0">
              <a:solidFill>
                <a:srgbClr val="D5D5D5">
                  <a:lumMod val="50000"/>
                </a:srgbClr>
              </a:solidFill>
            </a:endParaRPr>
          </a:p>
        </p:txBody>
      </p:sp>
    </p:spTree>
    <p:extLst>
      <p:ext uri="{BB962C8B-B14F-4D97-AF65-F5344CB8AC3E}">
        <p14:creationId xmlns:p14="http://schemas.microsoft.com/office/powerpoint/2010/main" val="13827197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pic>
        <p:nvPicPr>
          <p:cNvPr id="14"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406"/>
          <a:stretch/>
        </p:blipFill>
        <p:spPr bwMode="auto">
          <a:xfrm>
            <a:off x="0" y="297033"/>
            <a:ext cx="8695962" cy="1214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4963"/>
            <a:ext cx="4113212" cy="4422775"/>
          </a:xfrm>
        </p:spPr>
        <p:txBody>
          <a:bodyPr lIns="0" tIns="0" rIns="91440" bIns="0"/>
          <a:lstStyle>
            <a:lvl1pPr marL="227013" indent="-227013">
              <a:defRPr>
                <a:solidFill>
                  <a:schemeClr val="tx1"/>
                </a:solidFill>
              </a:defRPr>
            </a:lvl1pPr>
            <a:lvl2pPr marL="457200" indent="-228600">
              <a:spcBef>
                <a:spcPts val="0"/>
              </a:spcBef>
              <a:spcAft>
                <a:spcPts val="800"/>
              </a:spcAft>
              <a:buFont typeface="BentonSansF Book" pitchFamily="50" charset="0"/>
              <a:buChar char="–"/>
              <a:defRPr/>
            </a:lvl2pPr>
            <a:lvl3pPr marL="685800" indent="-228600">
              <a:spcBef>
                <a:spcPts val="0"/>
              </a:spcBef>
              <a:spcAft>
                <a:spcPts val="8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9" name="Title 8"/>
          <p:cNvSpPr>
            <a:spLocks noGrp="1"/>
          </p:cNvSpPr>
          <p:nvPr>
            <p:ph type="title"/>
          </p:nvPr>
        </p:nvSpPr>
        <p:spPr>
          <a:xfrm>
            <a:off x="812800" y="338668"/>
            <a:ext cx="7873999" cy="1003115"/>
          </a:xfrm>
        </p:spPr>
        <p:txBody>
          <a:bodyPr anchor="ctr" anchorCtr="0"/>
          <a:lstStyle>
            <a:lvl1pPr>
              <a:defRPr b="0">
                <a:solidFill>
                  <a:schemeClr val="tx2"/>
                </a:solidFill>
              </a:defRPr>
            </a:lvl1p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12" name="Content Placeholder 2"/>
          <p:cNvSpPr>
            <a:spLocks noGrp="1"/>
          </p:cNvSpPr>
          <p:nvPr>
            <p:ph idx="12"/>
          </p:nvPr>
        </p:nvSpPr>
        <p:spPr>
          <a:xfrm>
            <a:off x="4568826" y="1604963"/>
            <a:ext cx="4113212" cy="4422775"/>
          </a:xfrm>
        </p:spPr>
        <p:txBody>
          <a:bodyPr lIns="0" tIns="0" rIns="91440" bIns="0"/>
          <a:lstStyle>
            <a:lvl1pPr marL="227013" indent="-227013">
              <a:defRPr>
                <a:solidFill>
                  <a:schemeClr val="tx1"/>
                </a:solidFill>
              </a:defRPr>
            </a:lvl1pPr>
            <a:lvl2pPr marL="457200" indent="-228600">
              <a:spcBef>
                <a:spcPts val="0"/>
              </a:spcBef>
              <a:spcAft>
                <a:spcPts val="800"/>
              </a:spcAft>
              <a:buFont typeface="BentonSansF Book" pitchFamily="50" charset="0"/>
              <a:buChar char="–"/>
              <a:defRPr/>
            </a:lvl2pPr>
            <a:lvl3pPr marL="685800" indent="-228600">
              <a:spcBef>
                <a:spcPts val="0"/>
              </a:spcBef>
              <a:spcAft>
                <a:spcPts val="8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3"/>
          </p:nvPr>
        </p:nvSpPr>
        <p:spPr/>
        <p:txBody>
          <a:bodyPr/>
          <a:lstStyle/>
          <a:p>
            <a:fld id="{3B8217DA-6EC8-46B2-BC0A-34641EA44796}" type="datetime1">
              <a:rPr lang="en-US" smtClean="0">
                <a:solidFill>
                  <a:srgbClr val="D5D5D5">
                    <a:lumMod val="50000"/>
                  </a:srgbClr>
                </a:solidFill>
              </a:rPr>
              <a:pPr/>
              <a:t>3/30/2017</a:t>
            </a:fld>
            <a:endParaRPr lang="en-US" dirty="0">
              <a:solidFill>
                <a:srgbClr val="D5D5D5">
                  <a:lumMod val="50000"/>
                </a:srgbClr>
              </a:solidFill>
            </a:endParaRPr>
          </a:p>
        </p:txBody>
      </p:sp>
    </p:spTree>
    <p:extLst>
      <p:ext uri="{BB962C8B-B14F-4D97-AF65-F5344CB8AC3E}">
        <p14:creationId xmlns:p14="http://schemas.microsoft.com/office/powerpoint/2010/main" val="39870959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406"/>
          <a:stretch/>
        </p:blipFill>
        <p:spPr bwMode="auto">
          <a:xfrm>
            <a:off x="0" y="297033"/>
            <a:ext cx="8695962" cy="121412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9" name="Title 8"/>
          <p:cNvSpPr>
            <a:spLocks noGrp="1"/>
          </p:cNvSpPr>
          <p:nvPr>
            <p:ph type="title"/>
          </p:nvPr>
        </p:nvSpPr>
        <p:spPr>
          <a:xfrm>
            <a:off x="812800" y="338668"/>
            <a:ext cx="7873999" cy="1003115"/>
          </a:xfrm>
        </p:spPr>
        <p:txBody>
          <a:bodyPr anchor="ctr" anchorCtr="0"/>
          <a:lstStyle>
            <a:lvl1pPr>
              <a:defRPr b="0">
                <a:solidFill>
                  <a:schemeClr val="tx2"/>
                </a:solidFill>
              </a:defRPr>
            </a:lvl1p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fld id="{AA57291D-77F3-46CD-8CD6-25DF1B8D67B9}" type="datetime1">
              <a:rPr lang="en-US" smtClean="0">
                <a:solidFill>
                  <a:srgbClr val="D5D5D5">
                    <a:lumMod val="50000"/>
                  </a:srgbClr>
                </a:solidFill>
              </a:rPr>
              <a:pPr/>
              <a:t>3/30/2017</a:t>
            </a:fld>
            <a:endParaRPr lang="en-US" dirty="0">
              <a:solidFill>
                <a:srgbClr val="D5D5D5">
                  <a:lumMod val="50000"/>
                </a:srgbClr>
              </a:solidFill>
            </a:endParaRPr>
          </a:p>
        </p:txBody>
      </p:sp>
    </p:spTree>
    <p:extLst>
      <p:ext uri="{BB962C8B-B14F-4D97-AF65-F5344CB8AC3E}">
        <p14:creationId xmlns:p14="http://schemas.microsoft.com/office/powerpoint/2010/main" val="390549596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76750"/>
          </a:xfrm>
        </p:spPr>
        <p:txBody>
          <a:bodyPr lIns="0" tIns="0" rIns="0" bIns="0"/>
          <a:lstStyle>
            <a:lvl2pPr marL="460375" indent="-231775">
              <a:spcBef>
                <a:spcPts val="0"/>
              </a:spcBef>
              <a:spcAft>
                <a:spcPts val="8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14400"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fld id="{DD3F599A-452F-44FA-BEF3-A61F183E9D9F}" type="datetime1">
              <a:rPr lang="en-US" smtClean="0">
                <a:solidFill>
                  <a:srgbClr val="D5D5D5">
                    <a:lumMod val="50000"/>
                  </a:srgbClr>
                </a:solidFill>
              </a:rPr>
              <a:pPr/>
              <a:t>3/30/2017</a:t>
            </a:fld>
            <a:endParaRPr lang="en-US" dirty="0">
              <a:solidFill>
                <a:srgbClr val="D5D5D5">
                  <a:lumMod val="50000"/>
                </a:srgbClr>
              </a:solidFill>
            </a:endParaRPr>
          </a:p>
        </p:txBody>
      </p:sp>
    </p:spTree>
    <p:extLst>
      <p:ext uri="{BB962C8B-B14F-4D97-AF65-F5344CB8AC3E}">
        <p14:creationId xmlns:p14="http://schemas.microsoft.com/office/powerpoint/2010/main" val="268055830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ternate Title and 2 Content">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Footer Placeholder 8"/>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cxnSp>
        <p:nvCxnSpPr>
          <p:cNvPr id="12" name="Straight Connector 11"/>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14" name="Content Placeholder 2"/>
          <p:cNvSpPr>
            <a:spLocks noGrp="1"/>
          </p:cNvSpPr>
          <p:nvPr>
            <p:ph idx="1"/>
          </p:nvPr>
        </p:nvSpPr>
        <p:spPr>
          <a:xfrm>
            <a:off x="457200" y="1604963"/>
            <a:ext cx="4113212" cy="4422775"/>
          </a:xfrm>
        </p:spPr>
        <p:txBody>
          <a:bodyPr lIns="0" tIns="0" rIns="91440" bIns="0"/>
          <a:lstStyle>
            <a:lvl1pPr marL="227013" indent="-227013">
              <a:defRPr>
                <a:solidFill>
                  <a:schemeClr val="tx1"/>
                </a:solidFill>
              </a:defRPr>
            </a:lvl1pPr>
            <a:lvl2pPr marL="457200" indent="-228600">
              <a:spcBef>
                <a:spcPts val="0"/>
              </a:spcBef>
              <a:spcAft>
                <a:spcPts val="800"/>
              </a:spcAft>
              <a:buFont typeface="BentonSansF Book" pitchFamily="50" charset="0"/>
              <a:buChar char="–"/>
              <a:defRPr/>
            </a:lvl2pPr>
            <a:lvl3pPr marL="685800" indent="-228600">
              <a:spcBef>
                <a:spcPts val="0"/>
              </a:spcBef>
              <a:spcAft>
                <a:spcPts val="8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idx="12"/>
          </p:nvPr>
        </p:nvSpPr>
        <p:spPr>
          <a:xfrm>
            <a:off x="4568826" y="1604963"/>
            <a:ext cx="4113212" cy="4422775"/>
          </a:xfrm>
        </p:spPr>
        <p:txBody>
          <a:bodyPr lIns="0" tIns="0" rIns="91440" bIns="0"/>
          <a:lstStyle>
            <a:lvl1pPr marL="227013" indent="-227013">
              <a:defRPr>
                <a:solidFill>
                  <a:schemeClr val="tx1"/>
                </a:solidFill>
              </a:defRPr>
            </a:lvl1pPr>
            <a:lvl2pPr marL="457200" indent="-228600">
              <a:spcBef>
                <a:spcPts val="0"/>
              </a:spcBef>
              <a:spcAft>
                <a:spcPts val="800"/>
              </a:spcAft>
              <a:buFont typeface="BentonSansF Book" pitchFamily="50" charset="0"/>
              <a:buChar char="–"/>
              <a:defRPr/>
            </a:lvl2pPr>
            <a:lvl3pPr marL="685800" indent="-215900">
              <a:spcBef>
                <a:spcPts val="0"/>
              </a:spcBef>
              <a:spcAft>
                <a:spcPts val="8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3"/>
          </p:nvPr>
        </p:nvSpPr>
        <p:spPr/>
        <p:txBody>
          <a:bodyPr/>
          <a:lstStyle/>
          <a:p>
            <a:fld id="{C90D408E-68F8-4B6D-8E9B-CB090C4E3E13}" type="datetime1">
              <a:rPr lang="en-US" smtClean="0">
                <a:solidFill>
                  <a:srgbClr val="D5D5D5">
                    <a:lumMod val="50000"/>
                  </a:srgbClr>
                </a:solidFill>
              </a:rPr>
              <a:pPr/>
              <a:t>3/30/2017</a:t>
            </a:fld>
            <a:endParaRPr lang="en-US" dirty="0">
              <a:solidFill>
                <a:srgbClr val="D5D5D5">
                  <a:lumMod val="50000"/>
                </a:srgbClr>
              </a:solidFill>
            </a:endParaRPr>
          </a:p>
        </p:txBody>
      </p:sp>
    </p:spTree>
    <p:extLst>
      <p:ext uri="{BB962C8B-B14F-4D97-AF65-F5344CB8AC3E}">
        <p14:creationId xmlns:p14="http://schemas.microsoft.com/office/powerpoint/2010/main" val="28233568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fld id="{A2BE0746-CAA2-48BC-8C63-A5FE30AECA3C}" type="datetime1">
              <a:rPr lang="en-US" smtClean="0">
                <a:solidFill>
                  <a:srgbClr val="D5D5D5">
                    <a:lumMod val="50000"/>
                  </a:srgbClr>
                </a:solidFill>
              </a:rPr>
              <a:pPr/>
              <a:t>3/30/2017</a:t>
            </a:fld>
            <a:endParaRPr lang="en-US" dirty="0">
              <a:solidFill>
                <a:srgbClr val="D5D5D5">
                  <a:lumMod val="50000"/>
                </a:srgbClr>
              </a:solidFill>
            </a:endParaRPr>
          </a:p>
        </p:txBody>
      </p:sp>
    </p:spTree>
    <p:extLst>
      <p:ext uri="{BB962C8B-B14F-4D97-AF65-F5344CB8AC3E}">
        <p14:creationId xmlns:p14="http://schemas.microsoft.com/office/powerpoint/2010/main" val="203638494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85C39CC-EE39-D443-B36F-C90C146C8057}"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cxnSp>
        <p:nvCxnSpPr>
          <p:cNvPr id="8" name="Straight Connector 7"/>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fld id="{BF538308-AEE9-45BE-8896-16F7AF9E150C}" type="datetime1">
              <a:rPr lang="en-US" smtClean="0">
                <a:solidFill>
                  <a:srgbClr val="D5D5D5">
                    <a:lumMod val="50000"/>
                  </a:srgbClr>
                </a:solidFill>
              </a:rPr>
              <a:pPr/>
              <a:t>3/30/2017</a:t>
            </a:fld>
            <a:endParaRPr lang="en-US" dirty="0">
              <a:solidFill>
                <a:srgbClr val="D5D5D5">
                  <a:lumMod val="50000"/>
                </a:srgbClr>
              </a:solidFill>
            </a:endParaRPr>
          </a:p>
        </p:txBody>
      </p:sp>
    </p:spTree>
    <p:extLst>
      <p:ext uri="{BB962C8B-B14F-4D97-AF65-F5344CB8AC3E}">
        <p14:creationId xmlns:p14="http://schemas.microsoft.com/office/powerpoint/2010/main" val="316224702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347472" y="685800"/>
            <a:ext cx="5556250" cy="1839259"/>
          </a:xfrm>
        </p:spPr>
        <p:txBody>
          <a:bodyPr>
            <a:normAutofit/>
          </a:bodyPr>
          <a:lstStyle>
            <a:lvl1pPr algn="l" defTabSz="457200" rtl="0" eaLnBrk="1" latinLnBrk="0" hangingPunct="1">
              <a:lnSpc>
                <a:spcPct val="90000"/>
              </a:lnSpc>
              <a:spcBef>
                <a:spcPct val="0"/>
              </a:spcBef>
              <a:buNone/>
              <a:defRPr lang="en-US" sz="4000" kern="1200" dirty="0" smtClean="0">
                <a:solidFill>
                  <a:schemeClr val="bg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347472" y="2576980"/>
            <a:ext cx="5556250" cy="130922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347472" y="3886200"/>
            <a:ext cx="5536315" cy="1022350"/>
          </a:xfrm>
        </p:spPr>
        <p:txBody>
          <a:bodyPr>
            <a:normAutofit/>
          </a:bodyPr>
          <a:lstStyle>
            <a:lvl1pPr marL="0" indent="0">
              <a:spcBef>
                <a:spcPts val="0"/>
              </a:spcBef>
              <a:spcAft>
                <a:spcPts val="1200"/>
              </a:spcAft>
              <a:buNone/>
              <a:defRPr sz="1600">
                <a:solidFill>
                  <a:schemeClr val="accent4"/>
                </a:solidFill>
              </a:defRPr>
            </a:lvl1pPr>
          </a:lstStyle>
          <a:p>
            <a:pPr lvl="0"/>
            <a:r>
              <a:rPr lang="en-US" smtClean="0"/>
              <a:t>Click to edit Master text styles</a:t>
            </a:r>
          </a:p>
        </p:txBody>
      </p:sp>
      <p:sp>
        <p:nvSpPr>
          <p:cNvPr id="11"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315436059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al TItle 1">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758952" y="2078657"/>
            <a:ext cx="5556250"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758952" y="3436469"/>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5739889" y="4548668"/>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11"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41076875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ACF9ED-FD7A-8D4B-AA84-EA5DC7DE078A}"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C77E5-AF9F-8342-A2C0-F85F2E80812C}" type="slidenum">
              <a:rPr lang="en-US" smtClean="0"/>
              <a:t>‹#›</a:t>
            </a:fld>
            <a:endParaRPr lang="en-US"/>
          </a:p>
        </p:txBody>
      </p:sp>
    </p:spTree>
    <p:extLst>
      <p:ext uri="{BB962C8B-B14F-4D97-AF65-F5344CB8AC3E}">
        <p14:creationId xmlns:p14="http://schemas.microsoft.com/office/powerpoint/2010/main" val="3514310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al Title 2">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1973281" y="3108199"/>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1973281" y="4827271"/>
            <a:ext cx="4424993" cy="850376"/>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7120057" y="4396297"/>
            <a:ext cx="1471119"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39313471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eneral Title 3">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760977" y="2862072"/>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760977" y="4581143"/>
            <a:ext cx="4424993" cy="1021797"/>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5830780" y="2751066"/>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270992440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neral Title 4">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6873151" y="2725815"/>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6" name="Title 1"/>
          <p:cNvSpPr>
            <a:spLocks noGrp="1"/>
          </p:cNvSpPr>
          <p:nvPr>
            <p:ph type="ctrTitle"/>
          </p:nvPr>
        </p:nvSpPr>
        <p:spPr>
          <a:xfrm>
            <a:off x="758952" y="2863699"/>
            <a:ext cx="5556250" cy="1213001"/>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758952" y="4107211"/>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368430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eral Title 5">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760977" y="704251"/>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760977" y="2423323"/>
            <a:ext cx="4424993" cy="920394"/>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5815839" y="2321367"/>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19240330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dicare Title 1">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3565434" y="3511194"/>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6" name="Title 1"/>
          <p:cNvSpPr>
            <a:spLocks noGrp="1"/>
          </p:cNvSpPr>
          <p:nvPr>
            <p:ph type="ctrTitle"/>
          </p:nvPr>
        </p:nvSpPr>
        <p:spPr>
          <a:xfrm>
            <a:off x="760977" y="704251"/>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760977" y="2423323"/>
            <a:ext cx="4424993" cy="78903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4507807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dicare Title 2">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5573268" y="4523762"/>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6" name="Title 1"/>
          <p:cNvSpPr>
            <a:spLocks noGrp="1"/>
          </p:cNvSpPr>
          <p:nvPr>
            <p:ph type="ctrTitle"/>
          </p:nvPr>
        </p:nvSpPr>
        <p:spPr>
          <a:xfrm>
            <a:off x="2656405" y="2011304"/>
            <a:ext cx="5556250"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2656405" y="3369116"/>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3440617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ilitary Title 1">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6932915" y="4493880"/>
            <a:ext cx="1619250" cy="1022350"/>
          </a:xfrm>
        </p:spPr>
        <p:txBody>
          <a:bodyPr>
            <a:normAutofit/>
          </a:bodyPr>
          <a:lstStyle>
            <a:lvl1pPr marL="0" indent="0">
              <a:spcBef>
                <a:spcPts val="0"/>
              </a:spcBef>
              <a:spcAft>
                <a:spcPts val="1200"/>
              </a:spcAft>
              <a:buNone/>
              <a:defRPr sz="1600">
                <a:solidFill>
                  <a:schemeClr val="tx2"/>
                </a:solidFill>
              </a:defRPr>
            </a:lvl1pPr>
          </a:lstStyle>
          <a:p>
            <a:pPr lvl="0"/>
            <a:r>
              <a:rPr lang="en-US" smtClean="0"/>
              <a:t>Click to edit Master text styles</a:t>
            </a:r>
          </a:p>
        </p:txBody>
      </p:sp>
      <p:sp>
        <p:nvSpPr>
          <p:cNvPr id="3"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6" name="Title 1"/>
          <p:cNvSpPr>
            <a:spLocks noGrp="1"/>
          </p:cNvSpPr>
          <p:nvPr>
            <p:ph type="ctrTitle"/>
          </p:nvPr>
        </p:nvSpPr>
        <p:spPr>
          <a:xfrm>
            <a:off x="2656405" y="2011304"/>
            <a:ext cx="5556250"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2656405" y="3369116"/>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786104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929211" y="851960"/>
            <a:ext cx="5166790" cy="587903"/>
          </a:xfrm>
        </p:spPr>
        <p:txBody>
          <a:bodyPr>
            <a:normAutofit/>
          </a:bodyPr>
          <a:lstStyle>
            <a:lvl1pPr algn="l" defTabSz="457200" rtl="0" eaLnBrk="1" latinLnBrk="0" hangingPunct="1">
              <a:lnSpc>
                <a:spcPct val="90000"/>
              </a:lnSpc>
              <a:spcBef>
                <a:spcPct val="0"/>
              </a:spcBef>
              <a:buNone/>
              <a:defRPr lang="en-US" sz="4000" b="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929211" y="1600200"/>
            <a:ext cx="5166790" cy="2646893"/>
          </a:xfrm>
        </p:spPr>
        <p:txBody>
          <a:bodyPr>
            <a:normAutofit/>
          </a:bodyPr>
          <a:lstStyle>
            <a:lvl1pPr marL="0" indent="0" algn="l" defTabSz="457200" rtl="0" eaLnBrk="1" latinLnBrk="0" hangingPunct="1">
              <a:lnSpc>
                <a:spcPct val="100000"/>
              </a:lnSpc>
              <a:spcBef>
                <a:spcPts val="0"/>
              </a:spcBef>
              <a:buFont typeface="Arial"/>
              <a:buNone/>
              <a:defRPr lang="en-US" sz="2600" kern="1200" dirty="0" smtClean="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solidFill>
                  <a:srgbClr val="D5D5D5">
                    <a:lumMod val="50000"/>
                  </a:srgbClr>
                </a:solidFill>
              </a:rPr>
              <a:t>Insert date via Header and Footer option</a:t>
            </a:r>
            <a:endParaRPr lang="en-US" dirty="0">
              <a:solidFill>
                <a:srgbClr val="D5D5D5">
                  <a:lumMod val="50000"/>
                </a:srgbClr>
              </a:solidFill>
            </a:endParaRPr>
          </a:p>
        </p:txBody>
      </p:sp>
      <p:sp>
        <p:nvSpPr>
          <p:cNvPr id="6" name="Slide Number Placeholder 5"/>
          <p:cNvSpPr>
            <a:spLocks noGrp="1"/>
          </p:cNvSpPr>
          <p:nvPr>
            <p:ph type="sldNum" sz="quarter" idx="12"/>
          </p:nvPr>
        </p:nvSpPr>
        <p:spPr/>
        <p:txBody>
          <a:bodyPr/>
          <a:lstStyle/>
          <a:p>
            <a:fld id="{485C39CC-EE39-D443-B36F-C90C146C8057}" type="slidenum">
              <a:rPr lang="en-US" smtClean="0"/>
              <a:pPr/>
              <a:t>‹#›</a:t>
            </a:fld>
            <a:endParaRPr lang="en-US" dirty="0"/>
          </a:p>
        </p:txBody>
      </p:sp>
      <p:sp>
        <p:nvSpPr>
          <p:cNvPr id="11" name="Footer Placeholder 2"/>
          <p:cNvSpPr>
            <a:spLocks noGrp="1"/>
          </p:cNvSpPr>
          <p:nvPr>
            <p:ph type="ftr" sz="quarter" idx="14"/>
          </p:nvPr>
        </p:nvSpPr>
        <p:spPr>
          <a:xfrm>
            <a:off x="332121" y="6617370"/>
            <a:ext cx="4114800"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Tree>
    <p:extLst>
      <p:ext uri="{BB962C8B-B14F-4D97-AF65-F5344CB8AC3E}">
        <p14:creationId xmlns:p14="http://schemas.microsoft.com/office/powerpoint/2010/main" val="17648021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406"/>
          <a:stretch/>
        </p:blipFill>
        <p:spPr bwMode="auto">
          <a:xfrm>
            <a:off x="0" y="297033"/>
            <a:ext cx="8695962" cy="1214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4963"/>
            <a:ext cx="8229600" cy="4422775"/>
          </a:xfrm>
        </p:spPr>
        <p:txBody>
          <a:bodyPr lIns="0" tIns="0" rIns="0" bIns="0"/>
          <a:lstStyle>
            <a:lvl1pPr marL="227013" indent="-227013">
              <a:defRPr>
                <a:solidFill>
                  <a:schemeClr val="tx1"/>
                </a:solidFill>
              </a:defRPr>
            </a:lvl1pPr>
            <a:lvl2pPr marL="457200" indent="-228600">
              <a:spcBef>
                <a:spcPts val="0"/>
              </a:spcBef>
              <a:spcAft>
                <a:spcPts val="800"/>
              </a:spcAft>
              <a:buFont typeface="BentonSansF Book" pitchFamily="50" charset="0"/>
              <a:buChar char="–"/>
              <a:defRPr/>
            </a:lvl2pPr>
            <a:lvl3pPr marL="685800" indent="-215900">
              <a:spcBef>
                <a:spcPts val="0"/>
              </a:spcBef>
              <a:spcAft>
                <a:spcPts val="800"/>
              </a:spcAft>
              <a:defRPr/>
            </a:lvl3pPr>
            <a:lvl4pPr marL="914400" indent="-228600">
              <a:defRPr/>
            </a:lvl4pPr>
            <a:lvl5pPr marL="1143000" indent="-230188">
              <a:defRPr sz="1400"/>
            </a:lvl5pPr>
            <a:lvl6pPr marL="1143000" indent="-228600">
              <a:spcBef>
                <a:spcPts val="960"/>
              </a:spcBef>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a:xfrm>
            <a:off x="457200" y="6617370"/>
            <a:ext cx="4114799" cy="213279"/>
          </a:xfrm>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9" name="Title 8"/>
          <p:cNvSpPr>
            <a:spLocks noGrp="1"/>
          </p:cNvSpPr>
          <p:nvPr>
            <p:ph type="title"/>
          </p:nvPr>
        </p:nvSpPr>
        <p:spPr>
          <a:xfrm>
            <a:off x="812800" y="338668"/>
            <a:ext cx="7873999" cy="1003115"/>
          </a:xfrm>
        </p:spPr>
        <p:txBody>
          <a:bodyPr anchor="ctr" anchorCtr="0"/>
          <a:lstStyle>
            <a:lvl1pPr>
              <a:defRPr b="0">
                <a:solidFill>
                  <a:schemeClr val="tx2"/>
                </a:solidFill>
              </a:defRPr>
            </a:lvl1p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a:xfrm>
            <a:off x="5486400" y="6338276"/>
            <a:ext cx="2819400" cy="243922"/>
          </a:xfrm>
        </p:spPr>
        <p:txBody>
          <a:bodyPr/>
          <a:lstStyle/>
          <a:p>
            <a:r>
              <a:rPr lang="en-US" dirty="0" smtClean="0">
                <a:solidFill>
                  <a:srgbClr val="D5D5D5">
                    <a:lumMod val="50000"/>
                  </a:srgbClr>
                </a:solidFill>
              </a:rPr>
              <a:t>Insert date via Header and Footer option</a:t>
            </a:r>
            <a:endParaRPr lang="en-US" dirty="0">
              <a:solidFill>
                <a:srgbClr val="D5D5D5">
                  <a:lumMod val="50000"/>
                </a:srgbClr>
              </a:solidFill>
            </a:endParaRPr>
          </a:p>
        </p:txBody>
      </p:sp>
    </p:spTree>
    <p:extLst>
      <p:ext uri="{BB962C8B-B14F-4D97-AF65-F5344CB8AC3E}">
        <p14:creationId xmlns:p14="http://schemas.microsoft.com/office/powerpoint/2010/main" val="37786375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pic>
        <p:nvPicPr>
          <p:cNvPr id="14"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406"/>
          <a:stretch/>
        </p:blipFill>
        <p:spPr bwMode="auto">
          <a:xfrm>
            <a:off x="0" y="297033"/>
            <a:ext cx="8695962" cy="1214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4963"/>
            <a:ext cx="4113212" cy="4422775"/>
          </a:xfrm>
        </p:spPr>
        <p:txBody>
          <a:bodyPr lIns="0" tIns="0" rIns="91440" bIns="0"/>
          <a:lstStyle>
            <a:lvl1pPr marL="227013" indent="-227013">
              <a:defRPr>
                <a:solidFill>
                  <a:schemeClr val="tx1"/>
                </a:solidFill>
              </a:defRPr>
            </a:lvl1pPr>
            <a:lvl2pPr marL="457200" indent="-228600">
              <a:spcBef>
                <a:spcPts val="0"/>
              </a:spcBef>
              <a:spcAft>
                <a:spcPts val="800"/>
              </a:spcAft>
              <a:buFont typeface="BentonSansF Book" pitchFamily="50" charset="0"/>
              <a:buChar char="–"/>
              <a:defRPr/>
            </a:lvl2pPr>
            <a:lvl3pPr marL="685800" indent="-228600">
              <a:spcBef>
                <a:spcPts val="0"/>
              </a:spcBef>
              <a:spcAft>
                <a:spcPts val="8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9" name="Title 8"/>
          <p:cNvSpPr>
            <a:spLocks noGrp="1"/>
          </p:cNvSpPr>
          <p:nvPr>
            <p:ph type="title"/>
          </p:nvPr>
        </p:nvSpPr>
        <p:spPr>
          <a:xfrm>
            <a:off x="812800" y="338668"/>
            <a:ext cx="7873999" cy="1003115"/>
          </a:xfrm>
        </p:spPr>
        <p:txBody>
          <a:bodyPr anchor="ctr" anchorCtr="0"/>
          <a:lstStyle>
            <a:lvl1pPr>
              <a:defRPr b="0">
                <a:solidFill>
                  <a:schemeClr val="tx2"/>
                </a:solidFill>
              </a:defRPr>
            </a:lvl1p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12" name="Content Placeholder 2"/>
          <p:cNvSpPr>
            <a:spLocks noGrp="1"/>
          </p:cNvSpPr>
          <p:nvPr>
            <p:ph idx="12"/>
          </p:nvPr>
        </p:nvSpPr>
        <p:spPr>
          <a:xfrm>
            <a:off x="4568826" y="1604963"/>
            <a:ext cx="4113212" cy="4422775"/>
          </a:xfrm>
        </p:spPr>
        <p:txBody>
          <a:bodyPr lIns="0" tIns="0" rIns="91440" bIns="0"/>
          <a:lstStyle>
            <a:lvl1pPr marL="227013" indent="-227013">
              <a:defRPr>
                <a:solidFill>
                  <a:schemeClr val="tx1"/>
                </a:solidFill>
              </a:defRPr>
            </a:lvl1pPr>
            <a:lvl2pPr marL="457200" indent="-228600">
              <a:spcBef>
                <a:spcPts val="0"/>
              </a:spcBef>
              <a:spcAft>
                <a:spcPts val="800"/>
              </a:spcAft>
              <a:buFont typeface="BentonSansF Book" pitchFamily="50" charset="0"/>
              <a:buChar char="–"/>
              <a:defRPr/>
            </a:lvl2pPr>
            <a:lvl3pPr marL="685800" indent="-228600">
              <a:spcBef>
                <a:spcPts val="0"/>
              </a:spcBef>
              <a:spcAft>
                <a:spcPts val="8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3"/>
          </p:nvPr>
        </p:nvSpPr>
        <p:spPr/>
        <p:txBody>
          <a:bodyPr/>
          <a:lstStyle/>
          <a:p>
            <a:r>
              <a:rPr lang="en-US" dirty="0" smtClean="0">
                <a:solidFill>
                  <a:srgbClr val="D5D5D5">
                    <a:lumMod val="50000"/>
                  </a:srgbClr>
                </a:solidFill>
              </a:rPr>
              <a:t>Insert date via Header and Footer option</a:t>
            </a:r>
            <a:endParaRPr lang="en-US" dirty="0">
              <a:solidFill>
                <a:srgbClr val="D5D5D5">
                  <a:lumMod val="50000"/>
                </a:srgbClr>
              </a:solidFill>
            </a:endParaRPr>
          </a:p>
        </p:txBody>
      </p:sp>
    </p:spTree>
    <p:extLst>
      <p:ext uri="{BB962C8B-B14F-4D97-AF65-F5344CB8AC3E}">
        <p14:creationId xmlns:p14="http://schemas.microsoft.com/office/powerpoint/2010/main" val="726761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ACF9ED-FD7A-8D4B-AA84-EA5DC7DE078A}"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C77E5-AF9F-8342-A2C0-F85F2E80812C}" type="slidenum">
              <a:rPr lang="en-US" smtClean="0"/>
              <a:t>‹#›</a:t>
            </a:fld>
            <a:endParaRPr lang="en-US"/>
          </a:p>
        </p:txBody>
      </p:sp>
    </p:spTree>
    <p:extLst>
      <p:ext uri="{BB962C8B-B14F-4D97-AF65-F5344CB8AC3E}">
        <p14:creationId xmlns:p14="http://schemas.microsoft.com/office/powerpoint/2010/main" val="4142020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406"/>
          <a:stretch/>
        </p:blipFill>
        <p:spPr bwMode="auto">
          <a:xfrm>
            <a:off x="0" y="297033"/>
            <a:ext cx="8695962" cy="121412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9" name="Title 8"/>
          <p:cNvSpPr>
            <a:spLocks noGrp="1"/>
          </p:cNvSpPr>
          <p:nvPr>
            <p:ph type="title"/>
          </p:nvPr>
        </p:nvSpPr>
        <p:spPr>
          <a:xfrm>
            <a:off x="812800" y="338668"/>
            <a:ext cx="7873999" cy="1003115"/>
          </a:xfrm>
        </p:spPr>
        <p:txBody>
          <a:bodyPr anchor="ctr" anchorCtr="0"/>
          <a:lstStyle>
            <a:lvl1pPr>
              <a:defRPr b="0">
                <a:solidFill>
                  <a:schemeClr val="tx2"/>
                </a:solidFill>
              </a:defRPr>
            </a:lvl1p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r>
              <a:rPr lang="en-US" dirty="0" smtClean="0">
                <a:solidFill>
                  <a:srgbClr val="D5D5D5">
                    <a:lumMod val="50000"/>
                  </a:srgbClr>
                </a:solidFill>
              </a:rPr>
              <a:t>Insert date via Header and Footer option</a:t>
            </a:r>
            <a:endParaRPr lang="en-US" dirty="0">
              <a:solidFill>
                <a:srgbClr val="D5D5D5">
                  <a:lumMod val="50000"/>
                </a:srgbClr>
              </a:solidFill>
            </a:endParaRPr>
          </a:p>
        </p:txBody>
      </p:sp>
    </p:spTree>
    <p:extLst>
      <p:ext uri="{BB962C8B-B14F-4D97-AF65-F5344CB8AC3E}">
        <p14:creationId xmlns:p14="http://schemas.microsoft.com/office/powerpoint/2010/main" val="307043284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76750"/>
          </a:xfrm>
        </p:spPr>
        <p:txBody>
          <a:bodyPr lIns="0" tIns="0" rIns="0" bIns="0"/>
          <a:lstStyle>
            <a:lvl2pPr marL="460375" indent="-231775">
              <a:spcBef>
                <a:spcPts val="0"/>
              </a:spcBef>
              <a:spcAft>
                <a:spcPts val="8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14400"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r>
              <a:rPr lang="en-US" dirty="0" smtClean="0">
                <a:solidFill>
                  <a:srgbClr val="D5D5D5">
                    <a:lumMod val="50000"/>
                  </a:srgbClr>
                </a:solidFill>
              </a:rPr>
              <a:t>Insert date via Header and Footer option</a:t>
            </a:r>
            <a:endParaRPr lang="en-US" dirty="0">
              <a:solidFill>
                <a:srgbClr val="D5D5D5">
                  <a:lumMod val="50000"/>
                </a:srgbClr>
              </a:solidFill>
            </a:endParaRPr>
          </a:p>
        </p:txBody>
      </p:sp>
    </p:spTree>
    <p:extLst>
      <p:ext uri="{BB962C8B-B14F-4D97-AF65-F5344CB8AC3E}">
        <p14:creationId xmlns:p14="http://schemas.microsoft.com/office/powerpoint/2010/main" val="42621534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ternate Title and 2 Content">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Footer Placeholder 8"/>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cxnSp>
        <p:nvCxnSpPr>
          <p:cNvPr id="12" name="Straight Connector 11"/>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14" name="Content Placeholder 2"/>
          <p:cNvSpPr>
            <a:spLocks noGrp="1"/>
          </p:cNvSpPr>
          <p:nvPr>
            <p:ph idx="1"/>
          </p:nvPr>
        </p:nvSpPr>
        <p:spPr>
          <a:xfrm>
            <a:off x="457200" y="1604963"/>
            <a:ext cx="4113212" cy="4422775"/>
          </a:xfrm>
        </p:spPr>
        <p:txBody>
          <a:bodyPr lIns="0" tIns="0" rIns="91440" bIns="0"/>
          <a:lstStyle>
            <a:lvl1pPr marL="227013" indent="-227013">
              <a:defRPr>
                <a:solidFill>
                  <a:schemeClr val="tx1"/>
                </a:solidFill>
              </a:defRPr>
            </a:lvl1pPr>
            <a:lvl2pPr marL="457200" indent="-228600">
              <a:spcBef>
                <a:spcPts val="0"/>
              </a:spcBef>
              <a:spcAft>
                <a:spcPts val="800"/>
              </a:spcAft>
              <a:buFont typeface="BentonSansF Book" pitchFamily="50" charset="0"/>
              <a:buChar char="–"/>
              <a:defRPr/>
            </a:lvl2pPr>
            <a:lvl3pPr marL="685800" indent="-228600">
              <a:spcBef>
                <a:spcPts val="0"/>
              </a:spcBef>
              <a:spcAft>
                <a:spcPts val="8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idx="12"/>
          </p:nvPr>
        </p:nvSpPr>
        <p:spPr>
          <a:xfrm>
            <a:off x="4568826" y="1604963"/>
            <a:ext cx="4113212" cy="4422775"/>
          </a:xfrm>
        </p:spPr>
        <p:txBody>
          <a:bodyPr lIns="0" tIns="0" rIns="91440" bIns="0"/>
          <a:lstStyle>
            <a:lvl1pPr marL="227013" indent="-227013">
              <a:defRPr>
                <a:solidFill>
                  <a:schemeClr val="tx1"/>
                </a:solidFill>
              </a:defRPr>
            </a:lvl1pPr>
            <a:lvl2pPr marL="457200" indent="-228600">
              <a:spcBef>
                <a:spcPts val="0"/>
              </a:spcBef>
              <a:spcAft>
                <a:spcPts val="800"/>
              </a:spcAft>
              <a:buFont typeface="BentonSansF Book" pitchFamily="50" charset="0"/>
              <a:buChar char="–"/>
              <a:defRPr/>
            </a:lvl2pPr>
            <a:lvl3pPr marL="685800" indent="-215900">
              <a:spcBef>
                <a:spcPts val="0"/>
              </a:spcBef>
              <a:spcAft>
                <a:spcPts val="8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3"/>
          </p:nvPr>
        </p:nvSpPr>
        <p:spPr/>
        <p:txBody>
          <a:bodyPr/>
          <a:lstStyle/>
          <a:p>
            <a:r>
              <a:rPr lang="en-US" dirty="0" smtClean="0">
                <a:solidFill>
                  <a:srgbClr val="D5D5D5">
                    <a:lumMod val="50000"/>
                  </a:srgbClr>
                </a:solidFill>
              </a:rPr>
              <a:t>Insert date via Header and Footer option</a:t>
            </a:r>
            <a:endParaRPr lang="en-US" dirty="0">
              <a:solidFill>
                <a:srgbClr val="D5D5D5">
                  <a:lumMod val="50000"/>
                </a:srgbClr>
              </a:solidFill>
            </a:endParaRPr>
          </a:p>
        </p:txBody>
      </p:sp>
    </p:spTree>
    <p:extLst>
      <p:ext uri="{BB962C8B-B14F-4D97-AF65-F5344CB8AC3E}">
        <p14:creationId xmlns:p14="http://schemas.microsoft.com/office/powerpoint/2010/main" val="77329446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r>
              <a:rPr lang="en-US" dirty="0" smtClean="0">
                <a:solidFill>
                  <a:srgbClr val="D5D5D5">
                    <a:lumMod val="50000"/>
                  </a:srgbClr>
                </a:solidFill>
              </a:rPr>
              <a:t>Insert date via Header and Footer option</a:t>
            </a:r>
            <a:endParaRPr lang="en-US" dirty="0">
              <a:solidFill>
                <a:srgbClr val="D5D5D5">
                  <a:lumMod val="50000"/>
                </a:srgbClr>
              </a:solidFill>
            </a:endParaRPr>
          </a:p>
        </p:txBody>
      </p:sp>
    </p:spTree>
    <p:extLst>
      <p:ext uri="{BB962C8B-B14F-4D97-AF65-F5344CB8AC3E}">
        <p14:creationId xmlns:p14="http://schemas.microsoft.com/office/powerpoint/2010/main" val="81583334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85C39CC-EE39-D443-B36F-C90C146C8057}"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cxnSp>
        <p:nvCxnSpPr>
          <p:cNvPr id="8" name="Straight Connector 7"/>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r>
              <a:rPr lang="en-US" dirty="0" smtClean="0">
                <a:solidFill>
                  <a:srgbClr val="D5D5D5">
                    <a:lumMod val="50000"/>
                  </a:srgbClr>
                </a:solidFill>
              </a:rPr>
              <a:t>Insert date via Header and Footer option</a:t>
            </a:r>
            <a:endParaRPr lang="en-US" dirty="0">
              <a:solidFill>
                <a:srgbClr val="D5D5D5">
                  <a:lumMod val="50000"/>
                </a:srgbClr>
              </a:solidFill>
            </a:endParaRPr>
          </a:p>
        </p:txBody>
      </p:sp>
    </p:spTree>
    <p:extLst>
      <p:ext uri="{BB962C8B-B14F-4D97-AF65-F5344CB8AC3E}">
        <p14:creationId xmlns:p14="http://schemas.microsoft.com/office/powerpoint/2010/main" val="11732422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ACF9ED-FD7A-8D4B-AA84-EA5DC7DE078A}"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C77E5-AF9F-8342-A2C0-F85F2E80812C}" type="slidenum">
              <a:rPr lang="en-US" smtClean="0"/>
              <a:t>‹#›</a:t>
            </a:fld>
            <a:endParaRPr lang="en-US"/>
          </a:p>
        </p:txBody>
      </p:sp>
    </p:spTree>
    <p:extLst>
      <p:ext uri="{BB962C8B-B14F-4D97-AF65-F5344CB8AC3E}">
        <p14:creationId xmlns:p14="http://schemas.microsoft.com/office/powerpoint/2010/main" val="67378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CF9ED-FD7A-8D4B-AA84-EA5DC7DE078A}"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C77E5-AF9F-8342-A2C0-F85F2E80812C}" type="slidenum">
              <a:rPr lang="en-US" smtClean="0"/>
              <a:t>‹#›</a:t>
            </a:fld>
            <a:endParaRPr lang="en-US"/>
          </a:p>
        </p:txBody>
      </p:sp>
    </p:spTree>
    <p:extLst>
      <p:ext uri="{BB962C8B-B14F-4D97-AF65-F5344CB8AC3E}">
        <p14:creationId xmlns:p14="http://schemas.microsoft.com/office/powerpoint/2010/main" val="230012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CF9ED-FD7A-8D4B-AA84-EA5DC7DE078A}"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C77E5-AF9F-8342-A2C0-F85F2E80812C}" type="slidenum">
              <a:rPr lang="en-US" smtClean="0"/>
              <a:t>‹#›</a:t>
            </a:fld>
            <a:endParaRPr lang="en-US"/>
          </a:p>
        </p:txBody>
      </p:sp>
    </p:spTree>
    <p:extLst>
      <p:ext uri="{BB962C8B-B14F-4D97-AF65-F5344CB8AC3E}">
        <p14:creationId xmlns:p14="http://schemas.microsoft.com/office/powerpoint/2010/main" val="126411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CF9ED-FD7A-8D4B-AA84-EA5DC7DE078A}"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C77E5-AF9F-8342-A2C0-F85F2E80812C}" type="slidenum">
              <a:rPr lang="en-US" smtClean="0"/>
              <a:t>‹#›</a:t>
            </a:fld>
            <a:endParaRPr lang="en-US"/>
          </a:p>
        </p:txBody>
      </p:sp>
    </p:spTree>
    <p:extLst>
      <p:ext uri="{BB962C8B-B14F-4D97-AF65-F5344CB8AC3E}">
        <p14:creationId xmlns:p14="http://schemas.microsoft.com/office/powerpoint/2010/main" val="303182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CF9ED-FD7A-8D4B-AA84-EA5DC7DE078A}" type="datetimeFigureOut">
              <a:rPr lang="en-US" smtClean="0"/>
              <a:t>3/30/2017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C77E5-AF9F-8342-A2C0-F85F2E80812C}" type="slidenum">
              <a:rPr lang="en-US" smtClean="0"/>
              <a:t>‹#›</a:t>
            </a:fld>
            <a:endParaRPr lang="en-US"/>
          </a:p>
        </p:txBody>
      </p:sp>
    </p:spTree>
    <p:extLst>
      <p:ext uri="{BB962C8B-B14F-4D97-AF65-F5344CB8AC3E}">
        <p14:creationId xmlns:p14="http://schemas.microsoft.com/office/powerpoint/2010/main" val="4057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5" r:id="rId14"/>
    <p:sldLayoutId id="2147483666" r:id="rId15"/>
    <p:sldLayoutId id="2147483669" r:id="rId16"/>
    <p:sldLayoutId id="2147483674" r:id="rId17"/>
    <p:sldLayoutId id="2147483675" r:id="rId18"/>
    <p:sldLayoutId id="2147483676" r:id="rId19"/>
    <p:sldLayoutId id="2147483677"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668"/>
            <a:ext cx="8229600" cy="112977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457200" y="6617370"/>
            <a:ext cx="4114800" cy="213279"/>
          </a:xfrm>
          <a:prstGeom prst="rect">
            <a:avLst/>
          </a:prstGeom>
        </p:spPr>
        <p:txBody>
          <a:bodyPr vert="horz" lIns="0" tIns="0" rIns="0" bIns="0" rtlCol="0" anchor="t"/>
          <a:lstStyle>
            <a:lvl1pPr algn="l">
              <a:defRPr sz="1000">
                <a:solidFill>
                  <a:schemeClr val="accent5">
                    <a:lumMod val="50000"/>
                  </a:schemeClr>
                </a:solidFill>
              </a:defRPr>
            </a:lvl1p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8" name="Slide Number Placeholder 7"/>
          <p:cNvSpPr>
            <a:spLocks noGrp="1"/>
          </p:cNvSpPr>
          <p:nvPr>
            <p:ph type="sldNum" sz="quarter" idx="4"/>
          </p:nvPr>
        </p:nvSpPr>
        <p:spPr>
          <a:xfrm>
            <a:off x="8305800" y="6342212"/>
            <a:ext cx="381000" cy="244475"/>
          </a:xfrm>
          <a:prstGeom prst="rect">
            <a:avLst/>
          </a:prstGeom>
        </p:spPr>
        <p:txBody>
          <a:bodyPr vert="horz" lIns="91440" tIns="45720" rIns="0" bIns="45720" rtlCol="0" anchor="ctr"/>
          <a:lstStyle>
            <a:lvl1pPr algn="r">
              <a:defRPr sz="1000">
                <a:solidFill>
                  <a:srgbClr val="6D6D66"/>
                </a:solidFill>
              </a:defRPr>
            </a:lvl1pPr>
          </a:lstStyle>
          <a:p>
            <a:fld id="{485C39CC-EE39-D443-B36F-C90C146C8057}" type="slidenum">
              <a:rPr lang="en-US" smtClean="0"/>
              <a:pPr/>
              <a:t>‹#›</a:t>
            </a:fld>
            <a:endParaRPr lang="en-US" dirty="0"/>
          </a:p>
        </p:txBody>
      </p:sp>
      <p:sp>
        <p:nvSpPr>
          <p:cNvPr id="4" name="Date Placeholder 3"/>
          <p:cNvSpPr>
            <a:spLocks noGrp="1"/>
          </p:cNvSpPr>
          <p:nvPr>
            <p:ph type="dt" sz="half" idx="2"/>
          </p:nvPr>
        </p:nvSpPr>
        <p:spPr>
          <a:xfrm>
            <a:off x="5486400" y="6338276"/>
            <a:ext cx="2819400" cy="243922"/>
          </a:xfrm>
          <a:prstGeom prst="rect">
            <a:avLst/>
          </a:prstGeom>
        </p:spPr>
        <p:txBody>
          <a:bodyPr vert="horz" lIns="91440" tIns="45720" rIns="0" bIns="45720" rtlCol="0" anchor="ctr"/>
          <a:lstStyle>
            <a:lvl1pPr algn="r">
              <a:defRPr sz="1000">
                <a:solidFill>
                  <a:schemeClr val="accent5">
                    <a:lumMod val="50000"/>
                  </a:schemeClr>
                </a:solidFill>
              </a:defRPr>
            </a:lvl1pPr>
          </a:lstStyle>
          <a:p>
            <a:fld id="{DF616BF0-7EF7-401D-94FA-E47E59CE416C}" type="datetime1">
              <a:rPr lang="en-US" smtClean="0">
                <a:solidFill>
                  <a:srgbClr val="D5D5D5">
                    <a:lumMod val="50000"/>
                  </a:srgbClr>
                </a:solidFill>
              </a:rPr>
              <a:pPr/>
              <a:t>3/30/2017</a:t>
            </a:fld>
            <a:endParaRPr lang="en-US" dirty="0">
              <a:solidFill>
                <a:srgbClr val="D5D5D5">
                  <a:lumMod val="50000"/>
                </a:srgbClr>
              </a:solidFill>
            </a:endParaRPr>
          </a:p>
        </p:txBody>
      </p:sp>
    </p:spTree>
    <p:extLst>
      <p:ext uri="{BB962C8B-B14F-4D97-AF65-F5344CB8AC3E}">
        <p14:creationId xmlns:p14="http://schemas.microsoft.com/office/powerpoint/2010/main" val="24429789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0"/>
        </a:spcBef>
        <a:spcAft>
          <a:spcPts val="800"/>
        </a:spcAft>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800"/>
        </a:spcAft>
        <a:buClr>
          <a:schemeClr val="bg2"/>
        </a:buClr>
        <a:buSzPct val="80000"/>
        <a:buFont typeface="BentonSansF Book" pitchFamily="50" charset="0"/>
        <a:buChar char="–"/>
        <a:defRPr sz="20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668"/>
            <a:ext cx="8229600" cy="112977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457200" y="6617370"/>
            <a:ext cx="4114800" cy="213279"/>
          </a:xfrm>
          <a:prstGeom prst="rect">
            <a:avLst/>
          </a:prstGeom>
        </p:spPr>
        <p:txBody>
          <a:bodyPr vert="horz" lIns="0" tIns="0" rIns="0" bIns="0" rtlCol="0" anchor="t"/>
          <a:lstStyle>
            <a:lvl1pPr algn="l">
              <a:defRPr sz="1000">
                <a:solidFill>
                  <a:schemeClr val="accent5">
                    <a:lumMod val="50000"/>
                  </a:schemeClr>
                </a:solidFill>
              </a:defRPr>
            </a:lvl1pPr>
          </a:lstStyle>
          <a:p>
            <a:r>
              <a:rPr lang="en-US" dirty="0" smtClean="0">
                <a:solidFill>
                  <a:srgbClr val="D5D5D5">
                    <a:lumMod val="50000"/>
                  </a:srgbClr>
                </a:solidFill>
              </a:rPr>
              <a:t>Insert form number via Header and Footer option or delete, if not needed</a:t>
            </a:r>
            <a:endParaRPr lang="en-US" dirty="0">
              <a:solidFill>
                <a:srgbClr val="D5D5D5">
                  <a:lumMod val="50000"/>
                </a:srgbClr>
              </a:solidFill>
            </a:endParaRPr>
          </a:p>
        </p:txBody>
      </p:sp>
      <p:sp>
        <p:nvSpPr>
          <p:cNvPr id="8" name="Slide Number Placeholder 7"/>
          <p:cNvSpPr>
            <a:spLocks noGrp="1"/>
          </p:cNvSpPr>
          <p:nvPr>
            <p:ph type="sldNum" sz="quarter" idx="4"/>
          </p:nvPr>
        </p:nvSpPr>
        <p:spPr>
          <a:xfrm>
            <a:off x="8305800" y="6342212"/>
            <a:ext cx="381000" cy="244475"/>
          </a:xfrm>
          <a:prstGeom prst="rect">
            <a:avLst/>
          </a:prstGeom>
        </p:spPr>
        <p:txBody>
          <a:bodyPr vert="horz" lIns="91440" tIns="45720" rIns="0" bIns="45720" rtlCol="0" anchor="ctr"/>
          <a:lstStyle>
            <a:lvl1pPr algn="r">
              <a:defRPr sz="1000">
                <a:solidFill>
                  <a:srgbClr val="6D6D66"/>
                </a:solidFill>
              </a:defRPr>
            </a:lvl1pPr>
          </a:lstStyle>
          <a:p>
            <a:fld id="{485C39CC-EE39-D443-B36F-C90C146C8057}" type="slidenum">
              <a:rPr lang="en-US" smtClean="0"/>
              <a:pPr/>
              <a:t>‹#›</a:t>
            </a:fld>
            <a:endParaRPr lang="en-US" dirty="0"/>
          </a:p>
        </p:txBody>
      </p:sp>
      <p:sp>
        <p:nvSpPr>
          <p:cNvPr id="4" name="Date Placeholder 3"/>
          <p:cNvSpPr>
            <a:spLocks noGrp="1"/>
          </p:cNvSpPr>
          <p:nvPr>
            <p:ph type="dt" sz="half" idx="2"/>
          </p:nvPr>
        </p:nvSpPr>
        <p:spPr>
          <a:xfrm>
            <a:off x="5486400" y="6338276"/>
            <a:ext cx="2819400" cy="243922"/>
          </a:xfrm>
          <a:prstGeom prst="rect">
            <a:avLst/>
          </a:prstGeom>
        </p:spPr>
        <p:txBody>
          <a:bodyPr vert="horz" lIns="91440" tIns="45720" rIns="0" bIns="45720" rtlCol="0" anchor="ctr"/>
          <a:lstStyle>
            <a:lvl1pPr algn="r">
              <a:defRPr sz="1000">
                <a:solidFill>
                  <a:schemeClr val="accent5">
                    <a:lumMod val="50000"/>
                  </a:schemeClr>
                </a:solidFill>
              </a:defRPr>
            </a:lvl1pPr>
          </a:lstStyle>
          <a:p>
            <a:r>
              <a:rPr lang="en-US" dirty="0" smtClean="0">
                <a:solidFill>
                  <a:srgbClr val="D5D5D5">
                    <a:lumMod val="50000"/>
                  </a:srgbClr>
                </a:solidFill>
              </a:rPr>
              <a:t>Insert date via Header and Footer option</a:t>
            </a:r>
            <a:endParaRPr lang="en-US" dirty="0">
              <a:solidFill>
                <a:srgbClr val="D5D5D5">
                  <a:lumMod val="50000"/>
                </a:srgbClr>
              </a:solidFill>
            </a:endParaRPr>
          </a:p>
        </p:txBody>
      </p:sp>
    </p:spTree>
    <p:extLst>
      <p:ext uri="{BB962C8B-B14F-4D97-AF65-F5344CB8AC3E}">
        <p14:creationId xmlns:p14="http://schemas.microsoft.com/office/powerpoint/2010/main" val="36533603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iming>
    <p:tnLst>
      <p:par>
        <p:cTn id="1" dur="indefinite" restart="never" nodeType="tmRoot"/>
      </p:par>
    </p:tnLst>
  </p:timing>
  <p:hf hdr="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0"/>
        </a:spcBef>
        <a:spcAft>
          <a:spcPts val="800"/>
        </a:spcAft>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800"/>
        </a:spcAft>
        <a:buClr>
          <a:schemeClr val="bg2"/>
        </a:buClr>
        <a:buSzPct val="80000"/>
        <a:buFont typeface="BentonSansF Book" pitchFamily="50" charset="0"/>
        <a:buChar char="–"/>
        <a:defRPr sz="20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health.gov/communication/initiatives/health-literacy-action-plan.asp"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unitypoint.org/filesimages/Literacy/Health%20Literacy%20Guidebook.pdf"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ccenture.com/t20151003T033201__w__/us-en/_acnmedia/Accenture/Conversion-Assets/DotCom/Documents/Global/PDF/Industries_17/Accenture-Happy-Patients-Healthy-Margins.pdf"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www.thescanfoundation.org/person-centered-care-todays-health-care-environment-business-case-stronger-ever-issue-brief"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qpp.cms.gov/docs/QPP_Executive_Summary_of_Final_Rule.pdf"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hyperlink" Target="https://qpp.cms.gov/docs/CMS-5517-FC.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ms.gov/Regulations-and-Guidance/Legislation/CFCsAndCoPs/homehealth.htm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hyperlink" Target="http://legis.delaware.gov/LIS/lis148.nsf/48224c9dab6a374a852568f70050ed2c/26a56bc4813cebb785257f9d00530eb3?OpenDocument" TargetMode="External"/><Relationship Id="rId5" Type="http://schemas.openxmlformats.org/officeDocument/2006/relationships/image" Target="../media/image14.png"/><Relationship Id="rId4" Type="http://schemas.openxmlformats.org/officeDocument/2006/relationships/package" Target="../embeddings/Microsoft_Word_Document1.docx"/></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ahrq.gov/professionals/quality-patient-safety/patient-safety-resources/resources/candor/introduction.html"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www.teachbacktraining.org/" TargetMode="External"/><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www.google.com/url?sa=i&amp;rct=j&amp;q=&amp;esrc=s&amp;source=images&amp;cd=&amp;cad=rja&amp;uact=8&amp;ved=0ahUKEwjWvouH4tPSAhUIySYKHWrGC48QjRwIBw&amp;url=http://chicago.curbed.com/frank-lloyd-wright/archives?page%3D4&amp;psig=AFQjCNEvoRUeJAHe4pGhJm970DQyzCPAdA&amp;ust=148950428499395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1.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1.xml"/><Relationship Id="rId6" Type="http://schemas.openxmlformats.org/officeDocument/2006/relationships/hyperlink" Target="https://hi.humana.com/article/health-literacy-rocks-3-keys-to-making-numbers-easier-to-understand/" TargetMode="External"/><Relationship Id="rId5" Type="http://schemas.openxmlformats.org/officeDocument/2006/relationships/hyperlink" Target="https://hi.humana.com/article/health-literacy-rocks-3-ways-stories-make-it-easier-to-understand/" TargetMode="Externa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bPkdpGHWAQ"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youtube.com/watch?v=R3tJ-MXqPm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9451" y="2597658"/>
            <a:ext cx="7211730" cy="1138773"/>
          </a:xfrm>
          <a:prstGeom prst="rect">
            <a:avLst/>
          </a:prstGeom>
          <a:noFill/>
        </p:spPr>
        <p:txBody>
          <a:bodyPr wrap="square" rtlCol="0">
            <a:spAutoFit/>
          </a:bodyPr>
          <a:lstStyle/>
          <a:p>
            <a:r>
              <a:rPr lang="en-US" sz="3400" b="1" dirty="0" smtClean="0">
                <a:solidFill>
                  <a:srgbClr val="FFFFFF"/>
                </a:solidFill>
              </a:rPr>
              <a:t>Making the Case for Health Literacy &amp; Implementing it in Your </a:t>
            </a:r>
            <a:r>
              <a:rPr lang="en-US" sz="3400" b="1" dirty="0">
                <a:solidFill>
                  <a:srgbClr val="FFFFFF"/>
                </a:solidFill>
              </a:rPr>
              <a:t>O</a:t>
            </a:r>
            <a:r>
              <a:rPr lang="en-US" sz="3400" b="1" dirty="0" smtClean="0">
                <a:solidFill>
                  <a:srgbClr val="FFFFFF"/>
                </a:solidFill>
              </a:rPr>
              <a:t>rganization</a:t>
            </a:r>
            <a:endParaRPr lang="en-US" sz="3400" b="1" dirty="0">
              <a:solidFill>
                <a:srgbClr val="FFFFFF"/>
              </a:solidFill>
            </a:endParaRPr>
          </a:p>
        </p:txBody>
      </p:sp>
      <p:sp>
        <p:nvSpPr>
          <p:cNvPr id="3" name="Text Placeholder 1"/>
          <p:cNvSpPr txBox="1">
            <a:spLocks/>
          </p:cNvSpPr>
          <p:nvPr/>
        </p:nvSpPr>
        <p:spPr>
          <a:xfrm>
            <a:off x="4433565" y="4857997"/>
            <a:ext cx="4487127" cy="44132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Tx/>
              <a:buNone/>
              <a:defRPr sz="3400" kern="1200" baseline="0">
                <a:solidFill>
                  <a:srgbClr val="FFFFFF"/>
                </a:solidFill>
                <a:latin typeface="+mj-lt"/>
                <a:ea typeface="+mn-ea"/>
                <a:cs typeface="Calibri Light"/>
              </a:defRPr>
            </a:lvl1pPr>
            <a:lvl2pPr marL="457200" indent="0" algn="l" defTabSz="457200" rtl="0" eaLnBrk="1" latinLnBrk="0" hangingPunct="1">
              <a:spcBef>
                <a:spcPct val="20000"/>
              </a:spcBef>
              <a:buFontTx/>
              <a:buNone/>
              <a:defRPr sz="2400" kern="1200">
                <a:solidFill>
                  <a:srgbClr val="5D5D5D"/>
                </a:solidFill>
                <a:latin typeface="Calibri Light"/>
                <a:ea typeface="+mn-ea"/>
                <a:cs typeface="Calibri Light"/>
              </a:defRPr>
            </a:lvl2pPr>
            <a:lvl3pPr marL="914400" indent="0" algn="l" defTabSz="457200" rtl="0" eaLnBrk="1" latinLnBrk="0" hangingPunct="1">
              <a:spcBef>
                <a:spcPct val="20000"/>
              </a:spcBef>
              <a:buFontTx/>
              <a:buNone/>
              <a:defRPr sz="2000" kern="1200">
                <a:solidFill>
                  <a:srgbClr val="5D5D5D"/>
                </a:solidFill>
                <a:latin typeface="Calibri Light"/>
                <a:ea typeface="+mn-ea"/>
                <a:cs typeface="Calibri Light"/>
              </a:defRPr>
            </a:lvl3pPr>
            <a:lvl4pPr marL="1371600" indent="0" algn="l" defTabSz="457200" rtl="0" eaLnBrk="1" latinLnBrk="0" hangingPunct="1">
              <a:spcBef>
                <a:spcPct val="20000"/>
              </a:spcBef>
              <a:buFontTx/>
              <a:buNone/>
              <a:defRPr sz="1800" kern="1200">
                <a:solidFill>
                  <a:srgbClr val="5D5D5D"/>
                </a:solidFill>
                <a:latin typeface="Calibri Light"/>
                <a:ea typeface="+mn-ea"/>
                <a:cs typeface="Calibri Light"/>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r"/>
            <a:r>
              <a:rPr lang="en-US" sz="3600" b="1" dirty="0" smtClean="0">
                <a:solidFill>
                  <a:schemeClr val="accent5"/>
                </a:solidFill>
              </a:rPr>
              <a:t>Chris Trudeau, JD</a:t>
            </a:r>
            <a:endParaRPr lang="en-US" sz="3600" b="1" dirty="0">
              <a:solidFill>
                <a:schemeClr val="accent5"/>
              </a:solidFill>
            </a:endParaRPr>
          </a:p>
        </p:txBody>
      </p:sp>
      <p:sp>
        <p:nvSpPr>
          <p:cNvPr id="4" name="Text Placeholder 2"/>
          <p:cNvSpPr txBox="1">
            <a:spLocks/>
          </p:cNvSpPr>
          <p:nvPr/>
        </p:nvSpPr>
        <p:spPr>
          <a:xfrm>
            <a:off x="4770178" y="5289718"/>
            <a:ext cx="4150514" cy="692815"/>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dirty="0" smtClean="0"/>
              <a:t>Professor of Law, Western Michigan University - Thomas M. Cooley Law School</a:t>
            </a:r>
          </a:p>
          <a:p>
            <a:pPr marL="0" indent="0" algn="r">
              <a:buNone/>
            </a:pPr>
            <a:endParaRPr lang="en-US" sz="2000" dirty="0" smtClean="0"/>
          </a:p>
        </p:txBody>
      </p:sp>
      <p:sp>
        <p:nvSpPr>
          <p:cNvPr id="7" name="TextBox 6"/>
          <p:cNvSpPr txBox="1"/>
          <p:nvPr/>
        </p:nvSpPr>
        <p:spPr>
          <a:xfrm>
            <a:off x="210146" y="1497726"/>
            <a:ext cx="6466981" cy="830997"/>
          </a:xfrm>
          <a:prstGeom prst="rect">
            <a:avLst/>
          </a:prstGeom>
          <a:noFill/>
        </p:spPr>
        <p:txBody>
          <a:bodyPr wrap="square" rtlCol="0">
            <a:spAutoFit/>
          </a:bodyPr>
          <a:lstStyle/>
          <a:p>
            <a:r>
              <a:rPr lang="en-US" sz="4800" b="1" dirty="0" smtClean="0">
                <a:solidFill>
                  <a:schemeClr val="accent5"/>
                </a:solidFill>
              </a:rPr>
              <a:t>Convince &amp; Convert: </a:t>
            </a:r>
            <a:endParaRPr lang="en-US" sz="4800" b="1" dirty="0">
              <a:solidFill>
                <a:schemeClr val="accent5"/>
              </a:solidFill>
            </a:endParaRPr>
          </a:p>
        </p:txBody>
      </p:sp>
      <p:sp>
        <p:nvSpPr>
          <p:cNvPr id="8" name="Text Placeholder 1"/>
          <p:cNvSpPr txBox="1">
            <a:spLocks/>
          </p:cNvSpPr>
          <p:nvPr/>
        </p:nvSpPr>
        <p:spPr>
          <a:xfrm>
            <a:off x="3978146" y="5052863"/>
            <a:ext cx="4487127" cy="44132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Tx/>
              <a:buNone/>
              <a:defRPr sz="3400" kern="1200" baseline="0">
                <a:solidFill>
                  <a:srgbClr val="FFFFFF"/>
                </a:solidFill>
                <a:latin typeface="+mj-lt"/>
                <a:ea typeface="+mn-ea"/>
                <a:cs typeface="Calibri Light"/>
              </a:defRPr>
            </a:lvl1pPr>
            <a:lvl2pPr marL="457200" indent="0" algn="l" defTabSz="457200" rtl="0" eaLnBrk="1" latinLnBrk="0" hangingPunct="1">
              <a:spcBef>
                <a:spcPct val="20000"/>
              </a:spcBef>
              <a:buFontTx/>
              <a:buNone/>
              <a:defRPr sz="2400" kern="1200">
                <a:solidFill>
                  <a:srgbClr val="5D5D5D"/>
                </a:solidFill>
                <a:latin typeface="Calibri Light"/>
                <a:ea typeface="+mn-ea"/>
                <a:cs typeface="Calibri Light"/>
              </a:defRPr>
            </a:lvl2pPr>
            <a:lvl3pPr marL="914400" indent="0" algn="l" defTabSz="457200" rtl="0" eaLnBrk="1" latinLnBrk="0" hangingPunct="1">
              <a:spcBef>
                <a:spcPct val="20000"/>
              </a:spcBef>
              <a:buFontTx/>
              <a:buNone/>
              <a:defRPr sz="2000" kern="1200">
                <a:solidFill>
                  <a:srgbClr val="5D5D5D"/>
                </a:solidFill>
                <a:latin typeface="Calibri Light"/>
                <a:ea typeface="+mn-ea"/>
                <a:cs typeface="Calibri Light"/>
              </a:defRPr>
            </a:lvl3pPr>
            <a:lvl4pPr marL="1371600" indent="0" algn="l" defTabSz="457200" rtl="0" eaLnBrk="1" latinLnBrk="0" hangingPunct="1">
              <a:spcBef>
                <a:spcPct val="20000"/>
              </a:spcBef>
              <a:buFontTx/>
              <a:buNone/>
              <a:defRPr sz="1800" kern="1200">
                <a:solidFill>
                  <a:srgbClr val="5D5D5D"/>
                </a:solidFill>
                <a:latin typeface="Calibri Light"/>
                <a:ea typeface="+mn-ea"/>
                <a:cs typeface="Calibri Light"/>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r"/>
            <a:endParaRPr lang="en-US" sz="3200" b="1" dirty="0">
              <a:solidFill>
                <a:schemeClr val="accent5"/>
              </a:solidFill>
            </a:endParaRPr>
          </a:p>
        </p:txBody>
      </p:sp>
      <p:sp>
        <p:nvSpPr>
          <p:cNvPr id="9" name="Text Placeholder 2"/>
          <p:cNvSpPr txBox="1">
            <a:spLocks/>
          </p:cNvSpPr>
          <p:nvPr/>
        </p:nvSpPr>
        <p:spPr>
          <a:xfrm>
            <a:off x="4115852" y="5494188"/>
            <a:ext cx="4349421" cy="692815"/>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endParaRPr lang="en-US" sz="2400" dirty="0" smtClean="0"/>
          </a:p>
        </p:txBody>
      </p:sp>
      <p:sp>
        <p:nvSpPr>
          <p:cNvPr id="5" name="TextBox 4"/>
          <p:cNvSpPr txBox="1"/>
          <p:nvPr/>
        </p:nvSpPr>
        <p:spPr>
          <a:xfrm>
            <a:off x="566121" y="5094733"/>
            <a:ext cx="184666" cy="369332"/>
          </a:xfrm>
          <a:prstGeom prst="rect">
            <a:avLst/>
          </a:prstGeom>
          <a:noFill/>
        </p:spPr>
        <p:txBody>
          <a:bodyPr wrap="none" rtlCol="0">
            <a:spAutoFit/>
          </a:bodyPr>
          <a:lstStyle/>
          <a:p>
            <a:endParaRPr lang="en-US" dirty="0"/>
          </a:p>
        </p:txBody>
      </p:sp>
      <p:sp>
        <p:nvSpPr>
          <p:cNvPr id="10" name="Text Placeholder 1"/>
          <p:cNvSpPr txBox="1">
            <a:spLocks/>
          </p:cNvSpPr>
          <p:nvPr/>
        </p:nvSpPr>
        <p:spPr>
          <a:xfrm>
            <a:off x="210146" y="4874070"/>
            <a:ext cx="4487127" cy="44132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Tx/>
              <a:buNone/>
              <a:defRPr sz="3400" kern="1200" baseline="0">
                <a:solidFill>
                  <a:srgbClr val="FFFFFF"/>
                </a:solidFill>
                <a:latin typeface="+mj-lt"/>
                <a:ea typeface="+mn-ea"/>
                <a:cs typeface="Calibri Light"/>
              </a:defRPr>
            </a:lvl1pPr>
            <a:lvl2pPr marL="457200" indent="0" algn="l" defTabSz="457200" rtl="0" eaLnBrk="1" latinLnBrk="0" hangingPunct="1">
              <a:spcBef>
                <a:spcPct val="20000"/>
              </a:spcBef>
              <a:buFontTx/>
              <a:buNone/>
              <a:defRPr sz="2400" kern="1200">
                <a:solidFill>
                  <a:srgbClr val="5D5D5D"/>
                </a:solidFill>
                <a:latin typeface="Calibri Light"/>
                <a:ea typeface="+mn-ea"/>
                <a:cs typeface="Calibri Light"/>
              </a:defRPr>
            </a:lvl2pPr>
            <a:lvl3pPr marL="914400" indent="0" algn="l" defTabSz="457200" rtl="0" eaLnBrk="1" latinLnBrk="0" hangingPunct="1">
              <a:spcBef>
                <a:spcPct val="20000"/>
              </a:spcBef>
              <a:buFontTx/>
              <a:buNone/>
              <a:defRPr sz="2000" kern="1200">
                <a:solidFill>
                  <a:srgbClr val="5D5D5D"/>
                </a:solidFill>
                <a:latin typeface="Calibri Light"/>
                <a:ea typeface="+mn-ea"/>
                <a:cs typeface="Calibri Light"/>
              </a:defRPr>
            </a:lvl3pPr>
            <a:lvl4pPr marL="1371600" indent="0" algn="l" defTabSz="457200" rtl="0" eaLnBrk="1" latinLnBrk="0" hangingPunct="1">
              <a:spcBef>
                <a:spcPct val="20000"/>
              </a:spcBef>
              <a:buFontTx/>
              <a:buNone/>
              <a:defRPr sz="1800" kern="1200">
                <a:solidFill>
                  <a:srgbClr val="5D5D5D"/>
                </a:solidFill>
                <a:latin typeface="Calibri Light"/>
                <a:ea typeface="+mn-ea"/>
                <a:cs typeface="Calibri Light"/>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3600" b="1" dirty="0" smtClean="0">
                <a:solidFill>
                  <a:schemeClr val="accent5"/>
                </a:solidFill>
              </a:rPr>
              <a:t>Kim Parson</a:t>
            </a:r>
            <a:endParaRPr lang="en-US" sz="3600" b="1" dirty="0">
              <a:solidFill>
                <a:schemeClr val="accent5"/>
              </a:solidFill>
            </a:endParaRPr>
          </a:p>
        </p:txBody>
      </p:sp>
      <p:sp>
        <p:nvSpPr>
          <p:cNvPr id="11" name="Text Placeholder 2"/>
          <p:cNvSpPr txBox="1">
            <a:spLocks/>
          </p:cNvSpPr>
          <p:nvPr/>
        </p:nvSpPr>
        <p:spPr>
          <a:xfrm>
            <a:off x="210146" y="5315395"/>
            <a:ext cx="4150514" cy="692815"/>
          </a:xfrm>
          <a:prstGeom prst="rect">
            <a:avLst/>
          </a:prstGeom>
        </p:spPr>
        <p:txBody>
          <a:bodyPr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Strategic Consultant, Humana</a:t>
            </a:r>
          </a:p>
          <a:p>
            <a:pPr marL="0" indent="0">
              <a:buNone/>
            </a:pPr>
            <a:endParaRPr lang="en-US" sz="2000" dirty="0" smtClean="0"/>
          </a:p>
        </p:txBody>
      </p:sp>
    </p:spTree>
    <p:extLst>
      <p:ext uri="{BB962C8B-B14F-4D97-AF65-F5344CB8AC3E}">
        <p14:creationId xmlns:p14="http://schemas.microsoft.com/office/powerpoint/2010/main" val="174027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67" y="358215"/>
            <a:ext cx="8236957" cy="507947"/>
          </a:xfrm>
        </p:spPr>
        <p:txBody>
          <a:bodyPr>
            <a:noAutofit/>
          </a:bodyPr>
          <a:lstStyle/>
          <a:p>
            <a:r>
              <a:rPr lang="en-US" sz="2800" dirty="0" smtClean="0"/>
              <a:t>Think of some avoidable problems in health settings </a:t>
            </a:r>
            <a:endParaRPr lang="en-US" sz="2800" dirty="0"/>
          </a:p>
        </p:txBody>
      </p:sp>
      <p:sp>
        <p:nvSpPr>
          <p:cNvPr id="4" name="TextBox 3"/>
          <p:cNvSpPr txBox="1"/>
          <p:nvPr/>
        </p:nvSpPr>
        <p:spPr>
          <a:xfrm>
            <a:off x="953157" y="1450880"/>
            <a:ext cx="3380553" cy="523220"/>
          </a:xfrm>
          <a:prstGeom prst="rect">
            <a:avLst/>
          </a:prstGeom>
          <a:noFill/>
        </p:spPr>
        <p:txBody>
          <a:bodyPr wrap="none" rtlCol="0">
            <a:spAutoFit/>
          </a:bodyPr>
          <a:lstStyle/>
          <a:p>
            <a:r>
              <a:rPr lang="en-US" sz="2800" dirty="0" smtClean="0">
                <a:solidFill>
                  <a:srgbClr val="383838"/>
                </a:solidFill>
              </a:rPr>
              <a:t>Hospital readmissions</a:t>
            </a:r>
          </a:p>
        </p:txBody>
      </p:sp>
      <p:sp>
        <p:nvSpPr>
          <p:cNvPr id="5" name="TextBox 4"/>
          <p:cNvSpPr txBox="1"/>
          <p:nvPr/>
        </p:nvSpPr>
        <p:spPr>
          <a:xfrm>
            <a:off x="2385263" y="2629959"/>
            <a:ext cx="2561418" cy="523220"/>
          </a:xfrm>
          <a:prstGeom prst="rect">
            <a:avLst/>
          </a:prstGeom>
          <a:noFill/>
        </p:spPr>
        <p:txBody>
          <a:bodyPr wrap="none" rtlCol="0">
            <a:spAutoFit/>
          </a:bodyPr>
          <a:lstStyle/>
          <a:p>
            <a:r>
              <a:rPr lang="en-US" sz="2800" dirty="0">
                <a:solidFill>
                  <a:srgbClr val="383838"/>
                </a:solidFill>
              </a:rPr>
              <a:t>I</a:t>
            </a:r>
            <a:r>
              <a:rPr lang="en-US" sz="2800" dirty="0" smtClean="0">
                <a:solidFill>
                  <a:srgbClr val="383838"/>
                </a:solidFill>
              </a:rPr>
              <a:t>nsurance issues</a:t>
            </a:r>
          </a:p>
        </p:txBody>
      </p:sp>
      <p:sp>
        <p:nvSpPr>
          <p:cNvPr id="6" name="TextBox 5"/>
          <p:cNvSpPr txBox="1"/>
          <p:nvPr/>
        </p:nvSpPr>
        <p:spPr>
          <a:xfrm>
            <a:off x="4464334" y="1975299"/>
            <a:ext cx="3231524" cy="523220"/>
          </a:xfrm>
          <a:prstGeom prst="rect">
            <a:avLst/>
          </a:prstGeom>
          <a:noFill/>
        </p:spPr>
        <p:txBody>
          <a:bodyPr wrap="none" rtlCol="0">
            <a:spAutoFit/>
          </a:bodyPr>
          <a:lstStyle/>
          <a:p>
            <a:r>
              <a:rPr lang="en-US" sz="2800" dirty="0" smtClean="0">
                <a:solidFill>
                  <a:srgbClr val="383838"/>
                </a:solidFill>
              </a:rPr>
              <a:t>Low adherence rates</a:t>
            </a:r>
          </a:p>
        </p:txBody>
      </p:sp>
      <p:sp>
        <p:nvSpPr>
          <p:cNvPr id="7" name="TextBox 6"/>
          <p:cNvSpPr txBox="1"/>
          <p:nvPr/>
        </p:nvSpPr>
        <p:spPr>
          <a:xfrm>
            <a:off x="953157" y="3419019"/>
            <a:ext cx="2312803" cy="523220"/>
          </a:xfrm>
          <a:prstGeom prst="rect">
            <a:avLst/>
          </a:prstGeom>
          <a:noFill/>
        </p:spPr>
        <p:txBody>
          <a:bodyPr wrap="none" rtlCol="0">
            <a:spAutoFit/>
          </a:bodyPr>
          <a:lstStyle/>
          <a:p>
            <a:r>
              <a:rPr lang="en-US" sz="2800" dirty="0" smtClean="0">
                <a:solidFill>
                  <a:srgbClr val="383838"/>
                </a:solidFill>
              </a:rPr>
              <a:t>Medical errors</a:t>
            </a:r>
          </a:p>
        </p:txBody>
      </p:sp>
      <p:sp>
        <p:nvSpPr>
          <p:cNvPr id="9" name="TextBox 8"/>
          <p:cNvSpPr txBox="1"/>
          <p:nvPr/>
        </p:nvSpPr>
        <p:spPr>
          <a:xfrm>
            <a:off x="4464334" y="3419019"/>
            <a:ext cx="3386865" cy="523220"/>
          </a:xfrm>
          <a:prstGeom prst="rect">
            <a:avLst/>
          </a:prstGeom>
          <a:noFill/>
        </p:spPr>
        <p:txBody>
          <a:bodyPr wrap="none" rtlCol="0">
            <a:spAutoFit/>
          </a:bodyPr>
          <a:lstStyle/>
          <a:p>
            <a:r>
              <a:rPr lang="en-US" sz="2800" dirty="0" smtClean="0">
                <a:solidFill>
                  <a:srgbClr val="383838"/>
                </a:solidFill>
              </a:rPr>
              <a:t>Patient dissatisfaction</a:t>
            </a:r>
          </a:p>
        </p:txBody>
      </p:sp>
      <p:sp>
        <p:nvSpPr>
          <p:cNvPr id="11" name="TextBox 10"/>
          <p:cNvSpPr txBox="1"/>
          <p:nvPr/>
        </p:nvSpPr>
        <p:spPr>
          <a:xfrm>
            <a:off x="687294" y="4377765"/>
            <a:ext cx="7913730" cy="1077218"/>
          </a:xfrm>
          <a:prstGeom prst="rect">
            <a:avLst/>
          </a:prstGeom>
          <a:noFill/>
        </p:spPr>
        <p:txBody>
          <a:bodyPr wrap="square" rtlCol="0">
            <a:spAutoFit/>
          </a:bodyPr>
          <a:lstStyle/>
          <a:p>
            <a:r>
              <a:rPr lang="en-US" sz="3200" b="1" dirty="0" smtClean="0">
                <a:solidFill>
                  <a:srgbClr val="4BACC6"/>
                </a:solidFill>
              </a:rPr>
              <a:t>Low health literacy &amp; poor organizational communication are key factors in all of these</a:t>
            </a:r>
            <a:r>
              <a:rPr lang="en-US" sz="3200" dirty="0" smtClean="0">
                <a:solidFill>
                  <a:srgbClr val="3366FF"/>
                </a:solidFill>
              </a:rPr>
              <a:t>.</a:t>
            </a:r>
          </a:p>
        </p:txBody>
      </p:sp>
      <p:sp>
        <p:nvSpPr>
          <p:cNvPr id="3" name="TextBox 2"/>
          <p:cNvSpPr txBox="1"/>
          <p:nvPr/>
        </p:nvSpPr>
        <p:spPr>
          <a:xfrm>
            <a:off x="687294" y="5912805"/>
            <a:ext cx="7502663" cy="923330"/>
          </a:xfrm>
          <a:prstGeom prst="rect">
            <a:avLst/>
          </a:prstGeom>
          <a:noFill/>
        </p:spPr>
        <p:txBody>
          <a:bodyPr wrap="none" rtlCol="0">
            <a:spAutoFit/>
          </a:bodyPr>
          <a:lstStyle/>
          <a:p>
            <a:r>
              <a:rPr lang="en-US" b="1" dirty="0" smtClean="0"/>
              <a:t>Source</a:t>
            </a:r>
            <a:r>
              <a:rPr lang="en-US" dirty="0" smtClean="0"/>
              <a:t>: National Action Plan for the Improvement of Health Literacy:</a:t>
            </a:r>
          </a:p>
          <a:p>
            <a:r>
              <a:rPr lang="en-US" dirty="0"/>
              <a:t>  </a:t>
            </a:r>
            <a:r>
              <a:rPr lang="en-US" dirty="0">
                <a:hlinkClick r:id="rId2"/>
              </a:rPr>
              <a:t>https://health.gov/communication/initiatives/health-literacy-action-</a:t>
            </a:r>
            <a:r>
              <a:rPr lang="en-US" dirty="0" smtClean="0">
                <a:hlinkClick r:id="rId2"/>
              </a:rPr>
              <a:t>plan.asp</a:t>
            </a:r>
            <a:endParaRPr lang="en-US" dirty="0" smtClean="0"/>
          </a:p>
          <a:p>
            <a:endParaRPr lang="en-US" dirty="0"/>
          </a:p>
        </p:txBody>
      </p:sp>
    </p:spTree>
    <p:extLst>
      <p:ext uri="{BB962C8B-B14F-4D97-AF65-F5344CB8AC3E}">
        <p14:creationId xmlns:p14="http://schemas.microsoft.com/office/powerpoint/2010/main" val="291942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ppt_x"/>
                                          </p:val>
                                        </p:tav>
                                        <p:tav tm="100000">
                                          <p:val>
                                            <p:strVal val="#ppt_x"/>
                                          </p:val>
                                        </p:tav>
                                      </p:tavLst>
                                    </p:anim>
                                    <p:anim calcmode="lin" valueType="num">
                                      <p:cBhvr additive="base">
                                        <p:cTn id="2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67" y="227973"/>
            <a:ext cx="8590663" cy="507947"/>
          </a:xfrm>
        </p:spPr>
        <p:txBody>
          <a:bodyPr>
            <a:noAutofit/>
          </a:bodyPr>
          <a:lstStyle/>
          <a:p>
            <a:r>
              <a:rPr lang="en-US" sz="3200" dirty="0" smtClean="0"/>
              <a:t>Use the Org’s Strategic Goals to Make Your Case </a:t>
            </a:r>
            <a:r>
              <a:rPr lang="en-US" sz="2400" b="0" dirty="0" smtClean="0"/>
              <a:t>(Here are some I’ve used)</a:t>
            </a:r>
            <a:endParaRPr lang="en-US" sz="2400" dirty="0"/>
          </a:p>
        </p:txBody>
      </p:sp>
      <p:sp>
        <p:nvSpPr>
          <p:cNvPr id="3" name="TextBox 2"/>
          <p:cNvSpPr txBox="1"/>
          <p:nvPr/>
        </p:nvSpPr>
        <p:spPr>
          <a:xfrm>
            <a:off x="716378" y="1025646"/>
            <a:ext cx="8026694" cy="5432257"/>
          </a:xfrm>
          <a:prstGeom prst="rect">
            <a:avLst/>
          </a:prstGeom>
          <a:noFill/>
        </p:spPr>
        <p:txBody>
          <a:bodyPr wrap="square" rtlCol="0">
            <a:spAutoFit/>
          </a:bodyPr>
          <a:lstStyle/>
          <a:p>
            <a:pPr marL="342900" indent="-342900">
              <a:buFont typeface="+mj-lt"/>
              <a:buAutoNum type="arabicPeriod"/>
            </a:pPr>
            <a:r>
              <a:rPr lang="en-US" sz="2800" b="1" dirty="0" smtClean="0">
                <a:solidFill>
                  <a:srgbClr val="4BACC6"/>
                </a:solidFill>
              </a:rPr>
              <a:t>Optimal Health</a:t>
            </a:r>
          </a:p>
          <a:p>
            <a:pPr marL="914400" lvl="1" indent="-457200">
              <a:spcAft>
                <a:spcPts val="600"/>
              </a:spcAft>
              <a:buFont typeface="Wingdings" charset="2"/>
              <a:buChar char="ü"/>
            </a:pPr>
            <a:r>
              <a:rPr lang="en-US" sz="2400" dirty="0" smtClean="0"/>
              <a:t>Reduce unnecessary variation in care through the development of patient-centered, value-based pathways.  </a:t>
            </a:r>
            <a:endParaRPr lang="en-US" sz="2400" b="1" dirty="0"/>
          </a:p>
          <a:p>
            <a:pPr marL="342900" indent="-342900">
              <a:spcAft>
                <a:spcPts val="600"/>
              </a:spcAft>
              <a:buFont typeface="+mj-lt"/>
              <a:buAutoNum type="arabicPeriod"/>
            </a:pPr>
            <a:r>
              <a:rPr lang="en-US" sz="2800" b="1" dirty="0" smtClean="0">
                <a:solidFill>
                  <a:srgbClr val="4BACC6"/>
                </a:solidFill>
              </a:rPr>
              <a:t> Exceptional Experience</a:t>
            </a:r>
          </a:p>
          <a:p>
            <a:pPr marL="914400" lvl="1" indent="-457200">
              <a:buFont typeface="Wingdings" charset="2"/>
              <a:buChar char="ü"/>
            </a:pPr>
            <a:r>
              <a:rPr lang="en-US" sz="2400" dirty="0" smtClean="0">
                <a:solidFill>
                  <a:srgbClr val="000000"/>
                </a:solidFill>
              </a:rPr>
              <a:t>Provide consumer-centric and patient-centric access to services and care. </a:t>
            </a:r>
          </a:p>
          <a:p>
            <a:pPr marL="914400" lvl="1" indent="-457200">
              <a:spcAft>
                <a:spcPts val="600"/>
              </a:spcAft>
              <a:buFont typeface="Wingdings" charset="2"/>
              <a:buChar char="ü"/>
            </a:pPr>
            <a:r>
              <a:rPr lang="en-US" sz="2400" dirty="0" smtClean="0">
                <a:solidFill>
                  <a:srgbClr val="000000"/>
                </a:solidFill>
              </a:rPr>
              <a:t>Deliver personalized, integrated, and equitable health care that meets and anticipates the needs of individual members of our diverse community.   </a:t>
            </a:r>
            <a:endParaRPr lang="en-US" sz="3200" b="1" dirty="0">
              <a:solidFill>
                <a:srgbClr val="000000"/>
              </a:solidFill>
            </a:endParaRPr>
          </a:p>
          <a:p>
            <a:pPr marL="342900" indent="-342900">
              <a:spcAft>
                <a:spcPts val="600"/>
              </a:spcAft>
              <a:buFont typeface="+mj-lt"/>
              <a:buAutoNum type="arabicPeriod"/>
            </a:pPr>
            <a:r>
              <a:rPr lang="en-US" sz="2800" b="1" dirty="0" smtClean="0">
                <a:solidFill>
                  <a:srgbClr val="4BACC6"/>
                </a:solidFill>
              </a:rPr>
              <a:t>Organizational Vitality </a:t>
            </a:r>
            <a:r>
              <a:rPr lang="en-US" sz="2800" dirty="0" smtClean="0">
                <a:solidFill>
                  <a:srgbClr val="4BACC6"/>
                </a:solidFill>
              </a:rPr>
              <a:t>– </a:t>
            </a:r>
            <a:r>
              <a:rPr lang="en-US" sz="2800" dirty="0" smtClean="0">
                <a:solidFill>
                  <a:srgbClr val="000000"/>
                </a:solidFill>
              </a:rPr>
              <a:t>integrating health literacy will help you save money and meet your financial goals.</a:t>
            </a:r>
            <a:endParaRPr lang="en-US" sz="2800" b="1" dirty="0">
              <a:solidFill>
                <a:srgbClr val="000000"/>
              </a:solidFill>
            </a:endParaRPr>
          </a:p>
        </p:txBody>
      </p:sp>
    </p:spTree>
    <p:extLst>
      <p:ext uri="{BB962C8B-B14F-4D97-AF65-F5344CB8AC3E}">
        <p14:creationId xmlns:p14="http://schemas.microsoft.com/office/powerpoint/2010/main" val="422659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440" y="250684"/>
            <a:ext cx="8205788" cy="954107"/>
          </a:xfrm>
          <a:prstGeom prst="rect">
            <a:avLst/>
          </a:prstGeom>
          <a:noFill/>
        </p:spPr>
        <p:txBody>
          <a:bodyPr wrap="square" rtlCol="0">
            <a:spAutoFit/>
          </a:bodyPr>
          <a:lstStyle/>
          <a:p>
            <a:r>
              <a:rPr lang="en-US" sz="2800" b="1" dirty="0" smtClean="0">
                <a:solidFill>
                  <a:srgbClr val="000000"/>
                </a:solidFill>
              </a:rPr>
              <a:t>Integrating health literacy will help with your care- improvement goals</a:t>
            </a:r>
            <a:endParaRPr lang="en-US" sz="2800" b="1" dirty="0">
              <a:solidFill>
                <a:srgbClr val="000000"/>
              </a:solidFill>
            </a:endParaRPr>
          </a:p>
        </p:txBody>
      </p:sp>
      <p:sp>
        <p:nvSpPr>
          <p:cNvPr id="3" name="Rectangle 2"/>
          <p:cNvSpPr/>
          <p:nvPr/>
        </p:nvSpPr>
        <p:spPr>
          <a:xfrm>
            <a:off x="488440" y="1276489"/>
            <a:ext cx="8333827" cy="4893646"/>
          </a:xfrm>
          <a:prstGeom prst="rect">
            <a:avLst/>
          </a:prstGeom>
        </p:spPr>
        <p:txBody>
          <a:bodyPr wrap="square">
            <a:spAutoFit/>
          </a:bodyPr>
          <a:lstStyle/>
          <a:p>
            <a:r>
              <a:rPr lang="en-US" sz="2200" b="1" dirty="0" smtClean="0">
                <a:solidFill>
                  <a:schemeClr val="accent5"/>
                </a:solidFill>
              </a:rPr>
              <a:t>Patient Safety</a:t>
            </a:r>
            <a:r>
              <a:rPr lang="en-US" sz="2200" dirty="0"/>
              <a:t>: </a:t>
            </a:r>
            <a:r>
              <a:rPr lang="en-US" sz="2200" dirty="0" smtClean="0"/>
              <a:t>Research has shown that using health-literate practices “during </a:t>
            </a:r>
            <a:r>
              <a:rPr lang="en-US" sz="2200" dirty="0"/>
              <a:t>medication reconciliation </a:t>
            </a:r>
            <a:r>
              <a:rPr lang="en-US" sz="2200" dirty="0" smtClean="0"/>
              <a:t>with patients helps </a:t>
            </a:r>
            <a:r>
              <a:rPr lang="en-US" sz="2200" dirty="0"/>
              <a:t>reduce medication errors and increase </a:t>
            </a:r>
            <a:r>
              <a:rPr lang="en-US" sz="2200" dirty="0" smtClean="0"/>
              <a:t>adherence.”</a:t>
            </a:r>
          </a:p>
          <a:p>
            <a:endParaRPr lang="en-US" sz="2200" dirty="0"/>
          </a:p>
          <a:p>
            <a:r>
              <a:rPr lang="en-US" sz="2400" b="1" dirty="0">
                <a:solidFill>
                  <a:srgbClr val="4BACC6"/>
                </a:solidFill>
              </a:rPr>
              <a:t>Patient-centered care</a:t>
            </a:r>
            <a:r>
              <a:rPr lang="en-US" sz="2400" dirty="0"/>
              <a:t>: </a:t>
            </a:r>
            <a:r>
              <a:rPr lang="en-US" sz="2400" dirty="0" smtClean="0"/>
              <a:t>“</a:t>
            </a:r>
            <a:r>
              <a:rPr lang="en-US" sz="2200" dirty="0" smtClean="0"/>
              <a:t>Making </a:t>
            </a:r>
            <a:r>
              <a:rPr lang="en-US" sz="2200" dirty="0"/>
              <a:t>sure patients understand their options and </a:t>
            </a:r>
            <a:r>
              <a:rPr lang="en-US" sz="2200" dirty="0" smtClean="0"/>
              <a:t>involving them </a:t>
            </a:r>
            <a:r>
              <a:rPr lang="en-US" sz="2200" dirty="0"/>
              <a:t>in decision-making helps ensure they get the care they need and </a:t>
            </a:r>
            <a:r>
              <a:rPr lang="en-US" sz="2200" dirty="0" smtClean="0"/>
              <a:t>want. Understanding </a:t>
            </a:r>
            <a:r>
              <a:rPr lang="en-US" sz="2200" dirty="0"/>
              <a:t>patients’ lifestyles is important to making self-care information usable </a:t>
            </a:r>
            <a:r>
              <a:rPr lang="en-US" sz="2200" dirty="0" smtClean="0"/>
              <a:t>and helping </a:t>
            </a:r>
            <a:r>
              <a:rPr lang="en-US" sz="2200" dirty="0"/>
              <a:t>them set personal action plans</a:t>
            </a:r>
            <a:r>
              <a:rPr lang="en-US" sz="2200" dirty="0" smtClean="0"/>
              <a:t>.”</a:t>
            </a:r>
          </a:p>
          <a:p>
            <a:endParaRPr lang="en-US" sz="2200" dirty="0"/>
          </a:p>
          <a:p>
            <a:r>
              <a:rPr lang="en-US" sz="2400" b="1" dirty="0" smtClean="0">
                <a:solidFill>
                  <a:srgbClr val="4BACC6"/>
                </a:solidFill>
              </a:rPr>
              <a:t>Health equity</a:t>
            </a:r>
            <a:r>
              <a:rPr lang="en-US" sz="2200" b="1" dirty="0" smtClean="0">
                <a:solidFill>
                  <a:srgbClr val="4BACC6"/>
                </a:solidFill>
              </a:rPr>
              <a:t>: “</a:t>
            </a:r>
            <a:r>
              <a:rPr lang="en-US" sz="2200" dirty="0" smtClean="0"/>
              <a:t>Clear </a:t>
            </a:r>
            <a:r>
              <a:rPr lang="en-US" sz="2200" dirty="0"/>
              <a:t>communication is key to efforts to eliminate </a:t>
            </a:r>
            <a:r>
              <a:rPr lang="en-US" sz="2200" dirty="0" smtClean="0"/>
              <a:t>health disparities </a:t>
            </a:r>
            <a:r>
              <a:rPr lang="en-US" sz="2200" dirty="0"/>
              <a:t>and build cultural and linguistic competence. This includes </a:t>
            </a:r>
            <a:r>
              <a:rPr lang="en-US" sz="2200" dirty="0" smtClean="0"/>
              <a:t>understanding and </a:t>
            </a:r>
            <a:r>
              <a:rPr lang="en-US" sz="2200" dirty="0"/>
              <a:t>responding to cultural and language differences through interpretation </a:t>
            </a:r>
            <a:r>
              <a:rPr lang="en-US" sz="2200" dirty="0" smtClean="0"/>
              <a:t>and translation </a:t>
            </a:r>
            <a:r>
              <a:rPr lang="en-US" sz="2200" dirty="0"/>
              <a:t>services</a:t>
            </a:r>
            <a:r>
              <a:rPr lang="en-US" sz="2200" dirty="0" smtClean="0"/>
              <a:t>.”</a:t>
            </a:r>
            <a:endParaRPr lang="en-US" sz="2200" dirty="0"/>
          </a:p>
        </p:txBody>
      </p:sp>
      <p:sp>
        <p:nvSpPr>
          <p:cNvPr id="5" name="TextBox 4"/>
          <p:cNvSpPr txBox="1"/>
          <p:nvPr/>
        </p:nvSpPr>
        <p:spPr>
          <a:xfrm>
            <a:off x="338667" y="6176537"/>
            <a:ext cx="8043334" cy="800219"/>
          </a:xfrm>
          <a:prstGeom prst="rect">
            <a:avLst/>
          </a:prstGeom>
          <a:noFill/>
        </p:spPr>
        <p:txBody>
          <a:bodyPr wrap="square" rtlCol="0">
            <a:spAutoFit/>
          </a:bodyPr>
          <a:lstStyle/>
          <a:p>
            <a:r>
              <a:rPr lang="en-US" sz="1400" dirty="0" smtClean="0"/>
              <a:t>Source: Building Health-Literate Organizations (Unity Health): </a:t>
            </a:r>
          </a:p>
          <a:p>
            <a:r>
              <a:rPr lang="en-US" sz="1400" dirty="0" smtClean="0">
                <a:hlinkClick r:id="rId2"/>
              </a:rPr>
              <a:t>https</a:t>
            </a:r>
            <a:r>
              <a:rPr lang="en-US" sz="1400" dirty="0">
                <a:hlinkClick r:id="rId2"/>
              </a:rPr>
              <a:t>://www.unitypoint.org/filesimages/Literacy/Health%20Literacy%</a:t>
            </a:r>
            <a:r>
              <a:rPr lang="en-US" sz="1400" dirty="0" smtClean="0">
                <a:hlinkClick r:id="rId2"/>
              </a:rPr>
              <a:t>20Guidebook.pdf</a:t>
            </a:r>
            <a:endParaRPr lang="en-US" sz="1400" dirty="0" smtClean="0"/>
          </a:p>
          <a:p>
            <a:endParaRPr lang="en-US" dirty="0"/>
          </a:p>
        </p:txBody>
      </p:sp>
    </p:spTree>
    <p:extLst>
      <p:ext uri="{BB962C8B-B14F-4D97-AF65-F5344CB8AC3E}">
        <p14:creationId xmlns:p14="http://schemas.microsoft.com/office/powerpoint/2010/main" val="580026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66" y="358215"/>
            <a:ext cx="8373533" cy="507947"/>
          </a:xfrm>
        </p:spPr>
        <p:txBody>
          <a:bodyPr>
            <a:normAutofit fontScale="90000"/>
          </a:bodyPr>
          <a:lstStyle/>
          <a:p>
            <a:r>
              <a:rPr lang="en-US" sz="3600" dirty="0" smtClean="0"/>
              <a:t>Happy Patients, Healthy Margins </a:t>
            </a:r>
            <a:r>
              <a:rPr lang="en-US" sz="2700" b="0" dirty="0" smtClean="0"/>
              <a:t>(Accenture study)</a:t>
            </a:r>
            <a:endParaRPr lang="en-US" sz="2700" dirty="0"/>
          </a:p>
        </p:txBody>
      </p:sp>
      <p:sp>
        <p:nvSpPr>
          <p:cNvPr id="4" name="TextBox 3"/>
          <p:cNvSpPr txBox="1"/>
          <p:nvPr/>
        </p:nvSpPr>
        <p:spPr>
          <a:xfrm>
            <a:off x="560492" y="6057781"/>
            <a:ext cx="8329508" cy="800219"/>
          </a:xfrm>
          <a:prstGeom prst="rect">
            <a:avLst/>
          </a:prstGeom>
          <a:noFill/>
        </p:spPr>
        <p:txBody>
          <a:bodyPr wrap="square" rtlCol="0">
            <a:spAutoFit/>
          </a:bodyPr>
          <a:lstStyle/>
          <a:p>
            <a:r>
              <a:rPr lang="en-US" sz="1400" dirty="0">
                <a:hlinkClick r:id="rId2"/>
              </a:rPr>
              <a:t>https://www.accenture.com/t20151003T033201__w__/us-en/_acnmedia/Accenture/Conversion-Assets/DotCom/Documents/Global/PDF/Industries_17/Accenture-Happy-Patients-Healthy-</a:t>
            </a:r>
            <a:r>
              <a:rPr lang="en-US" sz="1400" dirty="0" smtClean="0">
                <a:hlinkClick r:id="rId2"/>
              </a:rPr>
              <a:t>Margins.pdf</a:t>
            </a:r>
            <a:endParaRPr lang="en-US" sz="1400" dirty="0" smtClean="0"/>
          </a:p>
          <a:p>
            <a:endParaRPr lang="en-US" dirty="0"/>
          </a:p>
        </p:txBody>
      </p:sp>
      <p:sp>
        <p:nvSpPr>
          <p:cNvPr id="6" name="Rectangle 5"/>
          <p:cNvSpPr/>
          <p:nvPr/>
        </p:nvSpPr>
        <p:spPr>
          <a:xfrm>
            <a:off x="560492" y="1474169"/>
            <a:ext cx="4978401" cy="1569660"/>
          </a:xfrm>
          <a:prstGeom prst="rect">
            <a:avLst/>
          </a:prstGeom>
          <a:ln>
            <a:solidFill>
              <a:schemeClr val="accent5"/>
            </a:solidFill>
          </a:ln>
        </p:spPr>
        <p:txBody>
          <a:bodyPr wrap="square">
            <a:spAutoFit/>
          </a:bodyPr>
          <a:lstStyle/>
          <a:p>
            <a:r>
              <a:rPr lang="en-US" sz="2400" dirty="0" smtClean="0"/>
              <a:t>“A </a:t>
            </a:r>
            <a:r>
              <a:rPr lang="en-US" sz="2400" dirty="0"/>
              <a:t>superior customer </a:t>
            </a:r>
            <a:r>
              <a:rPr lang="en-US" sz="2400" dirty="0" smtClean="0"/>
              <a:t>experience doesn’t </a:t>
            </a:r>
            <a:r>
              <a:rPr lang="en-US" sz="2400" dirty="0"/>
              <a:t>just strengthen </a:t>
            </a:r>
            <a:r>
              <a:rPr lang="en-US" sz="2400" dirty="0" smtClean="0"/>
              <a:t>patient engagement </a:t>
            </a:r>
            <a:r>
              <a:rPr lang="en-US" sz="2400" dirty="0"/>
              <a:t>— it also correlates </a:t>
            </a:r>
            <a:r>
              <a:rPr lang="en-US" sz="2400" dirty="0" smtClean="0"/>
              <a:t>to 50 </a:t>
            </a:r>
            <a:r>
              <a:rPr lang="en-US" sz="2400" dirty="0"/>
              <a:t>percent higher hospital margins</a:t>
            </a:r>
            <a:r>
              <a:rPr lang="en-US" sz="2400" dirty="0" smtClean="0"/>
              <a:t>.” </a:t>
            </a:r>
            <a:endParaRPr lang="en-US" sz="2400" dirty="0"/>
          </a:p>
        </p:txBody>
      </p:sp>
      <p:sp>
        <p:nvSpPr>
          <p:cNvPr id="7" name="Rectangle 6"/>
          <p:cNvSpPr/>
          <p:nvPr/>
        </p:nvSpPr>
        <p:spPr>
          <a:xfrm>
            <a:off x="1286934" y="3693531"/>
            <a:ext cx="7450666" cy="1938992"/>
          </a:xfrm>
          <a:prstGeom prst="rect">
            <a:avLst/>
          </a:prstGeom>
          <a:ln>
            <a:solidFill>
              <a:schemeClr val="accent5"/>
            </a:solidFill>
          </a:ln>
        </p:spPr>
        <p:txBody>
          <a:bodyPr wrap="square">
            <a:spAutoFit/>
          </a:bodyPr>
          <a:lstStyle/>
          <a:p>
            <a:r>
              <a:rPr lang="en-US" sz="2400" dirty="0" smtClean="0"/>
              <a:t>“[A] </a:t>
            </a:r>
            <a:r>
              <a:rPr lang="en-US" sz="2400" dirty="0"/>
              <a:t>hospital system earning $</a:t>
            </a:r>
            <a:r>
              <a:rPr lang="en-US" sz="2400" dirty="0" smtClean="0"/>
              <a:t>2B in </a:t>
            </a:r>
            <a:r>
              <a:rPr lang="en-US" sz="2400" dirty="0"/>
              <a:t>revenue would have to cut 460 jobs (assuming a loaded salary </a:t>
            </a:r>
            <a:r>
              <a:rPr lang="en-US" sz="2400" dirty="0" smtClean="0"/>
              <a:t>of $</a:t>
            </a:r>
            <a:r>
              <a:rPr lang="en-US" sz="2400" dirty="0"/>
              <a:t>100K) to achieve the same 2.3 percent margin benefit that </a:t>
            </a:r>
            <a:r>
              <a:rPr lang="en-US" sz="2400" dirty="0" smtClean="0"/>
              <a:t>improving the </a:t>
            </a:r>
            <a:r>
              <a:rPr lang="en-US" sz="2400" dirty="0"/>
              <a:t>consumer experience might bring through revenue growth</a:t>
            </a:r>
            <a:r>
              <a:rPr lang="en-US" sz="2400" dirty="0" smtClean="0"/>
              <a:t>.” </a:t>
            </a:r>
            <a:endParaRPr lang="en-US" sz="2400" dirty="0"/>
          </a:p>
        </p:txBody>
      </p:sp>
      <p:pic>
        <p:nvPicPr>
          <p:cNvPr id="8" name="Picture 7"/>
          <p:cNvPicPr>
            <a:picLocks noChangeAspect="1"/>
          </p:cNvPicPr>
          <p:nvPr/>
        </p:nvPicPr>
        <p:blipFill>
          <a:blip r:embed="rId3"/>
          <a:stretch>
            <a:fillRect/>
          </a:stretch>
        </p:blipFill>
        <p:spPr>
          <a:xfrm>
            <a:off x="6002127" y="1474169"/>
            <a:ext cx="2735473" cy="1820333"/>
          </a:xfrm>
          <a:prstGeom prst="rect">
            <a:avLst/>
          </a:prstGeom>
        </p:spPr>
      </p:pic>
    </p:spTree>
    <p:extLst>
      <p:ext uri="{BB962C8B-B14F-4D97-AF65-F5344CB8AC3E}">
        <p14:creationId xmlns:p14="http://schemas.microsoft.com/office/powerpoint/2010/main" val="375035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67" y="227974"/>
            <a:ext cx="8004535" cy="507947"/>
          </a:xfrm>
        </p:spPr>
        <p:txBody>
          <a:bodyPr>
            <a:noAutofit/>
          </a:bodyPr>
          <a:lstStyle/>
          <a:p>
            <a:r>
              <a:rPr lang="en-US" dirty="0" smtClean="0"/>
              <a:t>The SCAN Foundation Report on Patient-Centered Care </a:t>
            </a:r>
            <a:r>
              <a:rPr lang="en-US" b="0" dirty="0" smtClean="0"/>
              <a:t>(June 2016)</a:t>
            </a:r>
            <a:endParaRPr lang="en-US" dirty="0"/>
          </a:p>
        </p:txBody>
      </p:sp>
      <p:sp>
        <p:nvSpPr>
          <p:cNvPr id="3" name="TextBox 2"/>
          <p:cNvSpPr txBox="1"/>
          <p:nvPr/>
        </p:nvSpPr>
        <p:spPr>
          <a:xfrm>
            <a:off x="483499" y="5846999"/>
            <a:ext cx="7885103" cy="923330"/>
          </a:xfrm>
          <a:prstGeom prst="rect">
            <a:avLst/>
          </a:prstGeom>
          <a:noFill/>
        </p:spPr>
        <p:txBody>
          <a:bodyPr wrap="square" rtlCol="0">
            <a:spAutoFit/>
          </a:bodyPr>
          <a:lstStyle/>
          <a:p>
            <a:r>
              <a:rPr lang="en-US" dirty="0">
                <a:hlinkClick r:id="rId2"/>
              </a:rPr>
              <a:t>http://www.thescanfoundation.org/person-centered-care-todays-health-care-environment-business-case-stronger-ever-issue-</a:t>
            </a:r>
            <a:r>
              <a:rPr lang="en-US" dirty="0" smtClean="0">
                <a:hlinkClick r:id="rId2"/>
              </a:rPr>
              <a:t>brief</a:t>
            </a:r>
            <a:endParaRPr lang="en-US" dirty="0" smtClean="0"/>
          </a:p>
          <a:p>
            <a:endParaRPr lang="en-US" dirty="0"/>
          </a:p>
        </p:txBody>
      </p:sp>
      <p:sp>
        <p:nvSpPr>
          <p:cNvPr id="4" name="Rectangle 3"/>
          <p:cNvSpPr/>
          <p:nvPr/>
        </p:nvSpPr>
        <p:spPr>
          <a:xfrm>
            <a:off x="203200" y="1286640"/>
            <a:ext cx="8585200" cy="1938992"/>
          </a:xfrm>
          <a:prstGeom prst="rect">
            <a:avLst/>
          </a:prstGeom>
          <a:ln>
            <a:solidFill>
              <a:schemeClr val="accent5"/>
            </a:solidFill>
          </a:ln>
        </p:spPr>
        <p:txBody>
          <a:bodyPr wrap="square">
            <a:spAutoFit/>
          </a:bodyPr>
          <a:lstStyle/>
          <a:p>
            <a:r>
              <a:rPr lang="en-US" sz="2400" dirty="0" smtClean="0"/>
              <a:t>“For </a:t>
            </a:r>
            <a:r>
              <a:rPr lang="en-US" sz="2400" dirty="0"/>
              <a:t>the person receiving care, PCC results in a greater sense of </a:t>
            </a:r>
            <a:r>
              <a:rPr lang="en-US" sz="2400" dirty="0" smtClean="0"/>
              <a:t>empowerment</a:t>
            </a:r>
            <a:r>
              <a:rPr lang="en-US" sz="2400" dirty="0"/>
              <a:t>, a focus on </a:t>
            </a:r>
            <a:r>
              <a:rPr lang="en-US" sz="2400" dirty="0" smtClean="0"/>
              <a:t>wellness and </a:t>
            </a:r>
            <a:r>
              <a:rPr lang="en-US" sz="2400" dirty="0"/>
              <a:t>quality of life, and a better care experience. There is also evidence that it improves the </a:t>
            </a:r>
            <a:r>
              <a:rPr lang="en-US" sz="2400" dirty="0" smtClean="0"/>
              <a:t>job satisfaction </a:t>
            </a:r>
            <a:r>
              <a:rPr lang="en-US" sz="2400" dirty="0"/>
              <a:t>of health care providers, who enjoy </a:t>
            </a:r>
            <a:r>
              <a:rPr lang="en-US" sz="2400" dirty="0" smtClean="0"/>
              <a:t>connecting meaningfully </a:t>
            </a:r>
            <a:r>
              <a:rPr lang="en-US" sz="2400" dirty="0"/>
              <a:t>with </a:t>
            </a:r>
            <a:r>
              <a:rPr lang="en-US" sz="2400" dirty="0" smtClean="0"/>
              <a:t>patients </a:t>
            </a:r>
            <a:r>
              <a:rPr lang="en-US" sz="2400" dirty="0"/>
              <a:t>and </a:t>
            </a:r>
            <a:r>
              <a:rPr lang="en-US" sz="2400" dirty="0" smtClean="0"/>
              <a:t>working as </a:t>
            </a:r>
            <a:r>
              <a:rPr lang="en-US" sz="2400" dirty="0"/>
              <a:t>a team</a:t>
            </a:r>
            <a:r>
              <a:rPr lang="en-US" sz="2400" dirty="0" smtClean="0"/>
              <a:t>.”</a:t>
            </a:r>
            <a:endParaRPr lang="en-US" sz="2400" dirty="0"/>
          </a:p>
        </p:txBody>
      </p:sp>
      <p:sp>
        <p:nvSpPr>
          <p:cNvPr id="5" name="Rectangle 4"/>
          <p:cNvSpPr/>
          <p:nvPr/>
        </p:nvSpPr>
        <p:spPr>
          <a:xfrm>
            <a:off x="203200" y="3772539"/>
            <a:ext cx="8585200" cy="1938992"/>
          </a:xfrm>
          <a:prstGeom prst="rect">
            <a:avLst/>
          </a:prstGeom>
          <a:ln>
            <a:solidFill>
              <a:schemeClr val="accent5"/>
            </a:solidFill>
          </a:ln>
        </p:spPr>
        <p:txBody>
          <a:bodyPr wrap="square">
            <a:spAutoFit/>
          </a:bodyPr>
          <a:lstStyle/>
          <a:p>
            <a:r>
              <a:rPr lang="en-US" sz="2400" dirty="0" smtClean="0"/>
              <a:t>“[For older adults], Medicare </a:t>
            </a:r>
            <a:r>
              <a:rPr lang="en-US" sz="2400" dirty="0"/>
              <a:t>pays the hospital a certain amount for a </a:t>
            </a:r>
            <a:r>
              <a:rPr lang="en-US" sz="2400" dirty="0" smtClean="0"/>
              <a:t>hospitalization based </a:t>
            </a:r>
            <a:r>
              <a:rPr lang="en-US" sz="2400" dirty="0"/>
              <a:t>on the person’s diagnosis, regardless of length of stay</a:t>
            </a:r>
            <a:r>
              <a:rPr lang="en-US" sz="2400" dirty="0" smtClean="0"/>
              <a:t>. . . . [W]hen the PCC program shortens stays, the hospital receives the same compensation but has lower costs and it realizes a return on its investment in PCC.”</a:t>
            </a:r>
            <a:endParaRPr lang="en-US" sz="2400" dirty="0"/>
          </a:p>
        </p:txBody>
      </p:sp>
    </p:spTree>
    <p:extLst>
      <p:ext uri="{BB962C8B-B14F-4D97-AF65-F5344CB8AC3E}">
        <p14:creationId xmlns:p14="http://schemas.microsoft.com/office/powerpoint/2010/main" val="272447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57200" y="1481656"/>
            <a:ext cx="8530092" cy="4769909"/>
          </a:xfrm>
          <a:prstGeom prst="rect">
            <a:avLst/>
          </a:prstGeom>
          <a:ln>
            <a:solidFill>
              <a:schemeClr val="accent5"/>
            </a:solidFill>
          </a:ln>
        </p:spPr>
        <p:txBody>
          <a:bodyPr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chemeClr val="accent1"/>
              </a:buClr>
              <a:buFont typeface="Wingdings" charset="2"/>
              <a:buChar char="ü"/>
            </a:pPr>
            <a:r>
              <a:rPr lang="en-US" sz="2400" b="1" dirty="0" smtClean="0">
                <a:solidFill>
                  <a:srgbClr val="4BACC6"/>
                </a:solidFill>
              </a:rPr>
              <a:t>Los Angeles County</a:t>
            </a:r>
            <a:r>
              <a:rPr lang="en-US" sz="2400" b="1" dirty="0" smtClean="0"/>
              <a:t> </a:t>
            </a:r>
            <a:r>
              <a:rPr lang="en-US" sz="2400" dirty="0" smtClean="0"/>
              <a:t>– revised documents &amp; phone messages; conducted training on clear communication</a:t>
            </a:r>
          </a:p>
          <a:p>
            <a:pPr lvl="1">
              <a:spcBef>
                <a:spcPts val="0"/>
              </a:spcBef>
              <a:spcAft>
                <a:spcPts val="600"/>
              </a:spcAft>
              <a:buFont typeface="Courier New" panose="02070309020205020404" pitchFamily="49" charset="0"/>
              <a:buChar char="o"/>
            </a:pPr>
            <a:r>
              <a:rPr lang="en-US" sz="2400" dirty="0" smtClean="0"/>
              <a:t>30% reduction in customer assistance calls </a:t>
            </a:r>
          </a:p>
          <a:p>
            <a:pPr marL="457200" lvl="1" indent="0">
              <a:spcBef>
                <a:spcPts val="0"/>
              </a:spcBef>
              <a:spcAft>
                <a:spcPts val="600"/>
              </a:spcAft>
              <a:buNone/>
            </a:pPr>
            <a:endParaRPr lang="en-US" sz="2400" dirty="0" smtClean="0"/>
          </a:p>
          <a:p>
            <a:pPr>
              <a:spcAft>
                <a:spcPts val="600"/>
              </a:spcAft>
              <a:buClr>
                <a:schemeClr val="accent1"/>
              </a:buClr>
              <a:buFont typeface="Wingdings" charset="2"/>
              <a:buChar char="ü"/>
            </a:pPr>
            <a:r>
              <a:rPr lang="en-US" sz="2400" b="1" dirty="0" smtClean="0">
                <a:solidFill>
                  <a:srgbClr val="4BACC6"/>
                </a:solidFill>
              </a:rPr>
              <a:t>Cleveland Clinic </a:t>
            </a:r>
            <a:r>
              <a:rPr lang="en-US" sz="2400" dirty="0" smtClean="0"/>
              <a:t>– revised billing statements back in the 90s</a:t>
            </a:r>
          </a:p>
          <a:p>
            <a:pPr lvl="1">
              <a:spcBef>
                <a:spcPts val="0"/>
              </a:spcBef>
              <a:spcAft>
                <a:spcPts val="600"/>
              </a:spcAft>
              <a:buFont typeface="Courier New" panose="02070309020205020404" pitchFamily="49" charset="0"/>
              <a:buChar char="o"/>
            </a:pPr>
            <a:r>
              <a:rPr lang="en-US" sz="2400" dirty="0" smtClean="0"/>
              <a:t>80% increase in patient payments because they knew where to pay, how to pay, when to pay, etc. </a:t>
            </a:r>
          </a:p>
          <a:p>
            <a:pPr lvl="1">
              <a:spcBef>
                <a:spcPts val="0"/>
              </a:spcBef>
              <a:spcAft>
                <a:spcPts val="600"/>
              </a:spcAft>
              <a:buFont typeface="Courier New" panose="02070309020205020404" pitchFamily="49" charset="0"/>
              <a:buChar char="o"/>
            </a:pPr>
            <a:endParaRPr lang="en-US" sz="2400" dirty="0" smtClean="0"/>
          </a:p>
          <a:p>
            <a:pPr>
              <a:spcAft>
                <a:spcPts val="600"/>
              </a:spcAft>
              <a:buClr>
                <a:schemeClr val="accent1"/>
              </a:buClr>
              <a:buFont typeface="Wingdings" charset="2"/>
              <a:buChar char="ü"/>
            </a:pPr>
            <a:r>
              <a:rPr lang="en-US" sz="2400" b="1" dirty="0" smtClean="0">
                <a:solidFill>
                  <a:srgbClr val="4BACC6"/>
                </a:solidFill>
              </a:rPr>
              <a:t>Veteran’s Benefits Administration</a:t>
            </a:r>
            <a:r>
              <a:rPr lang="en-US" sz="2400" b="1" dirty="0" smtClean="0"/>
              <a:t> </a:t>
            </a:r>
            <a:r>
              <a:rPr lang="en-US" sz="2400" dirty="0" smtClean="0"/>
              <a:t>– revised beneficiary letter</a:t>
            </a:r>
          </a:p>
          <a:p>
            <a:pPr lvl="1">
              <a:spcBef>
                <a:spcPts val="0"/>
              </a:spcBef>
              <a:spcAft>
                <a:spcPts val="600"/>
              </a:spcAft>
              <a:buFont typeface="Courier New" panose="02070309020205020404" pitchFamily="49" charset="0"/>
              <a:buChar char="o"/>
            </a:pPr>
            <a:r>
              <a:rPr lang="en-US" sz="2400" dirty="0" smtClean="0"/>
              <a:t>Saved $4,430,000 by improving response rate from 43% to 65%.</a:t>
            </a:r>
            <a:endParaRPr lang="en-US" sz="2400" dirty="0"/>
          </a:p>
        </p:txBody>
      </p:sp>
      <p:sp>
        <p:nvSpPr>
          <p:cNvPr id="7" name="Title 2"/>
          <p:cNvSpPr txBox="1">
            <a:spLocks/>
          </p:cNvSpPr>
          <p:nvPr/>
        </p:nvSpPr>
        <p:spPr>
          <a:xfrm>
            <a:off x="355600" y="253253"/>
            <a:ext cx="8257222" cy="507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0000"/>
                </a:solidFill>
              </a:rPr>
              <a:t>Health-literate communications will also help you save money in other ways</a:t>
            </a:r>
            <a:endParaRPr lang="en-US" sz="3200" b="1" dirty="0">
              <a:solidFill>
                <a:srgbClr val="000000"/>
              </a:solidFill>
            </a:endParaRPr>
          </a:p>
        </p:txBody>
      </p:sp>
      <p:sp>
        <p:nvSpPr>
          <p:cNvPr id="10" name="TextBox 9"/>
          <p:cNvSpPr txBox="1"/>
          <p:nvPr/>
        </p:nvSpPr>
        <p:spPr>
          <a:xfrm>
            <a:off x="4235232" y="6309586"/>
            <a:ext cx="4752060" cy="369332"/>
          </a:xfrm>
          <a:prstGeom prst="rect">
            <a:avLst/>
          </a:prstGeom>
          <a:noFill/>
        </p:spPr>
        <p:txBody>
          <a:bodyPr wrap="none" rtlCol="0">
            <a:spAutoFit/>
          </a:bodyPr>
          <a:lstStyle/>
          <a:p>
            <a:r>
              <a:rPr lang="en-US" dirty="0" smtClean="0"/>
              <a:t>Joe Kimble, </a:t>
            </a:r>
            <a:r>
              <a:rPr lang="en-US" i="1" dirty="0" smtClean="0"/>
              <a:t>Writing for Dollars; Writing to Please</a:t>
            </a:r>
            <a:endParaRPr lang="en-US" dirty="0"/>
          </a:p>
        </p:txBody>
      </p:sp>
    </p:spTree>
    <p:extLst>
      <p:ext uri="{BB962C8B-B14F-4D97-AF65-F5344CB8AC3E}">
        <p14:creationId xmlns:p14="http://schemas.microsoft.com/office/powerpoint/2010/main" val="28266260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235295" y="1958186"/>
            <a:ext cx="6485372" cy="2195864"/>
          </a:xfrm>
        </p:spPr>
        <p:txBody>
          <a:bodyPr>
            <a:normAutofit fontScale="92500"/>
          </a:bodyPr>
          <a:lstStyle/>
          <a:p>
            <a:r>
              <a:rPr lang="en-US" sz="4000" b="1" dirty="0" smtClean="0"/>
              <a:t>Laws, regulations, &amp; accrediting standards encourage integrating health literacy</a:t>
            </a:r>
            <a:endParaRPr lang="en-US" sz="4000" dirty="0"/>
          </a:p>
        </p:txBody>
      </p:sp>
    </p:spTree>
    <p:extLst>
      <p:ext uri="{BB962C8B-B14F-4D97-AF65-F5344CB8AC3E}">
        <p14:creationId xmlns:p14="http://schemas.microsoft.com/office/powerpoint/2010/main" val="1732426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730" y="254884"/>
            <a:ext cx="8914270" cy="1200329"/>
          </a:xfrm>
          <a:prstGeom prst="rect">
            <a:avLst/>
          </a:prstGeom>
          <a:noFill/>
        </p:spPr>
        <p:txBody>
          <a:bodyPr wrap="square" rtlCol="0">
            <a:spAutoFit/>
          </a:bodyPr>
          <a:lstStyle/>
          <a:p>
            <a:r>
              <a:rPr lang="en-US" sz="3600" b="1" dirty="0" smtClean="0">
                <a:solidFill>
                  <a:schemeClr val="accent1"/>
                </a:solidFill>
                <a:latin typeface="Corbel"/>
              </a:rPr>
              <a:t>HHS, CDC, and FDA care about improving health literacy: </a:t>
            </a:r>
            <a:endParaRPr lang="en-US" sz="3600" b="1" dirty="0">
              <a:solidFill>
                <a:schemeClr val="accent1"/>
              </a:solidFill>
              <a:latin typeface="Corbel"/>
            </a:endParaRPr>
          </a:p>
        </p:txBody>
      </p:sp>
      <p:pic>
        <p:nvPicPr>
          <p:cNvPr id="5" name="Picture 4"/>
          <p:cNvPicPr>
            <a:picLocks noChangeAspect="1"/>
          </p:cNvPicPr>
          <p:nvPr/>
        </p:nvPicPr>
        <p:blipFill>
          <a:blip r:embed="rId2"/>
          <a:stretch>
            <a:fillRect/>
          </a:stretch>
        </p:blipFill>
        <p:spPr>
          <a:xfrm>
            <a:off x="386298" y="1756900"/>
            <a:ext cx="3819821" cy="4794754"/>
          </a:xfrm>
          <a:prstGeom prst="rect">
            <a:avLst/>
          </a:prstGeom>
        </p:spPr>
      </p:pic>
      <p:sp>
        <p:nvSpPr>
          <p:cNvPr id="6" name="Rectangle 5"/>
          <p:cNvSpPr/>
          <p:nvPr/>
        </p:nvSpPr>
        <p:spPr>
          <a:xfrm>
            <a:off x="4425762" y="2659011"/>
            <a:ext cx="4572000" cy="3477875"/>
          </a:xfrm>
          <a:prstGeom prst="rect">
            <a:avLst/>
          </a:prstGeom>
        </p:spPr>
        <p:txBody>
          <a:bodyPr>
            <a:spAutoFit/>
          </a:bodyPr>
          <a:lstStyle/>
          <a:p>
            <a:r>
              <a:rPr lang="en-US" sz="2200" dirty="0" smtClean="0">
                <a:latin typeface="Corbel"/>
              </a:rPr>
              <a:t>“Engage individuals and families as partners in their care by incorporating patient and caregiver preferences; </a:t>
            </a:r>
            <a:r>
              <a:rPr lang="en-US" sz="2200" u="sng" dirty="0" smtClean="0">
                <a:latin typeface="Corbel"/>
              </a:rPr>
              <a:t>using clear and productive communication strategies</a:t>
            </a:r>
            <a:r>
              <a:rPr lang="en-US" sz="2200" dirty="0" smtClean="0">
                <a:latin typeface="Corbel"/>
              </a:rPr>
              <a:t>; improving the experience of care for patients, caregivers, and families; </a:t>
            </a:r>
            <a:r>
              <a:rPr lang="en-US" sz="2200" u="sng" dirty="0" smtClean="0">
                <a:latin typeface="Corbel"/>
              </a:rPr>
              <a:t>integrating health literacy principles</a:t>
            </a:r>
            <a:r>
              <a:rPr lang="en-US" sz="2200" dirty="0" smtClean="0">
                <a:latin typeface="Corbel"/>
              </a:rPr>
              <a:t>; and promoting patient self-management.”</a:t>
            </a:r>
            <a:endParaRPr lang="en-US" sz="2200" dirty="0">
              <a:latin typeface="Corbel"/>
            </a:endParaRPr>
          </a:p>
        </p:txBody>
      </p:sp>
      <p:sp>
        <p:nvSpPr>
          <p:cNvPr id="7" name="TextBox 6"/>
          <p:cNvSpPr txBox="1"/>
          <p:nvPr/>
        </p:nvSpPr>
        <p:spPr>
          <a:xfrm>
            <a:off x="4425763" y="1682623"/>
            <a:ext cx="4572000" cy="892552"/>
          </a:xfrm>
          <a:prstGeom prst="rect">
            <a:avLst/>
          </a:prstGeom>
          <a:noFill/>
        </p:spPr>
        <p:txBody>
          <a:bodyPr wrap="square" rtlCol="0">
            <a:spAutoFit/>
          </a:bodyPr>
          <a:lstStyle/>
          <a:p>
            <a:r>
              <a:rPr lang="en-US" sz="2600" b="1" dirty="0" smtClean="0">
                <a:latin typeface="Corbel"/>
              </a:rPr>
              <a:t>Strategic Goal #1 from HHS’s 2011-2015 Strategic Plan: </a:t>
            </a:r>
            <a:endParaRPr lang="en-US" sz="2600" b="1" dirty="0">
              <a:latin typeface="Corbel"/>
            </a:endParaRPr>
          </a:p>
        </p:txBody>
      </p:sp>
    </p:spTree>
    <p:extLst>
      <p:ext uri="{BB962C8B-B14F-4D97-AF65-F5344CB8AC3E}">
        <p14:creationId xmlns:p14="http://schemas.microsoft.com/office/powerpoint/2010/main" val="23069379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94" y="358215"/>
            <a:ext cx="8808197" cy="507947"/>
          </a:xfrm>
        </p:spPr>
        <p:txBody>
          <a:bodyPr>
            <a:noAutofit/>
          </a:bodyPr>
          <a:lstStyle/>
          <a:p>
            <a:r>
              <a:rPr lang="en-US" sz="2800" dirty="0" smtClean="0"/>
              <a:t>The MACRA Final Rule Provides Incentive Payments for</a:t>
            </a:r>
            <a:r>
              <a:rPr lang="is-IS" sz="2800" dirty="0" smtClean="0"/>
              <a:t>…</a:t>
            </a:r>
            <a:r>
              <a:rPr lang="en-US" sz="2800" dirty="0" smtClean="0"/>
              <a:t> </a:t>
            </a:r>
            <a:endParaRPr lang="en-US" sz="2800" dirty="0"/>
          </a:p>
        </p:txBody>
      </p:sp>
      <p:sp>
        <p:nvSpPr>
          <p:cNvPr id="3" name="Rectangle 2"/>
          <p:cNvSpPr/>
          <p:nvPr/>
        </p:nvSpPr>
        <p:spPr>
          <a:xfrm>
            <a:off x="462491" y="1218107"/>
            <a:ext cx="7889829" cy="1815882"/>
          </a:xfrm>
          <a:prstGeom prst="rect">
            <a:avLst/>
          </a:prstGeom>
          <a:ln>
            <a:solidFill>
              <a:schemeClr val="accent5"/>
            </a:solidFill>
          </a:ln>
        </p:spPr>
        <p:txBody>
          <a:bodyPr wrap="square">
            <a:spAutoFit/>
          </a:bodyPr>
          <a:lstStyle/>
          <a:p>
            <a:r>
              <a:rPr lang="en-US" sz="2800" dirty="0"/>
              <a:t>“Improvement activities </a:t>
            </a:r>
            <a:r>
              <a:rPr lang="en-US" sz="2800" dirty="0" smtClean="0"/>
              <a:t>. . . that </a:t>
            </a:r>
            <a:r>
              <a:rPr lang="en-US" sz="2800" dirty="0"/>
              <a:t>support broad aims within healthcare delivery, including care coordination, beneficiary engagement, population management, and health equity.” </a:t>
            </a:r>
          </a:p>
        </p:txBody>
      </p:sp>
      <p:sp>
        <p:nvSpPr>
          <p:cNvPr id="5" name="Rectangle 4"/>
          <p:cNvSpPr/>
          <p:nvPr/>
        </p:nvSpPr>
        <p:spPr>
          <a:xfrm>
            <a:off x="462491" y="3042869"/>
            <a:ext cx="7889829" cy="307777"/>
          </a:xfrm>
          <a:prstGeom prst="rect">
            <a:avLst/>
          </a:prstGeom>
        </p:spPr>
        <p:txBody>
          <a:bodyPr wrap="square">
            <a:spAutoFit/>
          </a:bodyPr>
          <a:lstStyle/>
          <a:p>
            <a:r>
              <a:rPr lang="en-US" sz="1400" u="sng" dirty="0">
                <a:hlinkClick r:id="rId3"/>
              </a:rPr>
              <a:t>https://qpp.cms.gov/docs/QPP_Executive_Summary_of_Final_Rule.pdf</a:t>
            </a:r>
            <a:endParaRPr lang="en-US" sz="1400" dirty="0"/>
          </a:p>
        </p:txBody>
      </p:sp>
      <p:sp>
        <p:nvSpPr>
          <p:cNvPr id="7" name="Rectangle 6"/>
          <p:cNvSpPr/>
          <p:nvPr/>
        </p:nvSpPr>
        <p:spPr>
          <a:xfrm>
            <a:off x="462490" y="3724479"/>
            <a:ext cx="8394551" cy="2031325"/>
          </a:xfrm>
          <a:prstGeom prst="rect">
            <a:avLst/>
          </a:prstGeom>
        </p:spPr>
        <p:txBody>
          <a:bodyPr wrap="square">
            <a:spAutoFit/>
          </a:bodyPr>
          <a:lstStyle/>
          <a:p>
            <a:r>
              <a:rPr lang="en-US" sz="2800" dirty="0"/>
              <a:t>O</a:t>
            </a:r>
            <a:r>
              <a:rPr lang="en-US" sz="2800" dirty="0" smtClean="0"/>
              <a:t>ne </a:t>
            </a:r>
            <a:r>
              <a:rPr lang="en-US" sz="2800" dirty="0"/>
              <a:t>of the </a:t>
            </a:r>
            <a:r>
              <a:rPr lang="en-US" sz="2800" dirty="0" smtClean="0"/>
              <a:t>specific initial </a:t>
            </a:r>
            <a:r>
              <a:rPr lang="en-US" sz="2800" dirty="0"/>
              <a:t>improvement goals </a:t>
            </a:r>
            <a:r>
              <a:rPr lang="en-US" sz="2800" dirty="0" smtClean="0"/>
              <a:t>in the final rule is to “[e]</a:t>
            </a:r>
            <a:r>
              <a:rPr lang="en-US" sz="2800" dirty="0" err="1" smtClean="0"/>
              <a:t>ngage</a:t>
            </a:r>
            <a:r>
              <a:rPr lang="en-US" sz="2800" dirty="0" smtClean="0"/>
              <a:t> </a:t>
            </a:r>
            <a:r>
              <a:rPr lang="en-US" sz="2800" dirty="0"/>
              <a:t>patients, family and caregivers in developing a plan of care and prioritizing their goals for action, documented in the CEHRT.” </a:t>
            </a:r>
            <a:endParaRPr lang="en-US" sz="2800" dirty="0" smtClean="0"/>
          </a:p>
          <a:p>
            <a:r>
              <a:rPr lang="en-US" sz="1400" dirty="0" smtClean="0"/>
              <a:t>See </a:t>
            </a:r>
            <a:r>
              <a:rPr lang="en-US" sz="1400" dirty="0"/>
              <a:t>Table 8, p 786 of the Final Rule for </a:t>
            </a:r>
            <a:r>
              <a:rPr lang="en-US" sz="1400" dirty="0" smtClean="0"/>
              <a:t>MACRA  </a:t>
            </a:r>
            <a:r>
              <a:rPr lang="en-US" sz="1400" u="sng" dirty="0" smtClean="0">
                <a:hlinkClick r:id="rId4"/>
              </a:rPr>
              <a:t>https</a:t>
            </a:r>
            <a:r>
              <a:rPr lang="en-US" sz="1400" u="sng" dirty="0">
                <a:hlinkClick r:id="rId4"/>
              </a:rPr>
              <a:t>://qpp.cms.gov/docs/CMS-5517-FC.pdf</a:t>
            </a:r>
            <a:endParaRPr lang="en-US" sz="1400" dirty="0"/>
          </a:p>
        </p:txBody>
      </p:sp>
    </p:spTree>
    <p:extLst>
      <p:ext uri="{BB962C8B-B14F-4D97-AF65-F5344CB8AC3E}">
        <p14:creationId xmlns:p14="http://schemas.microsoft.com/office/powerpoint/2010/main" val="146501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b="1" dirty="0" smtClean="0"/>
              <a:t>CMS’s Conditions of Participation (tag C-0320) says this about patient understanding of consent</a:t>
            </a:r>
            <a:r>
              <a:rPr lang="is-IS" sz="3200" b="1" dirty="0" smtClean="0"/>
              <a:t>:</a:t>
            </a:r>
            <a:endParaRPr lang="en-US" sz="3200" b="1" dirty="0"/>
          </a:p>
        </p:txBody>
      </p:sp>
      <p:pic>
        <p:nvPicPr>
          <p:cNvPr id="5" name="Content Placeholder 4"/>
          <p:cNvPicPr>
            <a:picLocks noGrp="1" noChangeAspect="1"/>
          </p:cNvPicPr>
          <p:nvPr>
            <p:ph sz="half" idx="1"/>
          </p:nvPr>
        </p:nvPicPr>
        <p:blipFill>
          <a:blip r:embed="rId2"/>
          <a:srcRect l="5384" r="5384"/>
          <a:stretch>
            <a:fillRect/>
          </a:stretch>
        </p:blipFill>
        <p:spPr>
          <a:xfrm>
            <a:off x="685139" y="1783970"/>
            <a:ext cx="3613132" cy="4049151"/>
          </a:xfrm>
        </p:spPr>
      </p:pic>
      <p:sp>
        <p:nvSpPr>
          <p:cNvPr id="4" name="Content Placeholder 3"/>
          <p:cNvSpPr>
            <a:spLocks noGrp="1"/>
          </p:cNvSpPr>
          <p:nvPr>
            <p:ph sz="half" idx="2"/>
          </p:nvPr>
        </p:nvSpPr>
        <p:spPr>
          <a:xfrm>
            <a:off x="4648199" y="1783970"/>
            <a:ext cx="4322811" cy="4793198"/>
          </a:xfrm>
        </p:spPr>
        <p:txBody>
          <a:bodyPr>
            <a:normAutofit/>
          </a:bodyPr>
          <a:lstStyle/>
          <a:p>
            <a:pPr marL="0" indent="0">
              <a:buNone/>
            </a:pPr>
            <a:r>
              <a:rPr lang="en-US" dirty="0" smtClean="0"/>
              <a:t>“Informed </a:t>
            </a:r>
            <a:r>
              <a:rPr lang="en-US" dirty="0"/>
              <a:t>consent requires that a patient have a full understanding of that to which he or she has consented. An authorization from a patient who does not understand what he/she is consenting to is not informed consent.” </a:t>
            </a:r>
          </a:p>
          <a:p>
            <a:pPr marL="0" indent="0">
              <a:buNone/>
            </a:pPr>
            <a:r>
              <a:rPr lang="en-US" sz="1400" dirty="0"/>
              <a:t>Ctr. for Medicare &amp; Medicaid Serv., State Operations Manual, Appendix W, at C-0320 (2015). </a:t>
            </a:r>
          </a:p>
          <a:p>
            <a:endParaRPr lang="en-US" dirty="0"/>
          </a:p>
        </p:txBody>
      </p:sp>
    </p:spTree>
    <p:extLst>
      <p:ext uri="{BB962C8B-B14F-4D97-AF65-F5344CB8AC3E}">
        <p14:creationId xmlns:p14="http://schemas.microsoft.com/office/powerpoint/2010/main" val="410541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529" y="5302157"/>
            <a:ext cx="7411985" cy="523220"/>
          </a:xfrm>
          <a:prstGeom prst="rect">
            <a:avLst/>
          </a:prstGeom>
          <a:noFill/>
        </p:spPr>
        <p:txBody>
          <a:bodyPr wrap="none" rtlCol="0">
            <a:spAutoFit/>
          </a:bodyPr>
          <a:lstStyle/>
          <a:p>
            <a:r>
              <a:rPr lang="en-US" sz="2800" b="1" dirty="0" smtClean="0">
                <a:latin typeface="American Typewriter Condensed"/>
                <a:cs typeface="American Typewriter Condensed"/>
              </a:rPr>
              <a:t>We have no relevant financial interests to disclose.</a:t>
            </a:r>
            <a:endParaRPr lang="en-US" sz="2800" b="1" dirty="0">
              <a:latin typeface="American Typewriter Condensed"/>
              <a:cs typeface="American Typewriter Condensed"/>
            </a:endParaRPr>
          </a:p>
        </p:txBody>
      </p:sp>
      <p:pic>
        <p:nvPicPr>
          <p:cNvPr id="4" name="Picture 3"/>
          <p:cNvPicPr>
            <a:picLocks noChangeAspect="1"/>
          </p:cNvPicPr>
          <p:nvPr/>
        </p:nvPicPr>
        <p:blipFill>
          <a:blip r:embed="rId2"/>
          <a:stretch>
            <a:fillRect/>
          </a:stretch>
        </p:blipFill>
        <p:spPr>
          <a:xfrm>
            <a:off x="655221" y="1257466"/>
            <a:ext cx="3674839" cy="3784600"/>
          </a:xfrm>
          <a:prstGeom prst="rect">
            <a:avLst/>
          </a:prstGeom>
        </p:spPr>
      </p:pic>
      <p:pic>
        <p:nvPicPr>
          <p:cNvPr id="5" name="Picture 4"/>
          <p:cNvPicPr>
            <a:picLocks noChangeAspect="1"/>
          </p:cNvPicPr>
          <p:nvPr/>
        </p:nvPicPr>
        <p:blipFill>
          <a:blip r:embed="rId3"/>
          <a:stretch>
            <a:fillRect/>
          </a:stretch>
        </p:blipFill>
        <p:spPr>
          <a:xfrm>
            <a:off x="4978774" y="1471659"/>
            <a:ext cx="3213100" cy="3251200"/>
          </a:xfrm>
          <a:prstGeom prst="rect">
            <a:avLst/>
          </a:prstGeom>
        </p:spPr>
      </p:pic>
    </p:spTree>
    <p:extLst>
      <p:ext uri="{BB962C8B-B14F-4D97-AF65-F5344CB8AC3E}">
        <p14:creationId xmlns:p14="http://schemas.microsoft.com/office/powerpoint/2010/main" val="3049953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l"/>
            <a:r>
              <a:rPr lang="en-US" sz="3200" b="1" dirty="0" smtClean="0">
                <a:solidFill>
                  <a:srgbClr val="558ED5"/>
                </a:solidFill>
              </a:rPr>
              <a:t>For home healthcare organizations, </a:t>
            </a:r>
            <a:r>
              <a:rPr lang="en-US" sz="3200" b="1" dirty="0" smtClean="0"/>
              <a:t>CMS’s new final rules require: </a:t>
            </a:r>
            <a:endParaRPr lang="en-US" sz="3200" b="1" dirty="0"/>
          </a:p>
        </p:txBody>
      </p:sp>
      <p:sp>
        <p:nvSpPr>
          <p:cNvPr id="4" name="Content Placeholder 3"/>
          <p:cNvSpPr>
            <a:spLocks noGrp="1"/>
          </p:cNvSpPr>
          <p:nvPr>
            <p:ph sz="half" idx="2"/>
          </p:nvPr>
        </p:nvSpPr>
        <p:spPr>
          <a:xfrm>
            <a:off x="4521199" y="6238875"/>
            <a:ext cx="4322811" cy="619125"/>
          </a:xfrm>
        </p:spPr>
        <p:txBody>
          <a:bodyPr>
            <a:normAutofit fontScale="92500" lnSpcReduction="20000"/>
          </a:bodyPr>
          <a:lstStyle/>
          <a:p>
            <a:pPr marL="0" indent="0">
              <a:buNone/>
            </a:pPr>
            <a:endParaRPr lang="en-US" sz="1100" dirty="0">
              <a:hlinkClick r:id="rId2"/>
            </a:endParaRPr>
          </a:p>
          <a:p>
            <a:pPr marL="0" indent="0">
              <a:buNone/>
            </a:pPr>
            <a:r>
              <a:rPr lang="en-US" sz="1400" dirty="0" smtClean="0">
                <a:hlinkClick r:id="rId2"/>
              </a:rPr>
              <a:t>https</a:t>
            </a:r>
            <a:r>
              <a:rPr lang="en-US" sz="1400" dirty="0">
                <a:hlinkClick r:id="rId2"/>
              </a:rPr>
              <a:t>://www.cms.gov/Regulations-and-Guidance/Legislation/CFCsAndCoPs/</a:t>
            </a:r>
            <a:r>
              <a:rPr lang="en-US" sz="1400" dirty="0" smtClean="0">
                <a:hlinkClick r:id="rId2"/>
              </a:rPr>
              <a:t>homehealth.html</a:t>
            </a:r>
            <a:endParaRPr lang="en-US" sz="1400" dirty="0" smtClean="0"/>
          </a:p>
          <a:p>
            <a:pPr marL="0" indent="0">
              <a:buNone/>
            </a:pPr>
            <a:endParaRPr lang="en-US" dirty="0"/>
          </a:p>
        </p:txBody>
      </p:sp>
      <p:pic>
        <p:nvPicPr>
          <p:cNvPr id="6" name="Picture 5"/>
          <p:cNvPicPr>
            <a:picLocks noChangeAspect="1"/>
          </p:cNvPicPr>
          <p:nvPr/>
        </p:nvPicPr>
        <p:blipFill>
          <a:blip r:embed="rId3"/>
          <a:stretch>
            <a:fillRect/>
          </a:stretch>
        </p:blipFill>
        <p:spPr>
          <a:xfrm>
            <a:off x="137704" y="1598593"/>
            <a:ext cx="4648199" cy="4648199"/>
          </a:xfrm>
          <a:prstGeom prst="rect">
            <a:avLst/>
          </a:prstGeom>
        </p:spPr>
      </p:pic>
      <p:sp>
        <p:nvSpPr>
          <p:cNvPr id="7" name="TextBox 6"/>
          <p:cNvSpPr txBox="1"/>
          <p:nvPr/>
        </p:nvSpPr>
        <p:spPr>
          <a:xfrm>
            <a:off x="4521199" y="1630343"/>
            <a:ext cx="4445000" cy="4062651"/>
          </a:xfrm>
          <a:prstGeom prst="rect">
            <a:avLst/>
          </a:prstGeom>
          <a:noFill/>
        </p:spPr>
        <p:txBody>
          <a:bodyPr wrap="square" rtlCol="0">
            <a:spAutoFit/>
          </a:bodyPr>
          <a:lstStyle/>
          <a:p>
            <a:r>
              <a:rPr lang="en-US" sz="2600" dirty="0" smtClean="0"/>
              <a:t>A </a:t>
            </a:r>
            <a:r>
              <a:rPr lang="en-US" sz="2600" u="sng" dirty="0" smtClean="0"/>
              <a:t>Patient </a:t>
            </a:r>
            <a:r>
              <a:rPr lang="en-US" sz="2600" u="sng" dirty="0"/>
              <a:t>Rights Notice </a:t>
            </a:r>
            <a:r>
              <a:rPr lang="en-US" sz="2600" dirty="0"/>
              <a:t>that includes patients’ right to actively </a:t>
            </a:r>
            <a:r>
              <a:rPr lang="en-US" sz="2600" dirty="0" smtClean="0"/>
              <a:t>participate, to </a:t>
            </a:r>
            <a:r>
              <a:rPr lang="en-US" sz="2600" dirty="0"/>
              <a:t>develop and update their plan of care and discharge and transfer plans. </a:t>
            </a:r>
            <a:endParaRPr lang="en-US" sz="2600" dirty="0" smtClean="0"/>
          </a:p>
          <a:p>
            <a:endParaRPr lang="en-US" sz="2400" dirty="0" smtClean="0"/>
          </a:p>
          <a:p>
            <a:r>
              <a:rPr lang="en-US" sz="2600" dirty="0" smtClean="0"/>
              <a:t>This notice must written in </a:t>
            </a:r>
            <a:r>
              <a:rPr lang="en-US" sz="2600" dirty="0"/>
              <a:t>a language and manner </a:t>
            </a:r>
            <a:r>
              <a:rPr lang="en-US" sz="2600"/>
              <a:t>that </a:t>
            </a:r>
            <a:r>
              <a:rPr lang="en-US" sz="2600" smtClean="0"/>
              <a:t>patients can </a:t>
            </a:r>
            <a:r>
              <a:rPr lang="en-US" sz="2600" dirty="0"/>
              <a:t>understand</a:t>
            </a:r>
            <a:r>
              <a:rPr lang="en-US" sz="2600" dirty="0" smtClean="0"/>
              <a:t>.</a:t>
            </a:r>
            <a:endParaRPr lang="en-US" sz="2600" dirty="0"/>
          </a:p>
        </p:txBody>
      </p:sp>
    </p:spTree>
    <p:extLst>
      <p:ext uri="{BB962C8B-B14F-4D97-AF65-F5344CB8AC3E}">
        <p14:creationId xmlns:p14="http://schemas.microsoft.com/office/powerpoint/2010/main" val="337313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0497" y="1619675"/>
            <a:ext cx="4476546" cy="3707257"/>
          </a:xfrm>
          <a:prstGeom prst="rect">
            <a:avLst/>
          </a:prstGeom>
        </p:spPr>
        <p:txBody>
          <a:bodyPr>
            <a:noAutofit/>
          </a:bodyPr>
          <a:lstStyle/>
          <a:p>
            <a:pPr marL="457200" lvl="1" indent="0">
              <a:spcAft>
                <a:spcPts val="600"/>
              </a:spcAft>
              <a:buNone/>
            </a:pPr>
            <a:r>
              <a:rPr lang="en-US" sz="2800" b="1" dirty="0"/>
              <a:t>4 of the top 10 reasons for malpractice</a:t>
            </a:r>
            <a:r>
              <a:rPr lang="en-US" sz="2800" dirty="0"/>
              <a:t>:</a:t>
            </a:r>
          </a:p>
          <a:p>
            <a:pPr lvl="1">
              <a:spcAft>
                <a:spcPts val="600"/>
              </a:spcAft>
            </a:pPr>
            <a:r>
              <a:rPr lang="en-US" sz="2600" dirty="0"/>
              <a:t>No informed consent</a:t>
            </a:r>
          </a:p>
          <a:p>
            <a:pPr lvl="1">
              <a:spcAft>
                <a:spcPts val="600"/>
              </a:spcAft>
            </a:pPr>
            <a:r>
              <a:rPr lang="en-US" sz="2600" dirty="0"/>
              <a:t>No informed refusal</a:t>
            </a:r>
          </a:p>
          <a:p>
            <a:pPr lvl="1">
              <a:spcAft>
                <a:spcPts val="600"/>
              </a:spcAft>
            </a:pPr>
            <a:r>
              <a:rPr lang="en-US" sz="2600" dirty="0"/>
              <a:t>Communication problems</a:t>
            </a:r>
          </a:p>
          <a:p>
            <a:pPr lvl="1">
              <a:spcAft>
                <a:spcPts val="600"/>
              </a:spcAft>
            </a:pPr>
            <a:r>
              <a:rPr lang="en-US" sz="2600" dirty="0"/>
              <a:t>Weak patient education</a:t>
            </a:r>
          </a:p>
        </p:txBody>
      </p:sp>
      <p:sp>
        <p:nvSpPr>
          <p:cNvPr id="3" name="Title 2"/>
          <p:cNvSpPr>
            <a:spLocks noGrp="1"/>
          </p:cNvSpPr>
          <p:nvPr>
            <p:ph type="title"/>
          </p:nvPr>
        </p:nvSpPr>
        <p:spPr>
          <a:prstGeom prst="rect">
            <a:avLst/>
          </a:prstGeom>
        </p:spPr>
        <p:txBody>
          <a:bodyPr>
            <a:normAutofit fontScale="90000"/>
          </a:bodyPr>
          <a:lstStyle/>
          <a:p>
            <a:r>
              <a:rPr lang="en-US" dirty="0"/>
              <a:t>The </a:t>
            </a:r>
            <a:r>
              <a:rPr lang="en-US" dirty="0" smtClean="0"/>
              <a:t>liability </a:t>
            </a:r>
            <a:r>
              <a:rPr lang="en-US" dirty="0"/>
              <a:t>risk of </a:t>
            </a:r>
            <a:r>
              <a:rPr lang="en-US" dirty="0" smtClean="0"/>
              <a:t>poor health communication</a:t>
            </a:r>
            <a:endParaRPr lang="en-US" dirty="0"/>
          </a:p>
        </p:txBody>
      </p:sp>
      <p:sp>
        <p:nvSpPr>
          <p:cNvPr id="4" name="Text Placeholder 3"/>
          <p:cNvSpPr>
            <a:spLocks noGrp="1"/>
          </p:cNvSpPr>
          <p:nvPr>
            <p:ph type="body" sz="quarter" idx="4294967295"/>
          </p:nvPr>
        </p:nvSpPr>
        <p:spPr>
          <a:xfrm>
            <a:off x="1697038" y="5540658"/>
            <a:ext cx="7446962" cy="304800"/>
          </a:xfrm>
          <a:prstGeom prst="rect">
            <a:avLst/>
          </a:prstGeom>
        </p:spPr>
        <p:txBody>
          <a:bodyPr anchor="ctr">
            <a:normAutofit/>
          </a:bodyPr>
          <a:lstStyle/>
          <a:p>
            <a:pPr marL="0" indent="0" algn="r">
              <a:buNone/>
            </a:pPr>
            <a:r>
              <a:rPr lang="en-US" sz="1400" dirty="0">
                <a:solidFill>
                  <a:srgbClr val="383838"/>
                </a:solidFill>
                <a:latin typeface="Calibri Light" panose="020F0302020204030204" pitchFamily="34" charset="0"/>
              </a:rPr>
              <a:t>“The Top 10 Reasons Physicians are Sued for Malpractice” </a:t>
            </a:r>
            <a:r>
              <a:rPr lang="en-US" sz="1400" dirty="0" err="1">
                <a:solidFill>
                  <a:srgbClr val="383838"/>
                </a:solidFill>
                <a:latin typeface="Calibri Light" panose="020F0302020204030204" pitchFamily="34" charset="0"/>
              </a:rPr>
              <a:t>ProAssurance</a:t>
            </a:r>
            <a:r>
              <a:rPr lang="en-US" sz="1400" dirty="0">
                <a:solidFill>
                  <a:srgbClr val="383838"/>
                </a:solidFill>
                <a:latin typeface="Calibri Light" panose="020F0302020204030204" pitchFamily="34" charset="0"/>
              </a:rPr>
              <a:t> Corp </a:t>
            </a:r>
          </a:p>
        </p:txBody>
      </p:sp>
      <p:pic>
        <p:nvPicPr>
          <p:cNvPr id="6" name="Picture 5" descr="reduce-liability.jpg"/>
          <p:cNvPicPr>
            <a:picLocks noChangeAspect="1"/>
          </p:cNvPicPr>
          <p:nvPr/>
        </p:nvPicPr>
        <p:blipFill rotWithShape="1">
          <a:blip r:embed="rId3">
            <a:extLst>
              <a:ext uri="{28A0092B-C50C-407E-A947-70E740481C1C}">
                <a14:useLocalDpi xmlns:a14="http://schemas.microsoft.com/office/drawing/2010/main" val="0"/>
              </a:ext>
            </a:extLst>
          </a:blip>
          <a:srcRect l="33519" t="19997" r="31111" b="24130"/>
          <a:stretch/>
        </p:blipFill>
        <p:spPr>
          <a:xfrm>
            <a:off x="603452" y="1615065"/>
            <a:ext cx="3630512" cy="3345392"/>
          </a:xfrm>
          <a:prstGeom prst="rect">
            <a:avLst/>
          </a:prstGeom>
        </p:spPr>
      </p:pic>
    </p:spTree>
    <p:extLst>
      <p:ext uri="{BB962C8B-B14F-4D97-AF65-F5344CB8AC3E}">
        <p14:creationId xmlns:p14="http://schemas.microsoft.com/office/powerpoint/2010/main" val="323097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22800" y="1237498"/>
            <a:ext cx="4063999" cy="4525963"/>
          </a:xfrm>
        </p:spPr>
        <p:txBody>
          <a:bodyPr/>
          <a:lstStyle/>
          <a:p>
            <a:r>
              <a:rPr lang="en-US" b="0" dirty="0" smtClean="0"/>
              <a:t>“</a:t>
            </a:r>
            <a:r>
              <a:rPr lang="en-US" b="0" dirty="0"/>
              <a:t>Informed consent forms that are written by lawyers for lawyers do not increase the knowledge of those who, with their signature, are committing to allow the performance of treatments and procedures that may be associated with significant risks. The typical informed consent form is unreadable for any level of reader.” </a:t>
            </a:r>
          </a:p>
        </p:txBody>
      </p:sp>
      <p:sp>
        <p:nvSpPr>
          <p:cNvPr id="4" name="Title 3"/>
          <p:cNvSpPr>
            <a:spLocks noGrp="1"/>
          </p:cNvSpPr>
          <p:nvPr>
            <p:ph type="title"/>
          </p:nvPr>
        </p:nvSpPr>
        <p:spPr>
          <a:xfrm>
            <a:off x="381000" y="358215"/>
            <a:ext cx="8583706" cy="507947"/>
          </a:xfrm>
        </p:spPr>
        <p:txBody>
          <a:bodyPr>
            <a:normAutofit fontScale="90000"/>
          </a:bodyPr>
          <a:lstStyle/>
          <a:p>
            <a:r>
              <a:rPr lang="en-US" dirty="0" smtClean="0"/>
              <a:t>The Joint Commission cares about clear communication</a:t>
            </a:r>
            <a:endParaRPr lang="en-US" dirty="0"/>
          </a:p>
        </p:txBody>
      </p:sp>
      <p:sp>
        <p:nvSpPr>
          <p:cNvPr id="10" name="Rectangle 9"/>
          <p:cNvSpPr/>
          <p:nvPr/>
        </p:nvSpPr>
        <p:spPr>
          <a:xfrm>
            <a:off x="4392706" y="5763461"/>
            <a:ext cx="4572000" cy="461665"/>
          </a:xfrm>
          <a:prstGeom prst="rect">
            <a:avLst/>
          </a:prstGeom>
        </p:spPr>
        <p:txBody>
          <a:bodyPr>
            <a:spAutoFit/>
          </a:bodyPr>
          <a:lstStyle/>
          <a:p>
            <a:r>
              <a:rPr lang="en-US" sz="1200" cap="small" dirty="0"/>
              <a:t>The Joint </a:t>
            </a:r>
            <a:r>
              <a:rPr lang="en-US" sz="1200" cap="small" dirty="0" err="1"/>
              <a:t>Comm’n</a:t>
            </a:r>
            <a:r>
              <a:rPr lang="en-US" sz="1200" cap="small" dirty="0"/>
              <a:t>, What did the Doctor Say? Improving Health Literacy to Protect Patient Safety,</a:t>
            </a:r>
            <a:r>
              <a:rPr lang="en-US" sz="1200" dirty="0"/>
              <a:t> p. 34 (2007). </a:t>
            </a:r>
          </a:p>
        </p:txBody>
      </p:sp>
      <p:pic>
        <p:nvPicPr>
          <p:cNvPr id="5" name="Picture 4"/>
          <p:cNvPicPr>
            <a:picLocks noChangeAspect="1"/>
          </p:cNvPicPr>
          <p:nvPr/>
        </p:nvPicPr>
        <p:blipFill>
          <a:blip r:embed="rId2"/>
          <a:stretch>
            <a:fillRect/>
          </a:stretch>
        </p:blipFill>
        <p:spPr>
          <a:xfrm>
            <a:off x="194733" y="1253067"/>
            <a:ext cx="4011706" cy="4972059"/>
          </a:xfrm>
          <a:prstGeom prst="rect">
            <a:avLst/>
          </a:prstGeom>
        </p:spPr>
      </p:pic>
    </p:spTree>
    <p:extLst>
      <p:ext uri="{BB962C8B-B14F-4D97-AF65-F5344CB8AC3E}">
        <p14:creationId xmlns:p14="http://schemas.microsoft.com/office/powerpoint/2010/main" val="35844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5059"/>
            <a:ext cx="8229600" cy="5035175"/>
          </a:xfrm>
        </p:spPr>
        <p:txBody>
          <a:bodyPr/>
          <a:lstStyle/>
          <a:p>
            <a:pPr marL="342900" indent="-342900">
              <a:buFont typeface="Arial"/>
              <a:buChar char="•"/>
            </a:pPr>
            <a:r>
              <a:rPr lang="en-US" dirty="0"/>
              <a:t>T</a:t>
            </a:r>
            <a:r>
              <a:rPr lang="en-US" dirty="0" smtClean="0"/>
              <a:t>he </a:t>
            </a:r>
            <a:r>
              <a:rPr lang="en-US" dirty="0"/>
              <a:t>Final Rule on Section 1557 of the ACA </a:t>
            </a:r>
            <a:r>
              <a:rPr lang="en-US" b="0" dirty="0"/>
              <a:t>(discussing non-discrimination) requires health providers to provide language assistance for those with low English proficiency, nearly all of whom have low health literacy. </a:t>
            </a:r>
            <a:endParaRPr lang="en-US" b="0" dirty="0" smtClean="0"/>
          </a:p>
          <a:p>
            <a:pPr algn="r"/>
            <a:r>
              <a:rPr lang="en-US" sz="1200" b="0" dirty="0"/>
              <a:t>81 F.R. 31375, 31390-91 (May 18, 2016). </a:t>
            </a:r>
          </a:p>
          <a:p>
            <a:pPr marL="342900" indent="-342900">
              <a:buFont typeface="Arial"/>
              <a:buChar char="•"/>
            </a:pPr>
            <a:endParaRPr lang="en-US" sz="1200" b="0" dirty="0" smtClean="0"/>
          </a:p>
          <a:p>
            <a:pPr marL="342900" indent="-342900">
              <a:buFont typeface="Arial"/>
              <a:buChar char="•"/>
            </a:pPr>
            <a:r>
              <a:rPr lang="en-US" dirty="0" smtClean="0"/>
              <a:t>The CARE </a:t>
            </a:r>
            <a:r>
              <a:rPr lang="en-US" dirty="0"/>
              <a:t>Act</a:t>
            </a:r>
            <a:r>
              <a:rPr lang="en-US" b="0" dirty="0"/>
              <a:t>, which the AARP has been helping to pass in numerous states, requires that caregivers be explained options in “non-technical language</a:t>
            </a:r>
            <a:r>
              <a:rPr lang="en-US" b="0" dirty="0" smtClean="0"/>
              <a:t>.” </a:t>
            </a:r>
            <a:r>
              <a:rPr lang="en-US" b="0" dirty="0"/>
              <a:t>For example, Michigan’s CARE Act specifically states that </a:t>
            </a:r>
            <a:endParaRPr lang="en-US" b="0" dirty="0" smtClean="0"/>
          </a:p>
          <a:p>
            <a:pPr lvl="1" indent="0">
              <a:buNone/>
            </a:pPr>
            <a:r>
              <a:rPr lang="en-US" b="0" dirty="0" smtClean="0"/>
              <a:t>“</a:t>
            </a:r>
            <a:r>
              <a:rPr lang="en-US" b="0" dirty="0"/>
              <a:t>training or instructions provided to a designated caregiver shall be provided in nontechnical language, [and] in a culturally competent manner . . . .</a:t>
            </a:r>
            <a:r>
              <a:rPr lang="en-US" b="0" dirty="0" smtClean="0"/>
              <a:t>”</a:t>
            </a:r>
          </a:p>
          <a:p>
            <a:pPr lvl="1" indent="0" algn="r">
              <a:buNone/>
            </a:pPr>
            <a:r>
              <a:rPr lang="en-US" sz="1200" dirty="0"/>
              <a:t>Mich. Comp. Laws Ann § 333.26289 (2016). </a:t>
            </a:r>
            <a:endParaRPr lang="en-US" sz="1200" b="0" dirty="0" smtClean="0"/>
          </a:p>
        </p:txBody>
      </p:sp>
      <p:sp>
        <p:nvSpPr>
          <p:cNvPr id="3" name="Title 2"/>
          <p:cNvSpPr>
            <a:spLocks noGrp="1"/>
          </p:cNvSpPr>
          <p:nvPr>
            <p:ph type="title"/>
          </p:nvPr>
        </p:nvSpPr>
        <p:spPr>
          <a:xfrm>
            <a:off x="457200" y="253627"/>
            <a:ext cx="7694246" cy="507947"/>
          </a:xfrm>
        </p:spPr>
        <p:txBody>
          <a:bodyPr>
            <a:noAutofit/>
          </a:bodyPr>
          <a:lstStyle/>
          <a:p>
            <a:r>
              <a:rPr lang="en-US" sz="2400" dirty="0"/>
              <a:t>P</a:t>
            </a:r>
            <a:r>
              <a:rPr lang="en-US" sz="2400" dirty="0" smtClean="0"/>
              <a:t>rovisions </a:t>
            </a:r>
            <a:r>
              <a:rPr lang="en-US" sz="2400" dirty="0"/>
              <a:t>mandating clear patient communication are increasingly becoming a feature of healthcare </a:t>
            </a:r>
            <a:r>
              <a:rPr lang="en-US" sz="2400" dirty="0" smtClean="0"/>
              <a:t>regulations </a:t>
            </a:r>
            <a:endParaRPr lang="en-US" sz="2400" dirty="0"/>
          </a:p>
        </p:txBody>
      </p:sp>
    </p:spTree>
    <p:extLst>
      <p:ext uri="{BB962C8B-B14F-4D97-AF65-F5344CB8AC3E}">
        <p14:creationId xmlns:p14="http://schemas.microsoft.com/office/powerpoint/2010/main" val="299987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067" y="389466"/>
            <a:ext cx="8382000" cy="954107"/>
          </a:xfrm>
          <a:prstGeom prst="rect">
            <a:avLst/>
          </a:prstGeom>
          <a:noFill/>
        </p:spPr>
        <p:txBody>
          <a:bodyPr wrap="square" rtlCol="0">
            <a:spAutoFit/>
          </a:bodyPr>
          <a:lstStyle/>
          <a:p>
            <a:r>
              <a:rPr lang="en-US" sz="2800" b="1" dirty="0" smtClean="0"/>
              <a:t>The Delaware CARE Act</a:t>
            </a:r>
            <a:r>
              <a:rPr lang="en-US" sz="2800" b="1" dirty="0"/>
              <a:t> </a:t>
            </a:r>
            <a:r>
              <a:rPr lang="en-US" sz="2800" b="1" dirty="0" smtClean="0"/>
              <a:t>has some great language for HL purposes </a:t>
            </a:r>
            <a:r>
              <a:rPr lang="en-US" sz="2800" dirty="0" smtClean="0"/>
              <a:t>– check to see if your state has passed it. </a:t>
            </a:r>
            <a:endParaRPr lang="en-US" sz="28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648746901"/>
              </p:ext>
            </p:extLst>
          </p:nvPr>
        </p:nvGraphicFramePr>
        <p:xfrm>
          <a:off x="491067" y="1508817"/>
          <a:ext cx="7687734" cy="4536383"/>
        </p:xfrm>
        <a:graphic>
          <a:graphicData uri="http://schemas.openxmlformats.org/presentationml/2006/ole">
            <mc:AlternateContent xmlns:mc="http://schemas.openxmlformats.org/markup-compatibility/2006">
              <mc:Choice xmlns:v="urn:schemas-microsoft-com:vml" Requires="v">
                <p:oleObj spid="_x0000_s1116" name="Document" r:id="rId4" imgW="5486400" imgH="2082800" progId="Word.Document.12">
                  <p:embed/>
                </p:oleObj>
              </mc:Choice>
              <mc:Fallback>
                <p:oleObj name="Document" r:id="rId4" imgW="5486400" imgH="2082800" progId="Word.Document.12">
                  <p:embed/>
                  <p:pic>
                    <p:nvPicPr>
                      <p:cNvPr id="0" name=""/>
                      <p:cNvPicPr/>
                      <p:nvPr/>
                    </p:nvPicPr>
                    <p:blipFill>
                      <a:blip r:embed="rId5"/>
                      <a:stretch>
                        <a:fillRect/>
                      </a:stretch>
                    </p:blipFill>
                    <p:spPr>
                      <a:xfrm>
                        <a:off x="491067" y="1508817"/>
                        <a:ext cx="7687734" cy="4536383"/>
                      </a:xfrm>
                      <a:prstGeom prst="rect">
                        <a:avLst/>
                      </a:prstGeom>
                    </p:spPr>
                  </p:pic>
                </p:oleObj>
              </mc:Fallback>
            </mc:AlternateContent>
          </a:graphicData>
        </a:graphic>
      </p:graphicFrame>
      <p:sp>
        <p:nvSpPr>
          <p:cNvPr id="5" name="TextBox 4"/>
          <p:cNvSpPr txBox="1"/>
          <p:nvPr/>
        </p:nvSpPr>
        <p:spPr>
          <a:xfrm>
            <a:off x="1322399" y="6261244"/>
            <a:ext cx="7550668" cy="738664"/>
          </a:xfrm>
          <a:prstGeom prst="rect">
            <a:avLst/>
          </a:prstGeom>
          <a:noFill/>
        </p:spPr>
        <p:txBody>
          <a:bodyPr wrap="square" rtlCol="0">
            <a:spAutoFit/>
          </a:bodyPr>
          <a:lstStyle/>
          <a:p>
            <a:pPr algn="r"/>
            <a:r>
              <a:rPr lang="en-US" sz="1400" dirty="0">
                <a:hlinkClick r:id="rId6"/>
              </a:rPr>
              <a:t>http://legis.delaware.gov/LIS/lis148.nsf/48224c9dab6a374a852568f70050ed2c/26a56bc4813cebb785257f9d00530eb3?</a:t>
            </a:r>
            <a:r>
              <a:rPr lang="en-US" sz="1400" dirty="0" smtClean="0">
                <a:hlinkClick r:id="rId6"/>
              </a:rPr>
              <a:t>OpenDocument</a:t>
            </a:r>
            <a:endParaRPr lang="en-US" sz="1400" dirty="0" smtClean="0"/>
          </a:p>
          <a:p>
            <a:endParaRPr lang="en-US" sz="1400" dirty="0"/>
          </a:p>
        </p:txBody>
      </p:sp>
      <p:cxnSp>
        <p:nvCxnSpPr>
          <p:cNvPr id="7" name="Straight Connector 6"/>
          <p:cNvCxnSpPr/>
          <p:nvPr/>
        </p:nvCxnSpPr>
        <p:spPr>
          <a:xfrm>
            <a:off x="1862667" y="4436533"/>
            <a:ext cx="1608666"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962846" y="5721096"/>
            <a:ext cx="421595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58334" y="6045200"/>
            <a:ext cx="1608666"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1338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235295" y="1958186"/>
            <a:ext cx="5775993" cy="2195864"/>
          </a:xfrm>
        </p:spPr>
        <p:txBody>
          <a:bodyPr>
            <a:normAutofit/>
          </a:bodyPr>
          <a:lstStyle/>
          <a:p>
            <a:r>
              <a:rPr lang="en-US" sz="4000" b="1" dirty="0" smtClean="0"/>
              <a:t>After making the case, show them the path to implementation</a:t>
            </a:r>
            <a:endParaRPr lang="en-US" sz="4000" dirty="0"/>
          </a:p>
        </p:txBody>
      </p:sp>
    </p:spTree>
    <p:extLst>
      <p:ext uri="{BB962C8B-B14F-4D97-AF65-F5344CB8AC3E}">
        <p14:creationId xmlns:p14="http://schemas.microsoft.com/office/powerpoint/2010/main" val="2022190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5574" y="944247"/>
            <a:ext cx="8307497" cy="5291038"/>
          </a:xfrm>
          <a:prstGeom prst="rect">
            <a:avLst/>
          </a:prstGeom>
        </p:spPr>
      </p:pic>
      <p:sp>
        <p:nvSpPr>
          <p:cNvPr id="2" name="TextBox 1"/>
          <p:cNvSpPr txBox="1"/>
          <p:nvPr/>
        </p:nvSpPr>
        <p:spPr>
          <a:xfrm>
            <a:off x="435574" y="307066"/>
            <a:ext cx="7885617" cy="523220"/>
          </a:xfrm>
          <a:prstGeom prst="rect">
            <a:avLst/>
          </a:prstGeom>
          <a:noFill/>
        </p:spPr>
        <p:txBody>
          <a:bodyPr wrap="none" rtlCol="0">
            <a:spAutoFit/>
          </a:bodyPr>
          <a:lstStyle/>
          <a:p>
            <a:r>
              <a:rPr lang="en-US" sz="2800" b="1" dirty="0" smtClean="0"/>
              <a:t>Be sure to bring up this resource to raise awareness</a:t>
            </a:r>
            <a:endParaRPr lang="en-US" sz="2800" b="1" dirty="0"/>
          </a:p>
        </p:txBody>
      </p:sp>
    </p:spTree>
    <p:extLst>
      <p:ext uri="{BB962C8B-B14F-4D97-AF65-F5344CB8AC3E}">
        <p14:creationId xmlns:p14="http://schemas.microsoft.com/office/powerpoint/2010/main" val="2791909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235295" y="1844224"/>
            <a:ext cx="6507777" cy="2551407"/>
          </a:xfrm>
        </p:spPr>
        <p:txBody>
          <a:bodyPr>
            <a:normAutofit/>
          </a:bodyPr>
          <a:lstStyle/>
          <a:p>
            <a:r>
              <a:rPr lang="en-US" b="1" dirty="0" smtClean="0"/>
              <a:t>But how does this relate to my specific division? </a:t>
            </a:r>
          </a:p>
          <a:p>
            <a:r>
              <a:rPr lang="en-US" sz="3200" dirty="0" smtClean="0"/>
              <a:t>(Answer this question before they ask it. They are thinking it.) </a:t>
            </a:r>
            <a:endParaRPr lang="en-US" sz="3200" b="1" dirty="0"/>
          </a:p>
        </p:txBody>
      </p:sp>
    </p:spTree>
    <p:extLst>
      <p:ext uri="{BB962C8B-B14F-4D97-AF65-F5344CB8AC3E}">
        <p14:creationId xmlns:p14="http://schemas.microsoft.com/office/powerpoint/2010/main" val="3827609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8215"/>
            <a:ext cx="8305800" cy="507947"/>
          </a:xfrm>
        </p:spPr>
        <p:txBody>
          <a:bodyPr>
            <a:noAutofit/>
          </a:bodyPr>
          <a:lstStyle/>
          <a:p>
            <a:r>
              <a:rPr lang="en-US" sz="3200" dirty="0" smtClean="0"/>
              <a:t>Three Stages of Integration</a:t>
            </a:r>
            <a:endParaRPr lang="en-US" sz="3200" dirty="0"/>
          </a:p>
        </p:txBody>
      </p:sp>
      <p:pic>
        <p:nvPicPr>
          <p:cNvPr id="7" name="Picture 6"/>
          <p:cNvPicPr>
            <a:picLocks noChangeAspect="1"/>
          </p:cNvPicPr>
          <p:nvPr/>
        </p:nvPicPr>
        <p:blipFill>
          <a:blip r:embed="rId2"/>
          <a:stretch>
            <a:fillRect/>
          </a:stretch>
        </p:blipFill>
        <p:spPr>
          <a:xfrm>
            <a:off x="3623733" y="1428194"/>
            <a:ext cx="5283199" cy="3810000"/>
          </a:xfrm>
          <a:prstGeom prst="rect">
            <a:avLst/>
          </a:prstGeom>
        </p:spPr>
      </p:pic>
      <p:sp>
        <p:nvSpPr>
          <p:cNvPr id="9" name="TextBox 8"/>
          <p:cNvSpPr txBox="1"/>
          <p:nvPr/>
        </p:nvSpPr>
        <p:spPr>
          <a:xfrm>
            <a:off x="381000" y="1761067"/>
            <a:ext cx="3488266" cy="954107"/>
          </a:xfrm>
          <a:prstGeom prst="rect">
            <a:avLst/>
          </a:prstGeom>
          <a:noFill/>
        </p:spPr>
        <p:txBody>
          <a:bodyPr wrap="square" rtlCol="0">
            <a:spAutoFit/>
          </a:bodyPr>
          <a:lstStyle/>
          <a:p>
            <a:pPr marL="457200" indent="-457200">
              <a:buFont typeface="Wingdings" charset="2"/>
              <a:buChar char="ü"/>
            </a:pPr>
            <a:r>
              <a:rPr lang="en-US" sz="2800" b="1" dirty="0" smtClean="0"/>
              <a:t>System-based changes</a:t>
            </a:r>
            <a:endParaRPr lang="en-US" sz="2800" b="1" dirty="0"/>
          </a:p>
        </p:txBody>
      </p:sp>
      <p:sp>
        <p:nvSpPr>
          <p:cNvPr id="10" name="TextBox 9"/>
          <p:cNvSpPr txBox="1"/>
          <p:nvPr/>
        </p:nvSpPr>
        <p:spPr>
          <a:xfrm>
            <a:off x="381000" y="3016491"/>
            <a:ext cx="3488266" cy="523220"/>
          </a:xfrm>
          <a:prstGeom prst="rect">
            <a:avLst/>
          </a:prstGeom>
          <a:noFill/>
        </p:spPr>
        <p:txBody>
          <a:bodyPr wrap="square" rtlCol="0">
            <a:spAutoFit/>
          </a:bodyPr>
          <a:lstStyle/>
          <a:p>
            <a:pPr marL="457200" indent="-457200">
              <a:buFont typeface="Wingdings" charset="2"/>
              <a:buChar char="ü"/>
            </a:pPr>
            <a:r>
              <a:rPr lang="en-US" sz="2800" b="1" dirty="0" smtClean="0"/>
              <a:t>Implementation</a:t>
            </a:r>
            <a:endParaRPr lang="en-US" sz="2800" b="1" dirty="0"/>
          </a:p>
        </p:txBody>
      </p:sp>
      <p:sp>
        <p:nvSpPr>
          <p:cNvPr id="11" name="TextBox 10"/>
          <p:cNvSpPr txBox="1"/>
          <p:nvPr/>
        </p:nvSpPr>
        <p:spPr>
          <a:xfrm>
            <a:off x="381000" y="3962399"/>
            <a:ext cx="3488266" cy="954107"/>
          </a:xfrm>
          <a:prstGeom prst="rect">
            <a:avLst/>
          </a:prstGeom>
          <a:noFill/>
        </p:spPr>
        <p:txBody>
          <a:bodyPr wrap="square" rtlCol="0">
            <a:spAutoFit/>
          </a:bodyPr>
          <a:lstStyle/>
          <a:p>
            <a:pPr marL="457200" indent="-457200">
              <a:buFont typeface="Wingdings" charset="2"/>
              <a:buChar char="ü"/>
            </a:pPr>
            <a:r>
              <a:rPr lang="en-US" sz="2800" b="1" dirty="0" smtClean="0"/>
              <a:t>Outcome measurement</a:t>
            </a:r>
            <a:endParaRPr lang="en-US" sz="2800" b="1" dirty="0"/>
          </a:p>
        </p:txBody>
      </p:sp>
      <p:sp>
        <p:nvSpPr>
          <p:cNvPr id="2" name="TextBox 1"/>
          <p:cNvSpPr txBox="1"/>
          <p:nvPr/>
        </p:nvSpPr>
        <p:spPr>
          <a:xfrm>
            <a:off x="581421" y="5412253"/>
            <a:ext cx="8105379" cy="954107"/>
          </a:xfrm>
          <a:prstGeom prst="rect">
            <a:avLst/>
          </a:prstGeom>
          <a:noFill/>
        </p:spPr>
        <p:txBody>
          <a:bodyPr wrap="square" rtlCol="0">
            <a:spAutoFit/>
          </a:bodyPr>
          <a:lstStyle/>
          <a:p>
            <a:r>
              <a:rPr lang="en-US" sz="2800" b="1" dirty="0" smtClean="0">
                <a:solidFill>
                  <a:srgbClr val="4F81BD"/>
                </a:solidFill>
              </a:rPr>
              <a:t>These stages apply to integration with pilot projects, within divisions, and at an organizational level.</a:t>
            </a:r>
            <a:endParaRPr lang="en-US" sz="2800" b="1" dirty="0">
              <a:solidFill>
                <a:srgbClr val="4F81BD"/>
              </a:solidFill>
            </a:endParaRPr>
          </a:p>
        </p:txBody>
      </p:sp>
    </p:spTree>
    <p:extLst>
      <p:ext uri="{BB962C8B-B14F-4D97-AF65-F5344CB8AC3E}">
        <p14:creationId xmlns:p14="http://schemas.microsoft.com/office/powerpoint/2010/main" val="207360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235295" y="1958186"/>
            <a:ext cx="5775993" cy="2195864"/>
          </a:xfrm>
        </p:spPr>
        <p:txBody>
          <a:bodyPr>
            <a:normAutofit/>
          </a:bodyPr>
          <a:lstStyle/>
          <a:p>
            <a:r>
              <a:rPr lang="en-US" sz="4000" b="1" dirty="0" smtClean="0"/>
              <a:t>Give them some key tips  (action steps) to get them started on the path</a:t>
            </a:r>
            <a:endParaRPr lang="en-US" sz="4000" dirty="0"/>
          </a:p>
        </p:txBody>
      </p:sp>
    </p:spTree>
    <p:extLst>
      <p:ext uri="{BB962C8B-B14F-4D97-AF65-F5344CB8AC3E}">
        <p14:creationId xmlns:p14="http://schemas.microsoft.com/office/powerpoint/2010/main" val="376753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8215"/>
            <a:ext cx="8305800" cy="507947"/>
          </a:xfrm>
        </p:spPr>
        <p:txBody>
          <a:bodyPr>
            <a:noAutofit/>
          </a:bodyPr>
          <a:lstStyle/>
          <a:p>
            <a:r>
              <a:rPr lang="en-US" sz="3200" dirty="0" smtClean="0"/>
              <a:t>Three Stages of HL Integration</a:t>
            </a:r>
            <a:endParaRPr lang="en-US" sz="3200" dirty="0"/>
          </a:p>
        </p:txBody>
      </p:sp>
      <p:pic>
        <p:nvPicPr>
          <p:cNvPr id="7" name="Picture 6"/>
          <p:cNvPicPr>
            <a:picLocks noChangeAspect="1"/>
          </p:cNvPicPr>
          <p:nvPr/>
        </p:nvPicPr>
        <p:blipFill>
          <a:blip r:embed="rId2"/>
          <a:stretch>
            <a:fillRect/>
          </a:stretch>
        </p:blipFill>
        <p:spPr>
          <a:xfrm>
            <a:off x="3623733" y="1428194"/>
            <a:ext cx="5283199" cy="3810000"/>
          </a:xfrm>
          <a:prstGeom prst="rect">
            <a:avLst/>
          </a:prstGeom>
        </p:spPr>
      </p:pic>
      <p:sp>
        <p:nvSpPr>
          <p:cNvPr id="9" name="TextBox 8"/>
          <p:cNvSpPr txBox="1"/>
          <p:nvPr/>
        </p:nvSpPr>
        <p:spPr>
          <a:xfrm>
            <a:off x="381000" y="1761067"/>
            <a:ext cx="3488266" cy="954107"/>
          </a:xfrm>
          <a:prstGeom prst="rect">
            <a:avLst/>
          </a:prstGeom>
          <a:noFill/>
        </p:spPr>
        <p:txBody>
          <a:bodyPr wrap="square" rtlCol="0">
            <a:spAutoFit/>
          </a:bodyPr>
          <a:lstStyle/>
          <a:p>
            <a:pPr marL="457200" indent="-457200">
              <a:buFont typeface="Wingdings" charset="2"/>
              <a:buChar char="ü"/>
            </a:pPr>
            <a:r>
              <a:rPr lang="en-US" sz="2800" b="1" dirty="0" smtClean="0"/>
              <a:t>System-based policy changes</a:t>
            </a:r>
            <a:endParaRPr lang="en-US" sz="2800" b="1" dirty="0"/>
          </a:p>
        </p:txBody>
      </p:sp>
      <p:sp>
        <p:nvSpPr>
          <p:cNvPr id="10" name="TextBox 9"/>
          <p:cNvSpPr txBox="1"/>
          <p:nvPr/>
        </p:nvSpPr>
        <p:spPr>
          <a:xfrm>
            <a:off x="381000" y="3016491"/>
            <a:ext cx="3488266" cy="523220"/>
          </a:xfrm>
          <a:prstGeom prst="rect">
            <a:avLst/>
          </a:prstGeom>
          <a:noFill/>
        </p:spPr>
        <p:txBody>
          <a:bodyPr wrap="square" rtlCol="0">
            <a:spAutoFit/>
          </a:bodyPr>
          <a:lstStyle/>
          <a:p>
            <a:pPr marL="457200" indent="-457200">
              <a:buFont typeface="Wingdings" charset="2"/>
              <a:buChar char="ü"/>
            </a:pPr>
            <a:r>
              <a:rPr lang="en-US" sz="2800" b="1" dirty="0" smtClean="0"/>
              <a:t>Implementation</a:t>
            </a:r>
            <a:endParaRPr lang="en-US" sz="2800" b="1" dirty="0"/>
          </a:p>
        </p:txBody>
      </p:sp>
      <p:sp>
        <p:nvSpPr>
          <p:cNvPr id="11" name="TextBox 10"/>
          <p:cNvSpPr txBox="1"/>
          <p:nvPr/>
        </p:nvSpPr>
        <p:spPr>
          <a:xfrm>
            <a:off x="381000" y="3962399"/>
            <a:ext cx="3488266" cy="954107"/>
          </a:xfrm>
          <a:prstGeom prst="rect">
            <a:avLst/>
          </a:prstGeom>
          <a:noFill/>
        </p:spPr>
        <p:txBody>
          <a:bodyPr wrap="square" rtlCol="0">
            <a:spAutoFit/>
          </a:bodyPr>
          <a:lstStyle/>
          <a:p>
            <a:pPr marL="457200" indent="-457200">
              <a:buFont typeface="Wingdings" charset="2"/>
              <a:buChar char="ü"/>
            </a:pPr>
            <a:r>
              <a:rPr lang="en-US" sz="2800" b="1" dirty="0" smtClean="0"/>
              <a:t>Outcome measurement</a:t>
            </a:r>
            <a:endParaRPr lang="en-US" sz="2800" b="1" dirty="0"/>
          </a:p>
        </p:txBody>
      </p:sp>
    </p:spTree>
    <p:extLst>
      <p:ext uri="{BB962C8B-B14F-4D97-AF65-F5344CB8AC3E}">
        <p14:creationId xmlns:p14="http://schemas.microsoft.com/office/powerpoint/2010/main" val="3451121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109933" y="4909789"/>
            <a:ext cx="6776119" cy="1321761"/>
          </a:xfrm>
        </p:spPr>
        <p:txBody>
          <a:bodyPr>
            <a:normAutofit/>
          </a:bodyPr>
          <a:lstStyle/>
          <a:p>
            <a:r>
              <a:rPr lang="en-US" sz="2400" dirty="0" smtClean="0"/>
              <a:t>Use </a:t>
            </a:r>
            <a:r>
              <a:rPr lang="en-US" sz="2400" dirty="0"/>
              <a:t>clear communication strategies with </a:t>
            </a:r>
            <a:r>
              <a:rPr lang="en-US" sz="2400" dirty="0" smtClean="0"/>
              <a:t>everyone. </a:t>
            </a:r>
            <a:r>
              <a:rPr lang="en-US" sz="2400" b="1" i="1" dirty="0" smtClean="0"/>
              <a:t>Treat everyone as though they have low health literacy. You can’t tell by looking. </a:t>
            </a:r>
            <a:endParaRPr lang="en-US" sz="2400" b="1" i="1" dirty="0"/>
          </a:p>
        </p:txBody>
      </p:sp>
      <p:sp>
        <p:nvSpPr>
          <p:cNvPr id="4" name="Title 3"/>
          <p:cNvSpPr>
            <a:spLocks noGrp="1"/>
          </p:cNvSpPr>
          <p:nvPr>
            <p:ph type="title"/>
          </p:nvPr>
        </p:nvSpPr>
        <p:spPr>
          <a:xfrm>
            <a:off x="364067" y="227974"/>
            <a:ext cx="8623225" cy="507947"/>
          </a:xfrm>
        </p:spPr>
        <p:txBody>
          <a:bodyPr>
            <a:normAutofit fontScale="90000"/>
          </a:bodyPr>
          <a:lstStyle/>
          <a:p>
            <a:r>
              <a:rPr lang="en-US" dirty="0" smtClean="0"/>
              <a:t>Action #1: Universal </a:t>
            </a:r>
            <a:r>
              <a:rPr lang="en-US" dirty="0"/>
              <a:t>p</a:t>
            </a:r>
            <a:r>
              <a:rPr lang="en-US" dirty="0" smtClean="0"/>
              <a:t>recautions for health communication</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9599" y="1933986"/>
            <a:ext cx="2362847" cy="2362847"/>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99500" y="1933986"/>
            <a:ext cx="2362847" cy="2362847"/>
          </a:xfrm>
          <a:prstGeom prst="rect">
            <a:avLst/>
          </a:prstGeom>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62347" y="1933986"/>
            <a:ext cx="2362847" cy="2362847"/>
          </a:xfrm>
          <a:prstGeom prst="rect">
            <a:avLst/>
          </a:prstGeom>
        </p:spPr>
      </p:pic>
    </p:spTree>
    <p:extLst>
      <p:ext uri="{BB962C8B-B14F-4D97-AF65-F5344CB8AC3E}">
        <p14:creationId xmlns:p14="http://schemas.microsoft.com/office/powerpoint/2010/main" val="2877853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sz="3200" b="1" dirty="0" smtClean="0"/>
              <a:t>Action step #2: Create (or better use) a Patient Advisory Council to help integrate health literacy</a:t>
            </a:r>
            <a:endParaRPr lang="en-US" sz="3200" b="1" dirty="0"/>
          </a:p>
        </p:txBody>
      </p:sp>
      <p:sp>
        <p:nvSpPr>
          <p:cNvPr id="2" name="Content Placeholder 1"/>
          <p:cNvSpPr>
            <a:spLocks noGrp="1"/>
          </p:cNvSpPr>
          <p:nvPr>
            <p:ph idx="4294967295"/>
          </p:nvPr>
        </p:nvSpPr>
        <p:spPr>
          <a:xfrm>
            <a:off x="457200" y="1560003"/>
            <a:ext cx="8483600" cy="4838700"/>
          </a:xfrm>
        </p:spPr>
        <p:txBody>
          <a:bodyPr>
            <a:normAutofit fontScale="85000" lnSpcReduction="20000"/>
          </a:bodyPr>
          <a:lstStyle/>
          <a:p>
            <a:pPr marL="342900" indent="-342900">
              <a:buFont typeface="Wingdings" charset="2"/>
              <a:buChar char="ü"/>
            </a:pPr>
            <a:r>
              <a:rPr lang="en-US" b="1" dirty="0" smtClean="0">
                <a:solidFill>
                  <a:srgbClr val="4F81BD"/>
                </a:solidFill>
              </a:rPr>
              <a:t>Use the PAC to conduct a HL/Clear Communication Assessment of your existing practices </a:t>
            </a:r>
            <a:r>
              <a:rPr lang="en-US" dirty="0" smtClean="0">
                <a:solidFill>
                  <a:srgbClr val="4F81BD"/>
                </a:solidFill>
              </a:rPr>
              <a:t>– </a:t>
            </a:r>
            <a:r>
              <a:rPr lang="en-US" b="0" dirty="0" smtClean="0"/>
              <a:t>the PAC is your home-grown focus group, so use it. </a:t>
            </a:r>
            <a:r>
              <a:rPr lang="en-US" dirty="0" smtClean="0"/>
              <a:t> </a:t>
            </a:r>
          </a:p>
          <a:p>
            <a:pPr marL="342900" indent="-342900">
              <a:buFont typeface="Wingdings" charset="2"/>
              <a:buChar char="ü"/>
            </a:pPr>
            <a:endParaRPr lang="en-US" dirty="0">
              <a:solidFill>
                <a:srgbClr val="4F81BD"/>
              </a:solidFill>
            </a:endParaRPr>
          </a:p>
          <a:p>
            <a:pPr marL="342900" indent="-342900">
              <a:buFont typeface="Wingdings" charset="2"/>
              <a:buChar char="ü"/>
            </a:pPr>
            <a:r>
              <a:rPr lang="en-US" b="1" dirty="0" smtClean="0">
                <a:solidFill>
                  <a:srgbClr val="4F81BD"/>
                </a:solidFill>
              </a:rPr>
              <a:t>A sub-group of this council should review all widely used patient-facing material </a:t>
            </a:r>
            <a:r>
              <a:rPr lang="en-US" b="0" dirty="0" smtClean="0">
                <a:solidFill>
                  <a:srgbClr val="4F81BD"/>
                </a:solidFill>
              </a:rPr>
              <a:t>– </a:t>
            </a:r>
            <a:r>
              <a:rPr lang="en-US" dirty="0" smtClean="0">
                <a:solidFill>
                  <a:srgbClr val="000000"/>
                </a:solidFill>
              </a:rPr>
              <a:t>they can be used to user test and as independent reviewers</a:t>
            </a:r>
            <a:r>
              <a:rPr lang="en-US" b="0" dirty="0" smtClean="0">
                <a:solidFill>
                  <a:srgbClr val="000000"/>
                </a:solidFill>
              </a:rPr>
              <a:t>. </a:t>
            </a:r>
            <a:endParaRPr lang="en-US" dirty="0" smtClean="0">
              <a:solidFill>
                <a:srgbClr val="000000"/>
              </a:solidFill>
            </a:endParaRPr>
          </a:p>
          <a:p>
            <a:pPr marL="342900" indent="-342900">
              <a:buFont typeface="Wingdings" charset="2"/>
              <a:buChar char="ü"/>
            </a:pPr>
            <a:endParaRPr lang="en-US" dirty="0">
              <a:solidFill>
                <a:srgbClr val="4F81BD"/>
              </a:solidFill>
            </a:endParaRPr>
          </a:p>
          <a:p>
            <a:pPr marL="342900" indent="-342900">
              <a:buFont typeface="Wingdings" charset="2"/>
              <a:buChar char="ü"/>
            </a:pPr>
            <a:r>
              <a:rPr lang="en-US" b="1" dirty="0" smtClean="0">
                <a:solidFill>
                  <a:srgbClr val="4F81BD"/>
                </a:solidFill>
              </a:rPr>
              <a:t>Members will need to be trained on HL &amp; PCC</a:t>
            </a:r>
            <a:r>
              <a:rPr lang="en-US" dirty="0" smtClean="0">
                <a:solidFill>
                  <a:srgbClr val="4F81BD"/>
                </a:solidFill>
              </a:rPr>
              <a:t>, </a:t>
            </a:r>
            <a:r>
              <a:rPr lang="en-US" dirty="0" smtClean="0">
                <a:solidFill>
                  <a:srgbClr val="000000"/>
                </a:solidFill>
              </a:rPr>
              <a:t>but it will allow you a chance to design an organizational process to vet all material and gain input for patient-centered decisions.  </a:t>
            </a:r>
            <a:endParaRPr lang="en-US" dirty="0">
              <a:solidFill>
                <a:srgbClr val="000000"/>
              </a:solidFill>
            </a:endParaRPr>
          </a:p>
        </p:txBody>
      </p:sp>
    </p:spTree>
    <p:extLst>
      <p:ext uri="{BB962C8B-B14F-4D97-AF65-F5344CB8AC3E}">
        <p14:creationId xmlns:p14="http://schemas.microsoft.com/office/powerpoint/2010/main" val="342974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67534" y="244813"/>
            <a:ext cx="7847600" cy="950943"/>
          </a:xfrm>
        </p:spPr>
        <p:txBody>
          <a:bodyPr>
            <a:noAutofit/>
          </a:bodyPr>
          <a:lstStyle/>
          <a:p>
            <a:pPr algn="l"/>
            <a:r>
              <a:rPr lang="en-US" sz="2800" b="1" dirty="0" smtClean="0"/>
              <a:t>Action Step #3: Integrate health literacy into the CANDOR System </a:t>
            </a:r>
            <a:endParaRPr lang="en-US" sz="2800" b="1" dirty="0"/>
          </a:p>
        </p:txBody>
      </p:sp>
      <p:pic>
        <p:nvPicPr>
          <p:cNvPr id="4" name="Picture 3"/>
          <p:cNvPicPr>
            <a:picLocks noChangeAspect="1"/>
          </p:cNvPicPr>
          <p:nvPr/>
        </p:nvPicPr>
        <p:blipFill>
          <a:blip r:embed="rId2"/>
          <a:stretch>
            <a:fillRect/>
          </a:stretch>
        </p:blipFill>
        <p:spPr>
          <a:xfrm>
            <a:off x="3662618" y="1986174"/>
            <a:ext cx="5481382" cy="4509594"/>
          </a:xfrm>
          <a:prstGeom prst="rect">
            <a:avLst/>
          </a:prstGeom>
        </p:spPr>
      </p:pic>
      <p:sp>
        <p:nvSpPr>
          <p:cNvPr id="5" name="TextBox 4"/>
          <p:cNvSpPr txBox="1"/>
          <p:nvPr/>
        </p:nvSpPr>
        <p:spPr>
          <a:xfrm>
            <a:off x="355600" y="1530331"/>
            <a:ext cx="3307018" cy="4385816"/>
          </a:xfrm>
          <a:prstGeom prst="rect">
            <a:avLst/>
          </a:prstGeom>
          <a:noFill/>
        </p:spPr>
        <p:txBody>
          <a:bodyPr wrap="square" rtlCol="0">
            <a:spAutoFit/>
          </a:bodyPr>
          <a:lstStyle/>
          <a:p>
            <a:endParaRPr lang="en-US" sz="2400" dirty="0">
              <a:solidFill>
                <a:schemeClr val="accent5"/>
              </a:solidFill>
            </a:endParaRPr>
          </a:p>
          <a:p>
            <a:pPr marL="342900" indent="-342900">
              <a:spcAft>
                <a:spcPts val="600"/>
              </a:spcAft>
              <a:buFont typeface="Arial"/>
              <a:buChar char="•"/>
            </a:pPr>
            <a:r>
              <a:rPr lang="en-US" sz="2400" dirty="0" smtClean="0"/>
              <a:t>A patient-centered approach to handling adverse events. </a:t>
            </a:r>
          </a:p>
          <a:p>
            <a:pPr marL="342900" indent="-342900">
              <a:spcAft>
                <a:spcPts val="600"/>
              </a:spcAft>
              <a:buFont typeface="Arial"/>
              <a:buChar char="•"/>
            </a:pPr>
            <a:r>
              <a:rPr lang="en-US" sz="2400" dirty="0" smtClean="0"/>
              <a:t>Also reduces litigation costs for adverse events</a:t>
            </a:r>
          </a:p>
          <a:p>
            <a:pPr marL="342900" indent="-342900">
              <a:spcAft>
                <a:spcPts val="600"/>
              </a:spcAft>
              <a:buFont typeface="Arial"/>
              <a:buChar char="•"/>
            </a:pPr>
            <a:r>
              <a:rPr lang="en-US" sz="2400" dirty="0" smtClean="0"/>
              <a:t>Developed at the </a:t>
            </a:r>
            <a:r>
              <a:rPr lang="en-US" sz="2400" dirty="0" err="1" smtClean="0"/>
              <a:t>Univ</a:t>
            </a:r>
            <a:r>
              <a:rPr lang="en-US" sz="2400" dirty="0" smtClean="0"/>
              <a:t> of </a:t>
            </a:r>
            <a:r>
              <a:rPr lang="en-US" sz="2400" dirty="0" err="1" smtClean="0"/>
              <a:t>Mich</a:t>
            </a:r>
            <a:r>
              <a:rPr lang="en-US" sz="2400" dirty="0" smtClean="0"/>
              <a:t>, who helped develop AHRQ toolkit</a:t>
            </a:r>
            <a:endParaRPr lang="en-US" sz="2400" dirty="0">
              <a:solidFill>
                <a:schemeClr val="accent5"/>
              </a:solidFill>
            </a:endParaRPr>
          </a:p>
          <a:p>
            <a:endParaRPr lang="en-US" sz="2400" dirty="0">
              <a:solidFill>
                <a:schemeClr val="accent5"/>
              </a:solidFill>
            </a:endParaRPr>
          </a:p>
        </p:txBody>
      </p:sp>
      <p:sp>
        <p:nvSpPr>
          <p:cNvPr id="6" name="TextBox 5"/>
          <p:cNvSpPr txBox="1"/>
          <p:nvPr/>
        </p:nvSpPr>
        <p:spPr>
          <a:xfrm>
            <a:off x="3842398" y="1309718"/>
            <a:ext cx="5301602" cy="830997"/>
          </a:xfrm>
          <a:prstGeom prst="rect">
            <a:avLst/>
          </a:prstGeom>
          <a:noFill/>
        </p:spPr>
        <p:txBody>
          <a:bodyPr wrap="none" rtlCol="0">
            <a:spAutoFit/>
          </a:bodyPr>
          <a:lstStyle/>
          <a:p>
            <a:r>
              <a:rPr lang="en-US" sz="2400" b="1" dirty="0">
                <a:solidFill>
                  <a:srgbClr val="4BACC6"/>
                </a:solidFill>
              </a:rPr>
              <a:t>Communication and Optimal Resolution </a:t>
            </a:r>
            <a:endParaRPr lang="en-US" sz="2400" b="1" dirty="0" smtClean="0">
              <a:solidFill>
                <a:srgbClr val="4BACC6"/>
              </a:solidFill>
            </a:endParaRPr>
          </a:p>
          <a:p>
            <a:r>
              <a:rPr lang="en-US" sz="2400" b="1" dirty="0" smtClean="0">
                <a:solidFill>
                  <a:srgbClr val="4BACC6"/>
                </a:solidFill>
              </a:rPr>
              <a:t>(</a:t>
            </a:r>
            <a:r>
              <a:rPr lang="en-US" sz="2400" b="1" dirty="0">
                <a:solidFill>
                  <a:srgbClr val="4BACC6"/>
                </a:solidFill>
              </a:rPr>
              <a:t>CANDOR) process</a:t>
            </a:r>
          </a:p>
        </p:txBody>
      </p:sp>
      <p:sp>
        <p:nvSpPr>
          <p:cNvPr id="7" name="TextBox 6"/>
          <p:cNvSpPr txBox="1"/>
          <p:nvPr/>
        </p:nvSpPr>
        <p:spPr>
          <a:xfrm>
            <a:off x="227943" y="5916146"/>
            <a:ext cx="6659063" cy="738664"/>
          </a:xfrm>
          <a:prstGeom prst="rect">
            <a:avLst/>
          </a:prstGeom>
          <a:noFill/>
        </p:spPr>
        <p:txBody>
          <a:bodyPr wrap="square" rtlCol="0">
            <a:spAutoFit/>
          </a:bodyPr>
          <a:lstStyle/>
          <a:p>
            <a:r>
              <a:rPr lang="en-US" sz="1400" dirty="0">
                <a:hlinkClick r:id="rId3"/>
              </a:rPr>
              <a:t>http://www.ahrq.gov/professionals/quality-patient-safety/patient-safety-resources/resources/candor/</a:t>
            </a:r>
            <a:r>
              <a:rPr lang="en-US" sz="1400" dirty="0" smtClean="0">
                <a:hlinkClick r:id="rId3"/>
              </a:rPr>
              <a:t>introduction.html</a:t>
            </a:r>
            <a:endParaRPr lang="en-US" sz="1400" dirty="0" smtClean="0"/>
          </a:p>
          <a:p>
            <a:endParaRPr lang="en-US" sz="1400" dirty="0"/>
          </a:p>
        </p:txBody>
      </p:sp>
    </p:spTree>
    <p:extLst>
      <p:ext uri="{BB962C8B-B14F-4D97-AF65-F5344CB8AC3E}">
        <p14:creationId xmlns:p14="http://schemas.microsoft.com/office/powerpoint/2010/main" val="941182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8450"/>
            <a:ext cx="8229600" cy="4884242"/>
          </a:xfrm>
        </p:spPr>
        <p:txBody>
          <a:bodyPr>
            <a:noAutofit/>
          </a:bodyPr>
          <a:lstStyle/>
          <a:p>
            <a:pPr marL="342900" indent="-342900">
              <a:buFont typeface="Wingdings" charset="2"/>
              <a:buChar char="ü"/>
            </a:pPr>
            <a:r>
              <a:rPr lang="en-US" sz="2800" dirty="0" smtClean="0">
                <a:solidFill>
                  <a:schemeClr val="accent1"/>
                </a:solidFill>
              </a:rPr>
              <a:t>Redesign your </a:t>
            </a:r>
            <a:r>
              <a:rPr lang="en-US" sz="2800" u="sng" dirty="0" smtClean="0">
                <a:solidFill>
                  <a:schemeClr val="accent1"/>
                </a:solidFill>
              </a:rPr>
              <a:t>consent processes</a:t>
            </a:r>
            <a:r>
              <a:rPr lang="en-US" sz="2800" dirty="0" smtClean="0">
                <a:solidFill>
                  <a:schemeClr val="accent1"/>
                </a:solidFill>
              </a:rPr>
              <a:t> to facilitate patient understanding </a:t>
            </a:r>
            <a:r>
              <a:rPr lang="en-US" sz="2800" dirty="0">
                <a:solidFill>
                  <a:schemeClr val="accent1"/>
                </a:solidFill>
              </a:rPr>
              <a:t>– </a:t>
            </a:r>
            <a:r>
              <a:rPr lang="en-US" sz="2800" b="0" dirty="0" smtClean="0">
                <a:solidFill>
                  <a:schemeClr val="tx1"/>
                </a:solidFill>
              </a:rPr>
              <a:t>outline and predict </a:t>
            </a:r>
            <a:r>
              <a:rPr lang="en-US" sz="2800" b="0" dirty="0">
                <a:solidFill>
                  <a:schemeClr val="tx1"/>
                </a:solidFill>
              </a:rPr>
              <a:t>all interactions </a:t>
            </a:r>
            <a:r>
              <a:rPr lang="en-US" sz="2800" b="0" dirty="0" smtClean="0">
                <a:solidFill>
                  <a:schemeClr val="tx1"/>
                </a:solidFill>
              </a:rPr>
              <a:t>patients </a:t>
            </a:r>
            <a:r>
              <a:rPr lang="en-US" sz="2800" b="0" dirty="0">
                <a:solidFill>
                  <a:schemeClr val="tx1"/>
                </a:solidFill>
              </a:rPr>
              <a:t>will </a:t>
            </a:r>
            <a:r>
              <a:rPr lang="en-US" sz="2800" b="0" dirty="0" smtClean="0">
                <a:solidFill>
                  <a:schemeClr val="tx1"/>
                </a:solidFill>
              </a:rPr>
              <a:t>have.</a:t>
            </a:r>
          </a:p>
          <a:p>
            <a:pPr marL="342900" indent="-342900">
              <a:buFont typeface="Wingdings" charset="2"/>
              <a:buChar char="ü"/>
            </a:pPr>
            <a:endParaRPr lang="en-US" sz="2800" b="0" dirty="0">
              <a:solidFill>
                <a:schemeClr val="accent1"/>
              </a:solidFill>
            </a:endParaRPr>
          </a:p>
          <a:p>
            <a:pPr marL="342900" indent="-342900">
              <a:buFont typeface="Wingdings" charset="2"/>
              <a:buChar char="ü"/>
            </a:pPr>
            <a:r>
              <a:rPr lang="en-US" sz="2800" dirty="0" smtClean="0">
                <a:solidFill>
                  <a:schemeClr val="accent1"/>
                </a:solidFill>
              </a:rPr>
              <a:t>Design the consent forms (and all written material) to be easily understood by those with low HL </a:t>
            </a:r>
            <a:r>
              <a:rPr lang="en-US" sz="2800" b="0" dirty="0" smtClean="0">
                <a:solidFill>
                  <a:schemeClr val="accent1"/>
                </a:solidFill>
              </a:rPr>
              <a:t>– </a:t>
            </a:r>
            <a:r>
              <a:rPr lang="en-US" sz="2800" b="0" dirty="0" smtClean="0">
                <a:solidFill>
                  <a:srgbClr val="000000"/>
                </a:solidFill>
              </a:rPr>
              <a:t>shoot for the 5</a:t>
            </a:r>
            <a:r>
              <a:rPr lang="en-US" sz="2800" b="0" baseline="30000" dirty="0" smtClean="0">
                <a:solidFill>
                  <a:srgbClr val="000000"/>
                </a:solidFill>
              </a:rPr>
              <a:t>th</a:t>
            </a:r>
            <a:r>
              <a:rPr lang="en-US" sz="2800" b="0" dirty="0" smtClean="0">
                <a:solidFill>
                  <a:srgbClr val="000000"/>
                </a:solidFill>
              </a:rPr>
              <a:t> or 6</a:t>
            </a:r>
            <a:r>
              <a:rPr lang="en-US" sz="2800" b="0" baseline="30000" dirty="0" smtClean="0">
                <a:solidFill>
                  <a:srgbClr val="000000"/>
                </a:solidFill>
              </a:rPr>
              <a:t>th</a:t>
            </a:r>
            <a:r>
              <a:rPr lang="en-US" sz="2800" b="0" dirty="0" smtClean="0">
                <a:solidFill>
                  <a:srgbClr val="000000"/>
                </a:solidFill>
              </a:rPr>
              <a:t> grade reading level. </a:t>
            </a:r>
            <a:endParaRPr lang="en-US" sz="2800" dirty="0" smtClean="0">
              <a:solidFill>
                <a:srgbClr val="000000"/>
              </a:solidFill>
            </a:endParaRPr>
          </a:p>
          <a:p>
            <a:pPr marL="342900" indent="-342900">
              <a:buFont typeface="Wingdings" charset="2"/>
              <a:buChar char="ü"/>
            </a:pPr>
            <a:endParaRPr lang="en-US" sz="2800" dirty="0">
              <a:solidFill>
                <a:schemeClr val="accent1"/>
              </a:solidFill>
            </a:endParaRPr>
          </a:p>
          <a:p>
            <a:pPr marL="342900" indent="-342900">
              <a:buFont typeface="Wingdings" charset="2"/>
              <a:buChar char="ü"/>
            </a:pPr>
            <a:r>
              <a:rPr lang="en-US" sz="2800" dirty="0" smtClean="0">
                <a:solidFill>
                  <a:schemeClr val="accent1"/>
                </a:solidFill>
              </a:rPr>
              <a:t>Design the complaint resolution process to be easy to follow </a:t>
            </a:r>
            <a:r>
              <a:rPr lang="en-US" sz="2800" b="0" dirty="0" smtClean="0">
                <a:solidFill>
                  <a:schemeClr val="accent1"/>
                </a:solidFill>
              </a:rPr>
              <a:t>– </a:t>
            </a:r>
            <a:r>
              <a:rPr lang="en-US" sz="2800" b="0" dirty="0" smtClean="0">
                <a:solidFill>
                  <a:srgbClr val="000000"/>
                </a:solidFill>
              </a:rPr>
              <a:t>it shouldn’t be a procedural nightmare for patients.</a:t>
            </a:r>
            <a:endParaRPr lang="en-US" sz="2800" b="0" dirty="0">
              <a:solidFill>
                <a:srgbClr val="000000"/>
              </a:solidFill>
            </a:endParaRPr>
          </a:p>
        </p:txBody>
      </p:sp>
      <p:sp>
        <p:nvSpPr>
          <p:cNvPr id="3" name="Title 2"/>
          <p:cNvSpPr>
            <a:spLocks noGrp="1"/>
          </p:cNvSpPr>
          <p:nvPr>
            <p:ph type="title"/>
          </p:nvPr>
        </p:nvSpPr>
        <p:spPr>
          <a:xfrm>
            <a:off x="355600" y="358215"/>
            <a:ext cx="8208378" cy="507947"/>
          </a:xfrm>
        </p:spPr>
        <p:txBody>
          <a:bodyPr>
            <a:noAutofit/>
          </a:bodyPr>
          <a:lstStyle/>
          <a:p>
            <a:r>
              <a:rPr lang="en-US" sz="2800" dirty="0" smtClean="0"/>
              <a:t>But to implement CANDOR effectively, HL is a must</a:t>
            </a:r>
            <a:endParaRPr lang="en-US" sz="2800" dirty="0"/>
          </a:p>
        </p:txBody>
      </p:sp>
    </p:spTree>
    <p:extLst>
      <p:ext uri="{BB962C8B-B14F-4D97-AF65-F5344CB8AC3E}">
        <p14:creationId xmlns:p14="http://schemas.microsoft.com/office/powerpoint/2010/main" val="232685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8450"/>
            <a:ext cx="8229600" cy="4884242"/>
          </a:xfrm>
        </p:spPr>
        <p:txBody>
          <a:bodyPr>
            <a:noAutofit/>
          </a:bodyPr>
          <a:lstStyle/>
          <a:p>
            <a:pPr marL="342900" indent="-342900">
              <a:buFont typeface="Wingdings" charset="2"/>
              <a:buChar char="ü"/>
            </a:pPr>
            <a:r>
              <a:rPr lang="en-US" sz="2800" dirty="0" smtClean="0">
                <a:solidFill>
                  <a:schemeClr val="accent1"/>
                </a:solidFill>
              </a:rPr>
              <a:t>Anyone who has any patient contact whatsoever should be trained to use </a:t>
            </a:r>
            <a:r>
              <a:rPr lang="en-US" sz="2800" dirty="0" err="1" smtClean="0">
                <a:solidFill>
                  <a:schemeClr val="accent1"/>
                </a:solidFill>
              </a:rPr>
              <a:t>teachback</a:t>
            </a:r>
            <a:r>
              <a:rPr lang="en-US" sz="2800" dirty="0" smtClean="0">
                <a:solidFill>
                  <a:schemeClr val="accent1"/>
                </a:solidFill>
              </a:rPr>
              <a:t> </a:t>
            </a:r>
            <a:r>
              <a:rPr lang="en-US" sz="2800" b="0" dirty="0" smtClean="0">
                <a:solidFill>
                  <a:schemeClr val="tx1"/>
                </a:solidFill>
              </a:rPr>
              <a:t>(and, generally, to be empathetic).</a:t>
            </a:r>
          </a:p>
          <a:p>
            <a:endParaRPr lang="en-US" sz="2800" dirty="0">
              <a:solidFill>
                <a:schemeClr val="accent1"/>
              </a:solidFill>
            </a:endParaRPr>
          </a:p>
          <a:p>
            <a:pPr marL="342900" indent="-342900">
              <a:buFont typeface="Wingdings" charset="2"/>
              <a:buChar char="ü"/>
            </a:pPr>
            <a:r>
              <a:rPr lang="en-US" sz="2800" dirty="0" smtClean="0">
                <a:solidFill>
                  <a:schemeClr val="accent1"/>
                </a:solidFill>
              </a:rPr>
              <a:t>Integrate measurement and feedback regarding </a:t>
            </a:r>
            <a:r>
              <a:rPr lang="en-US" sz="2800" dirty="0" err="1" smtClean="0">
                <a:solidFill>
                  <a:schemeClr val="accent1"/>
                </a:solidFill>
              </a:rPr>
              <a:t>teachback</a:t>
            </a:r>
            <a:r>
              <a:rPr lang="en-US" sz="2800" dirty="0" smtClean="0">
                <a:solidFill>
                  <a:schemeClr val="accent1"/>
                </a:solidFill>
              </a:rPr>
              <a:t> into evaluations </a:t>
            </a:r>
            <a:r>
              <a:rPr lang="en-US" sz="2800" b="0" dirty="0" smtClean="0">
                <a:solidFill>
                  <a:schemeClr val="accent1"/>
                </a:solidFill>
              </a:rPr>
              <a:t>– </a:t>
            </a:r>
            <a:r>
              <a:rPr lang="en-US" sz="2800" b="0" dirty="0" smtClean="0">
                <a:solidFill>
                  <a:srgbClr val="000000"/>
                </a:solidFill>
              </a:rPr>
              <a:t>for those who routinely see patients.</a:t>
            </a:r>
            <a:endParaRPr lang="en-US" sz="2800" b="0" dirty="0">
              <a:solidFill>
                <a:srgbClr val="000000"/>
              </a:solidFill>
            </a:endParaRPr>
          </a:p>
        </p:txBody>
      </p:sp>
      <p:sp>
        <p:nvSpPr>
          <p:cNvPr id="3" name="Title 2"/>
          <p:cNvSpPr>
            <a:spLocks noGrp="1"/>
          </p:cNvSpPr>
          <p:nvPr>
            <p:ph type="title"/>
          </p:nvPr>
        </p:nvSpPr>
        <p:spPr>
          <a:xfrm>
            <a:off x="355600" y="358215"/>
            <a:ext cx="8208378" cy="507947"/>
          </a:xfrm>
        </p:spPr>
        <p:txBody>
          <a:bodyPr>
            <a:noAutofit/>
          </a:bodyPr>
          <a:lstStyle/>
          <a:p>
            <a:r>
              <a:rPr lang="en-US" sz="2800" dirty="0" smtClean="0"/>
              <a:t>Action Step #4: Train EVERYONE to use </a:t>
            </a:r>
            <a:r>
              <a:rPr lang="en-US" sz="2800" dirty="0" err="1" smtClean="0"/>
              <a:t>teachback</a:t>
            </a:r>
            <a:endParaRPr lang="en-US" sz="2800" dirty="0"/>
          </a:p>
        </p:txBody>
      </p:sp>
      <p:pic>
        <p:nvPicPr>
          <p:cNvPr id="4" name="Picture 3"/>
          <p:cNvPicPr>
            <a:picLocks noChangeAspect="1"/>
          </p:cNvPicPr>
          <p:nvPr/>
        </p:nvPicPr>
        <p:blipFill>
          <a:blip r:embed="rId2"/>
          <a:stretch>
            <a:fillRect/>
          </a:stretch>
        </p:blipFill>
        <p:spPr>
          <a:xfrm>
            <a:off x="2296469" y="4882781"/>
            <a:ext cx="4378875" cy="1189911"/>
          </a:xfrm>
          <a:prstGeom prst="rect">
            <a:avLst/>
          </a:prstGeom>
        </p:spPr>
      </p:pic>
      <p:sp>
        <p:nvSpPr>
          <p:cNvPr id="5" name="TextBox 4"/>
          <p:cNvSpPr txBox="1"/>
          <p:nvPr/>
        </p:nvSpPr>
        <p:spPr>
          <a:xfrm>
            <a:off x="3298768" y="5912119"/>
            <a:ext cx="3506827" cy="646331"/>
          </a:xfrm>
          <a:prstGeom prst="rect">
            <a:avLst/>
          </a:prstGeom>
          <a:noFill/>
        </p:spPr>
        <p:txBody>
          <a:bodyPr wrap="none" rtlCol="0">
            <a:spAutoFit/>
          </a:bodyPr>
          <a:lstStyle/>
          <a:p>
            <a:r>
              <a:rPr lang="en-US" dirty="0">
                <a:hlinkClick r:id="rId3"/>
              </a:rPr>
              <a:t>http://www.teachbacktraining.org</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94279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228600"/>
            <a:ext cx="8153400" cy="1143000"/>
          </a:xfrm>
        </p:spPr>
        <p:txBody>
          <a:bodyPr>
            <a:normAutofit/>
          </a:bodyPr>
          <a:lstStyle/>
          <a:p>
            <a:pPr algn="l"/>
            <a:r>
              <a:rPr lang="en-US" sz="2800" b="1" dirty="0" smtClean="0"/>
              <a:t>Action step # </a:t>
            </a:r>
            <a:r>
              <a:rPr lang="en-US" sz="2800" b="1" dirty="0"/>
              <a:t>5</a:t>
            </a:r>
            <a:r>
              <a:rPr lang="en-US" sz="2800" b="1" dirty="0" smtClean="0"/>
              <a:t>: Consider HL when working with any process or vendor that is “patient facing”</a:t>
            </a:r>
            <a:endParaRPr lang="en-US" sz="2800" b="1" dirty="0"/>
          </a:p>
        </p:txBody>
      </p:sp>
      <p:pic>
        <p:nvPicPr>
          <p:cNvPr id="5" name="Picture 4"/>
          <p:cNvPicPr>
            <a:picLocks noChangeAspect="1"/>
          </p:cNvPicPr>
          <p:nvPr/>
        </p:nvPicPr>
        <p:blipFill>
          <a:blip r:embed="rId3"/>
          <a:stretch>
            <a:fillRect/>
          </a:stretch>
        </p:blipFill>
        <p:spPr>
          <a:xfrm>
            <a:off x="1530445" y="1979844"/>
            <a:ext cx="6462126" cy="339189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0933" y="1371600"/>
            <a:ext cx="8686800" cy="5270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44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41867" y="469899"/>
            <a:ext cx="7694613" cy="508000"/>
          </a:xfrm>
        </p:spPr>
        <p:txBody>
          <a:bodyPr>
            <a:noAutofit/>
          </a:bodyPr>
          <a:lstStyle/>
          <a:p>
            <a:pPr algn="l"/>
            <a:r>
              <a:rPr lang="en-US" sz="3200" b="1" dirty="0" smtClean="0"/>
              <a:t>Still skeptical? Then develop &amp; measure pilot projects that relate to your goals</a:t>
            </a:r>
            <a:endParaRPr lang="en-US" sz="3200" b="1" dirty="0"/>
          </a:p>
        </p:txBody>
      </p:sp>
      <p:sp>
        <p:nvSpPr>
          <p:cNvPr id="9" name="Rectangle 8"/>
          <p:cNvSpPr/>
          <p:nvPr/>
        </p:nvSpPr>
        <p:spPr>
          <a:xfrm>
            <a:off x="982132" y="2098934"/>
            <a:ext cx="7479079" cy="1569660"/>
          </a:xfrm>
          <a:prstGeom prst="rect">
            <a:avLst/>
          </a:prstGeom>
        </p:spPr>
        <p:txBody>
          <a:bodyPr wrap="square">
            <a:spAutoFit/>
          </a:bodyPr>
          <a:lstStyle/>
          <a:p>
            <a:r>
              <a:rPr lang="en-US" sz="2400" dirty="0" smtClean="0"/>
              <a:t>System-wide integration should be the goal. But using AHRQ’s </a:t>
            </a:r>
            <a:r>
              <a:rPr lang="en-US" sz="2400" dirty="0"/>
              <a:t>Project Red Toolkit (Re-Engineered Discharge) </a:t>
            </a:r>
            <a:r>
              <a:rPr lang="en-US" sz="2400" dirty="0" smtClean="0"/>
              <a:t>to help develop and measure a pilot project in the acute service line would be a good start. </a:t>
            </a:r>
            <a:endParaRPr lang="en-US" dirty="0"/>
          </a:p>
        </p:txBody>
      </p:sp>
      <p:sp>
        <p:nvSpPr>
          <p:cNvPr id="10" name="TextBox 9"/>
          <p:cNvSpPr txBox="1"/>
          <p:nvPr/>
        </p:nvSpPr>
        <p:spPr>
          <a:xfrm>
            <a:off x="541867" y="1581034"/>
            <a:ext cx="5464807" cy="461665"/>
          </a:xfrm>
          <a:prstGeom prst="rect">
            <a:avLst/>
          </a:prstGeom>
          <a:noFill/>
        </p:spPr>
        <p:txBody>
          <a:bodyPr wrap="none" rtlCol="0">
            <a:spAutoFit/>
          </a:bodyPr>
          <a:lstStyle/>
          <a:p>
            <a:r>
              <a:rPr lang="en-US" sz="2400" b="1" dirty="0" smtClean="0">
                <a:solidFill>
                  <a:schemeClr val="accent1"/>
                </a:solidFill>
              </a:rPr>
              <a:t>Want to reducing </a:t>
            </a:r>
            <a:r>
              <a:rPr lang="en-US" sz="2400" b="1" dirty="0">
                <a:solidFill>
                  <a:schemeClr val="accent1"/>
                </a:solidFill>
              </a:rPr>
              <a:t>h</a:t>
            </a:r>
            <a:r>
              <a:rPr lang="en-US" sz="2400" b="1" dirty="0" smtClean="0">
                <a:solidFill>
                  <a:schemeClr val="accent1"/>
                </a:solidFill>
              </a:rPr>
              <a:t>ospital </a:t>
            </a:r>
            <a:r>
              <a:rPr lang="en-US" sz="2400" b="1" dirty="0">
                <a:solidFill>
                  <a:schemeClr val="accent1"/>
                </a:solidFill>
              </a:rPr>
              <a:t>r</a:t>
            </a:r>
            <a:r>
              <a:rPr lang="en-US" sz="2400" b="1" dirty="0" smtClean="0">
                <a:solidFill>
                  <a:schemeClr val="accent1"/>
                </a:solidFill>
              </a:rPr>
              <a:t>eadmissions</a:t>
            </a:r>
            <a:r>
              <a:rPr lang="en-US" sz="2400" dirty="0" smtClean="0">
                <a:solidFill>
                  <a:schemeClr val="accent1"/>
                </a:solidFill>
              </a:rPr>
              <a:t>? </a:t>
            </a:r>
            <a:endParaRPr lang="en-US" sz="2400" dirty="0">
              <a:solidFill>
                <a:schemeClr val="accent1"/>
              </a:solidFill>
            </a:endParaRPr>
          </a:p>
        </p:txBody>
      </p:sp>
      <p:sp>
        <p:nvSpPr>
          <p:cNvPr id="11" name="TextBox 10"/>
          <p:cNvSpPr txBox="1"/>
          <p:nvPr/>
        </p:nvSpPr>
        <p:spPr>
          <a:xfrm>
            <a:off x="541867" y="3726085"/>
            <a:ext cx="4643218" cy="461665"/>
          </a:xfrm>
          <a:prstGeom prst="rect">
            <a:avLst/>
          </a:prstGeom>
          <a:noFill/>
        </p:spPr>
        <p:txBody>
          <a:bodyPr wrap="none" rtlCol="0">
            <a:spAutoFit/>
          </a:bodyPr>
          <a:lstStyle/>
          <a:p>
            <a:r>
              <a:rPr lang="en-US" sz="2400" b="1" dirty="0" smtClean="0">
                <a:solidFill>
                  <a:schemeClr val="accent1"/>
                </a:solidFill>
              </a:rPr>
              <a:t>Want to improve adherence rates?</a:t>
            </a:r>
            <a:endParaRPr lang="en-US" sz="2400" dirty="0">
              <a:solidFill>
                <a:schemeClr val="accent1"/>
              </a:solidFill>
            </a:endParaRPr>
          </a:p>
        </p:txBody>
      </p:sp>
      <p:sp>
        <p:nvSpPr>
          <p:cNvPr id="12" name="Rectangle 11"/>
          <p:cNvSpPr/>
          <p:nvPr/>
        </p:nvSpPr>
        <p:spPr>
          <a:xfrm>
            <a:off x="982132" y="4145170"/>
            <a:ext cx="7857067" cy="2954655"/>
          </a:xfrm>
          <a:prstGeom prst="rect">
            <a:avLst/>
          </a:prstGeom>
        </p:spPr>
        <p:txBody>
          <a:bodyPr wrap="square">
            <a:spAutoFit/>
          </a:bodyPr>
          <a:lstStyle/>
          <a:p>
            <a:r>
              <a:rPr lang="en-US" sz="2400" b="1" dirty="0" smtClean="0"/>
              <a:t>Design a pilot project that targets a specialty or patient pop</a:t>
            </a:r>
            <a:r>
              <a:rPr lang="en-US" sz="2400" dirty="0" smtClean="0"/>
              <a:t>.</a:t>
            </a:r>
          </a:p>
          <a:p>
            <a:r>
              <a:rPr lang="en-US" sz="2400" dirty="0"/>
              <a:t> </a:t>
            </a:r>
            <a:r>
              <a:rPr lang="en-US" sz="2400" dirty="0" smtClean="0"/>
              <a:t>  (1) Train providers &amp; staff to use teach back when dealing with patients. </a:t>
            </a:r>
          </a:p>
          <a:p>
            <a:r>
              <a:rPr lang="en-US" sz="2400" dirty="0" smtClean="0"/>
              <a:t>   (2) Include a patient-education program to increase HL levels for patients using these specialty services.</a:t>
            </a:r>
          </a:p>
          <a:p>
            <a:r>
              <a:rPr lang="en-US" sz="2400" dirty="0"/>
              <a:t> </a:t>
            </a:r>
            <a:r>
              <a:rPr lang="en-US" sz="2400" dirty="0" smtClean="0"/>
              <a:t>  (3) Measure the outcomes along the way. </a:t>
            </a:r>
          </a:p>
          <a:p>
            <a:endParaRPr lang="en-US" sz="2400" dirty="0"/>
          </a:p>
          <a:p>
            <a:endParaRPr lang="en-US" dirty="0"/>
          </a:p>
        </p:txBody>
      </p:sp>
    </p:spTree>
    <p:extLst>
      <p:ext uri="{BB962C8B-B14F-4D97-AF65-F5344CB8AC3E}">
        <p14:creationId xmlns:p14="http://schemas.microsoft.com/office/powerpoint/2010/main" val="123641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235295" y="1958186"/>
            <a:ext cx="5775993" cy="2195864"/>
          </a:xfrm>
        </p:spPr>
        <p:txBody>
          <a:bodyPr>
            <a:normAutofit/>
          </a:bodyPr>
          <a:lstStyle/>
          <a:p>
            <a:r>
              <a:rPr lang="en-US" sz="4000" b="1" dirty="0" smtClean="0"/>
              <a:t>Then sum it up for them so they can remember some of the key points</a:t>
            </a:r>
            <a:endParaRPr lang="en-US" sz="4000" dirty="0"/>
          </a:p>
        </p:txBody>
      </p:sp>
    </p:spTree>
    <p:extLst>
      <p:ext uri="{BB962C8B-B14F-4D97-AF65-F5344CB8AC3E}">
        <p14:creationId xmlns:p14="http://schemas.microsoft.com/office/powerpoint/2010/main" val="1935786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39733" y="674940"/>
            <a:ext cx="4318000" cy="3223960"/>
          </a:xfrm>
          <a:prstGeom prst="rect">
            <a:avLst/>
          </a:prstGeom>
        </p:spPr>
        <p:txBody>
          <a:bodyPr wrap="square">
            <a:spAutoFit/>
          </a:bodyPr>
          <a:lstStyle/>
          <a:p>
            <a:r>
              <a:rPr lang="en-US" sz="2800" b="1" dirty="0">
                <a:solidFill>
                  <a:srgbClr val="4F81BD"/>
                </a:solidFill>
              </a:rPr>
              <a:t>The </a:t>
            </a:r>
            <a:r>
              <a:rPr lang="en-US" sz="2800" b="1" dirty="0" smtClean="0">
                <a:solidFill>
                  <a:srgbClr val="4F81BD"/>
                </a:solidFill>
              </a:rPr>
              <a:t>case </a:t>
            </a:r>
            <a:r>
              <a:rPr lang="en-US" sz="2800" b="1" dirty="0">
                <a:solidFill>
                  <a:srgbClr val="4F81BD"/>
                </a:solidFill>
              </a:rPr>
              <a:t>for </a:t>
            </a:r>
            <a:r>
              <a:rPr lang="en-US" sz="2800" b="1" dirty="0" smtClean="0">
                <a:solidFill>
                  <a:srgbClr val="4F81BD"/>
                </a:solidFill>
              </a:rPr>
              <a:t>health lit:</a:t>
            </a:r>
            <a:endParaRPr lang="en-US" sz="2800" b="1" dirty="0">
              <a:solidFill>
                <a:srgbClr val="4F81BD"/>
              </a:solidFill>
            </a:endParaRPr>
          </a:p>
          <a:p>
            <a:pPr marL="342900" lvl="0" indent="-342900">
              <a:spcAft>
                <a:spcPts val="300"/>
              </a:spcAft>
              <a:buFont typeface="Wingdings" charset="2"/>
              <a:buChar char="ü"/>
            </a:pPr>
            <a:r>
              <a:rPr lang="en-US" sz="2800" dirty="0"/>
              <a:t>Better health outcomes</a:t>
            </a:r>
          </a:p>
          <a:p>
            <a:pPr marL="342900" lvl="0" indent="-342900">
              <a:spcAft>
                <a:spcPts val="300"/>
              </a:spcAft>
              <a:buFont typeface="Wingdings" charset="2"/>
              <a:buChar char="ü"/>
            </a:pPr>
            <a:r>
              <a:rPr lang="en-US" sz="2800" dirty="0"/>
              <a:t>Better patient satisfaction &amp; higher “ratings”</a:t>
            </a:r>
          </a:p>
          <a:p>
            <a:pPr marL="342900" lvl="0" indent="-342900">
              <a:spcAft>
                <a:spcPts val="300"/>
              </a:spcAft>
              <a:buFont typeface="Wingdings" charset="2"/>
              <a:buChar char="ü"/>
            </a:pPr>
            <a:r>
              <a:rPr lang="en-US" sz="2800" dirty="0"/>
              <a:t>Lower risk of litigation</a:t>
            </a:r>
          </a:p>
          <a:p>
            <a:pPr marL="342900" indent="-342900">
              <a:spcAft>
                <a:spcPts val="300"/>
              </a:spcAft>
              <a:buFont typeface="Wingdings" charset="2"/>
              <a:buChar char="ü"/>
            </a:pPr>
            <a:r>
              <a:rPr lang="en-US" sz="2800" dirty="0"/>
              <a:t>Better compliance with laws and regulations </a:t>
            </a:r>
          </a:p>
        </p:txBody>
      </p:sp>
      <p:sp>
        <p:nvSpPr>
          <p:cNvPr id="4" name="Rectangle 3"/>
          <p:cNvSpPr/>
          <p:nvPr/>
        </p:nvSpPr>
        <p:spPr>
          <a:xfrm>
            <a:off x="787400" y="4346123"/>
            <a:ext cx="4207933" cy="1892826"/>
          </a:xfrm>
          <a:prstGeom prst="rect">
            <a:avLst/>
          </a:prstGeom>
        </p:spPr>
        <p:txBody>
          <a:bodyPr wrap="square">
            <a:spAutoFit/>
          </a:bodyPr>
          <a:lstStyle/>
          <a:p>
            <a:r>
              <a:rPr lang="en-US" sz="2800" b="1" dirty="0" smtClean="0">
                <a:solidFill>
                  <a:srgbClr val="4F81BD"/>
                </a:solidFill>
              </a:rPr>
              <a:t>Steps to implement:</a:t>
            </a:r>
            <a:endParaRPr lang="en-US" sz="2800" b="1" dirty="0">
              <a:solidFill>
                <a:srgbClr val="4F81BD"/>
              </a:solidFill>
            </a:endParaRPr>
          </a:p>
          <a:p>
            <a:pPr marL="342900" lvl="0" indent="-342900">
              <a:spcAft>
                <a:spcPts val="300"/>
              </a:spcAft>
              <a:buFont typeface="Wingdings" charset="2"/>
              <a:buChar char="ü"/>
            </a:pPr>
            <a:r>
              <a:rPr lang="en-US" sz="2800" dirty="0" smtClean="0"/>
              <a:t>System-based changes</a:t>
            </a:r>
            <a:endParaRPr lang="en-US" sz="2800" dirty="0"/>
          </a:p>
          <a:p>
            <a:pPr marL="342900" lvl="0" indent="-342900">
              <a:spcAft>
                <a:spcPts val="300"/>
              </a:spcAft>
              <a:buFont typeface="Wingdings" charset="2"/>
              <a:buChar char="ü"/>
            </a:pPr>
            <a:r>
              <a:rPr lang="en-US" sz="2800" dirty="0" smtClean="0"/>
              <a:t>Effective implementation</a:t>
            </a:r>
            <a:endParaRPr lang="en-US" sz="2800" dirty="0"/>
          </a:p>
          <a:p>
            <a:pPr marL="342900" lvl="0" indent="-342900">
              <a:spcAft>
                <a:spcPts val="300"/>
              </a:spcAft>
              <a:buFont typeface="Wingdings" charset="2"/>
              <a:buChar char="ü"/>
            </a:pPr>
            <a:r>
              <a:rPr lang="en-US" sz="2800" dirty="0" smtClean="0"/>
              <a:t>Outcome measurement</a:t>
            </a:r>
            <a:endParaRPr lang="en-US" sz="2800" dirty="0"/>
          </a:p>
        </p:txBody>
      </p:sp>
      <p:pic>
        <p:nvPicPr>
          <p:cNvPr id="6" name="Picture 5"/>
          <p:cNvPicPr>
            <a:picLocks noChangeAspect="1"/>
          </p:cNvPicPr>
          <p:nvPr/>
        </p:nvPicPr>
        <p:blipFill>
          <a:blip r:embed="rId2"/>
          <a:stretch>
            <a:fillRect/>
          </a:stretch>
        </p:blipFill>
        <p:spPr>
          <a:xfrm>
            <a:off x="584200" y="800100"/>
            <a:ext cx="3810000" cy="2286000"/>
          </a:xfrm>
          <a:prstGeom prst="rect">
            <a:avLst/>
          </a:prstGeom>
        </p:spPr>
      </p:pic>
      <p:pic>
        <p:nvPicPr>
          <p:cNvPr id="8" name="Picture 7"/>
          <p:cNvPicPr>
            <a:picLocks noChangeAspect="1"/>
          </p:cNvPicPr>
          <p:nvPr/>
        </p:nvPicPr>
        <p:blipFill>
          <a:blip r:embed="rId3"/>
          <a:stretch>
            <a:fillRect/>
          </a:stretch>
        </p:blipFill>
        <p:spPr>
          <a:xfrm>
            <a:off x="5215467" y="3898900"/>
            <a:ext cx="3064933" cy="2298700"/>
          </a:xfrm>
          <a:prstGeom prst="rect">
            <a:avLst/>
          </a:prstGeom>
        </p:spPr>
      </p:pic>
    </p:spTree>
    <p:extLst>
      <p:ext uri="{BB962C8B-B14F-4D97-AF65-F5344CB8AC3E}">
        <p14:creationId xmlns:p14="http://schemas.microsoft.com/office/powerpoint/2010/main" val="208508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46.jpg"/>
          <p:cNvPicPr>
            <a:picLocks noChangeAspect="1"/>
          </p:cNvPicPr>
          <p:nvPr/>
        </p:nvPicPr>
        <p:blipFill rotWithShape="1">
          <a:blip r:embed="rId2" cstate="print">
            <a:alphaModFix amt="90000"/>
            <a:extLst>
              <a:ext uri="{28A0092B-C50C-407E-A947-70E740481C1C}">
                <a14:useLocalDpi xmlns:a14="http://schemas.microsoft.com/office/drawing/2010/main"/>
              </a:ext>
            </a:extLst>
          </a:blip>
          <a:srcRect l="-4411"/>
          <a:stretch/>
        </p:blipFill>
        <p:spPr>
          <a:xfrm>
            <a:off x="-1000126" y="0"/>
            <a:ext cx="10144126" cy="6858000"/>
          </a:xfrm>
          <a:prstGeom prst="rect">
            <a:avLst/>
          </a:prstGeom>
        </p:spPr>
      </p:pic>
      <p:sp>
        <p:nvSpPr>
          <p:cNvPr id="14" name="Title 1"/>
          <p:cNvSpPr txBox="1">
            <a:spLocks/>
          </p:cNvSpPr>
          <p:nvPr/>
        </p:nvSpPr>
        <p:spPr>
          <a:xfrm>
            <a:off x="2218583" y="1461314"/>
            <a:ext cx="4054650" cy="173628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Now let’s find out how Humana has integrated HL</a:t>
            </a:r>
            <a:r>
              <a:rPr lang="is-IS" dirty="0" smtClean="0">
                <a:solidFill>
                  <a:schemeClr val="bg1"/>
                </a:solidFill>
              </a:rPr>
              <a:t>…</a:t>
            </a:r>
            <a:endParaRPr lang="en-US" dirty="0">
              <a:solidFill>
                <a:schemeClr val="bg1"/>
              </a:solidFill>
            </a:endParaRPr>
          </a:p>
        </p:txBody>
      </p:sp>
      <p:sp>
        <p:nvSpPr>
          <p:cNvPr id="16" name="Subtitle 2"/>
          <p:cNvSpPr txBox="1">
            <a:spLocks/>
          </p:cNvSpPr>
          <p:nvPr/>
        </p:nvSpPr>
        <p:spPr>
          <a:xfrm>
            <a:off x="4413956" y="3581400"/>
            <a:ext cx="4800600" cy="2971800"/>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
                <a:schemeClr val="accent1"/>
              </a:buClr>
              <a:buFont typeface="Arial"/>
              <a:buNone/>
              <a:defRPr sz="2000" kern="1200">
                <a:solidFill>
                  <a:srgbClr val="9D652E"/>
                </a:solidFill>
                <a:latin typeface="Helvetica"/>
                <a:ea typeface="+mn-ea"/>
                <a:cs typeface="Helvetica"/>
              </a:defRPr>
            </a:lvl1pPr>
            <a:lvl2pPr marL="457200" indent="0" algn="l" defTabSz="457200" rtl="0" eaLnBrk="1" latinLnBrk="0" hangingPunct="1">
              <a:spcBef>
                <a:spcPct val="20000"/>
              </a:spcBef>
              <a:buClr>
                <a:schemeClr val="accent1"/>
              </a:buClr>
              <a:buFont typeface="Arial"/>
              <a:buNone/>
              <a:defRPr sz="180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Clr>
                <a:schemeClr val="accent1"/>
              </a:buClr>
              <a:buFont typeface="Arial"/>
              <a:buNone/>
              <a:defRPr sz="160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Clr>
                <a:schemeClr val="accent1"/>
              </a:buClr>
              <a:buFont typeface="Arial"/>
              <a:buNone/>
              <a:defRPr sz="140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Clr>
                <a:schemeClr val="accent1"/>
              </a:buClr>
              <a:buFont typeface="Arial"/>
              <a:buNone/>
              <a:defRPr sz="140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r"/>
            <a:endParaRPr lang="en-US" sz="1600" dirty="0" smtClean="0">
              <a:solidFill>
                <a:srgbClr val="FFFFFF"/>
              </a:solidFill>
            </a:endParaRPr>
          </a:p>
          <a:p>
            <a:pPr algn="r"/>
            <a:endParaRPr lang="en-US" sz="1600" dirty="0">
              <a:solidFill>
                <a:srgbClr val="FFFFFF"/>
              </a:solidFill>
            </a:endParaRPr>
          </a:p>
          <a:p>
            <a:pPr algn="r"/>
            <a:endParaRPr lang="en-US" sz="1600" dirty="0" smtClean="0">
              <a:solidFill>
                <a:srgbClr val="FFFFFF"/>
              </a:solidFill>
            </a:endParaRPr>
          </a:p>
          <a:p>
            <a:pPr algn="r"/>
            <a:endParaRPr lang="en-US" sz="1600" dirty="0" smtClean="0">
              <a:solidFill>
                <a:srgbClr val="FFFFFF"/>
              </a:solidFill>
            </a:endParaRPr>
          </a:p>
        </p:txBody>
      </p:sp>
      <p:sp>
        <p:nvSpPr>
          <p:cNvPr id="17" name="Rectangle 16"/>
          <p:cNvSpPr/>
          <p:nvPr/>
        </p:nvSpPr>
        <p:spPr>
          <a:xfrm>
            <a:off x="99698" y="6635635"/>
            <a:ext cx="6580957" cy="174407"/>
          </a:xfrm>
          <a:prstGeom prst="rect">
            <a:avLst/>
          </a:prstGeom>
        </p:spPr>
        <p:txBody>
          <a:bodyPr wrap="square">
            <a:spAutoFit/>
          </a:bodyPr>
          <a:lstStyle/>
          <a:p>
            <a:r>
              <a:rPr lang="en-US" sz="800" baseline="30000" dirty="0"/>
              <a:t>Bailey E. 86511132566</a:t>
            </a:r>
            <a:r>
              <a:rPr lang="en-US" sz="800" baseline="30000" dirty="0" smtClean="0"/>
              <a:t>. </a:t>
            </a:r>
            <a:r>
              <a:rPr lang="en-US" sz="800" baseline="30000" dirty="0"/>
              <a:t>[Creative Commons]. Startup Stock Photos. http://</a:t>
            </a:r>
            <a:r>
              <a:rPr lang="en-US" sz="800" baseline="30000" dirty="0" err="1"/>
              <a:t>startupstockphotos.com</a:t>
            </a:r>
            <a:r>
              <a:rPr lang="en-US" sz="800" baseline="30000" dirty="0"/>
              <a:t>/post/86511132566/download</a:t>
            </a:r>
            <a:endParaRPr lang="en-US" sz="800" dirty="0"/>
          </a:p>
        </p:txBody>
      </p:sp>
      <p:sp>
        <p:nvSpPr>
          <p:cNvPr id="3" name="Slide Number Placeholder 2"/>
          <p:cNvSpPr>
            <a:spLocks noGrp="1"/>
          </p:cNvSpPr>
          <p:nvPr>
            <p:ph type="sldNum" sz="quarter" idx="12"/>
          </p:nvPr>
        </p:nvSpPr>
        <p:spPr/>
        <p:txBody>
          <a:bodyPr/>
          <a:lstStyle/>
          <a:p>
            <a:fld id="{7A9BEAD8-A1F3-DE4E-85F8-04D620904224}" type="slidenum">
              <a:rPr lang="en-US" smtClean="0"/>
              <a:t>39</a:t>
            </a:fld>
            <a:endParaRPr lang="en-US"/>
          </a:p>
        </p:txBody>
      </p:sp>
    </p:spTree>
    <p:extLst>
      <p:ext uri="{BB962C8B-B14F-4D97-AF65-F5344CB8AC3E}">
        <p14:creationId xmlns:p14="http://schemas.microsoft.com/office/powerpoint/2010/main" val="3081068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99" y="251118"/>
            <a:ext cx="8664256" cy="507947"/>
          </a:xfrm>
        </p:spPr>
        <p:txBody>
          <a:bodyPr>
            <a:noAutofit/>
          </a:bodyPr>
          <a:lstStyle/>
          <a:p>
            <a:r>
              <a:rPr lang="en-US" sz="3200" dirty="0" smtClean="0"/>
              <a:t>Do </a:t>
            </a:r>
            <a:r>
              <a:rPr lang="en-US" sz="2400" b="0" dirty="0" smtClean="0"/>
              <a:t>(at least) </a:t>
            </a:r>
            <a:r>
              <a:rPr lang="en-US" sz="3200" dirty="0" smtClean="0"/>
              <a:t>these three things when advocating for system-wide changes: </a:t>
            </a:r>
            <a:endParaRPr lang="en-US" sz="3200" dirty="0"/>
          </a:p>
        </p:txBody>
      </p:sp>
      <p:sp>
        <p:nvSpPr>
          <p:cNvPr id="3" name="Text Placeholder 2"/>
          <p:cNvSpPr>
            <a:spLocks noGrp="1"/>
          </p:cNvSpPr>
          <p:nvPr>
            <p:ph type="body" sz="quarter" idx="10"/>
          </p:nvPr>
        </p:nvSpPr>
        <p:spPr>
          <a:xfrm>
            <a:off x="1" y="1743416"/>
            <a:ext cx="4152900" cy="1333526"/>
          </a:xfrm>
        </p:spPr>
        <p:txBody>
          <a:bodyPr>
            <a:noAutofit/>
          </a:bodyPr>
          <a:lstStyle/>
          <a:p>
            <a:r>
              <a:rPr lang="en-US" sz="2800" dirty="0">
                <a:solidFill>
                  <a:srgbClr val="4F81BD"/>
                </a:solidFill>
              </a:rPr>
              <a:t>U</a:t>
            </a:r>
            <a:r>
              <a:rPr lang="en-US" sz="2800" dirty="0" smtClean="0">
                <a:solidFill>
                  <a:srgbClr val="4F81BD"/>
                </a:solidFill>
              </a:rPr>
              <a:t>nderscore the importance of HL</a:t>
            </a:r>
            <a:endParaRPr lang="en-US" sz="2800" dirty="0">
              <a:solidFill>
                <a:srgbClr val="4F81BD"/>
              </a:solidFill>
            </a:endParaRPr>
          </a:p>
        </p:txBody>
      </p:sp>
      <p:sp>
        <p:nvSpPr>
          <p:cNvPr id="5" name="Text Placeholder 4"/>
          <p:cNvSpPr>
            <a:spLocks noGrp="1"/>
          </p:cNvSpPr>
          <p:nvPr>
            <p:ph type="body" sz="quarter" idx="12"/>
          </p:nvPr>
        </p:nvSpPr>
        <p:spPr>
          <a:xfrm>
            <a:off x="504721" y="5232400"/>
            <a:ext cx="3648179" cy="791243"/>
          </a:xfrm>
        </p:spPr>
        <p:txBody>
          <a:bodyPr>
            <a:noAutofit/>
          </a:bodyPr>
          <a:lstStyle/>
          <a:p>
            <a:r>
              <a:rPr lang="en-US" sz="2800" dirty="0">
                <a:solidFill>
                  <a:srgbClr val="4F81BD"/>
                </a:solidFill>
              </a:rPr>
              <a:t>P</a:t>
            </a:r>
            <a:r>
              <a:rPr lang="en-US" sz="2800" dirty="0" smtClean="0">
                <a:solidFill>
                  <a:srgbClr val="4F81BD"/>
                </a:solidFill>
              </a:rPr>
              <a:t>rovide some actionable steps </a:t>
            </a:r>
            <a:endParaRPr lang="en-US" sz="2800" dirty="0">
              <a:solidFill>
                <a:srgbClr val="4F81BD"/>
              </a:solidFill>
            </a:endParaRPr>
          </a:p>
        </p:txBody>
      </p:sp>
      <p:sp>
        <p:nvSpPr>
          <p:cNvPr id="7" name="Text Placeholder 6"/>
          <p:cNvSpPr>
            <a:spLocks noGrp="1"/>
          </p:cNvSpPr>
          <p:nvPr>
            <p:ph type="body" sz="quarter" idx="14"/>
          </p:nvPr>
        </p:nvSpPr>
        <p:spPr>
          <a:xfrm>
            <a:off x="4794250" y="3377259"/>
            <a:ext cx="4225605" cy="1099773"/>
          </a:xfrm>
        </p:spPr>
        <p:txBody>
          <a:bodyPr>
            <a:noAutofit/>
          </a:bodyPr>
          <a:lstStyle/>
          <a:p>
            <a:r>
              <a:rPr lang="en-US" sz="2800" dirty="0">
                <a:solidFill>
                  <a:srgbClr val="4F81BD"/>
                </a:solidFill>
              </a:rPr>
              <a:t>M</a:t>
            </a:r>
            <a:r>
              <a:rPr lang="en-US" sz="2800" dirty="0" smtClean="0">
                <a:solidFill>
                  <a:srgbClr val="4F81BD"/>
                </a:solidFill>
              </a:rPr>
              <a:t>ake the business &amp; regulatory case for integrating HL </a:t>
            </a:r>
            <a:endParaRPr lang="en-US" sz="2800" dirty="0">
              <a:solidFill>
                <a:srgbClr val="4F81BD"/>
              </a:solidFill>
            </a:endParaRPr>
          </a:p>
        </p:txBody>
      </p:sp>
    </p:spTree>
    <p:extLst>
      <p:ext uri="{BB962C8B-B14F-4D97-AF65-F5344CB8AC3E}">
        <p14:creationId xmlns:p14="http://schemas.microsoft.com/office/powerpoint/2010/main" val="58041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Kim Parson,</a:t>
            </a:r>
            <a:br>
              <a:rPr lang="en-US" dirty="0" smtClean="0"/>
            </a:br>
            <a:r>
              <a:rPr lang="en-US" dirty="0" smtClean="0"/>
              <a:t>Strategic Consultant, Humana</a:t>
            </a:r>
            <a:endParaRPr lang="en-US" dirty="0"/>
          </a:p>
        </p:txBody>
      </p:sp>
    </p:spTree>
    <p:extLst>
      <p:ext uri="{BB962C8B-B14F-4D97-AF65-F5344CB8AC3E}">
        <p14:creationId xmlns:p14="http://schemas.microsoft.com/office/powerpoint/2010/main" val="83269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What I’m going to cover</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How I discovered health literacy</a:t>
            </a:r>
          </a:p>
          <a:p>
            <a:r>
              <a:rPr lang="en-US" dirty="0" smtClean="0"/>
              <a:t>Path taken to introduce in my organization</a:t>
            </a:r>
          </a:p>
          <a:p>
            <a:r>
              <a:rPr lang="en-US" dirty="0" smtClean="0"/>
              <a:t>Best practices that I learned from others that you can use too</a:t>
            </a:r>
          </a:p>
          <a:p>
            <a:endParaRPr lang="en-US" dirty="0"/>
          </a:p>
        </p:txBody>
      </p:sp>
    </p:spTree>
    <p:extLst>
      <p:ext uri="{BB962C8B-B14F-4D97-AF65-F5344CB8AC3E}">
        <p14:creationId xmlns:p14="http://schemas.microsoft.com/office/powerpoint/2010/main" val="1724241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943600"/>
            <a:ext cx="8610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485C39CC-EE39-D443-B36F-C90C146C8057}" type="slidenum">
              <a:rPr lang="en-US" smtClean="0"/>
              <a:pPr/>
              <a:t>42</a:t>
            </a:fld>
            <a:endParaRPr lang="en-US" dirty="0"/>
          </a:p>
        </p:txBody>
      </p:sp>
      <p:sp>
        <p:nvSpPr>
          <p:cNvPr id="5" name="Title 4"/>
          <p:cNvSpPr>
            <a:spLocks noGrp="1"/>
          </p:cNvSpPr>
          <p:nvPr>
            <p:ph type="title"/>
          </p:nvPr>
        </p:nvSpPr>
        <p:spPr>
          <a:xfrm>
            <a:off x="457200" y="152400"/>
            <a:ext cx="8229600" cy="1143000"/>
          </a:xfrm>
        </p:spPr>
        <p:txBody>
          <a:bodyPr/>
          <a:lstStyle/>
          <a:p>
            <a:r>
              <a:rPr lang="en-US" dirty="0" smtClean="0">
                <a:solidFill>
                  <a:srgbClr val="92D050"/>
                </a:solidFill>
              </a:rPr>
              <a:t>My ah-ha moment</a:t>
            </a:r>
            <a:endParaRPr lang="en-US"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362" y="1250638"/>
            <a:ext cx="5456112" cy="515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20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oulagentblog.com/wp-content/uploads/2013/06/women-pushing-boulder.jpg"/>
          <p:cNvPicPr>
            <a:picLocks noChangeAspect="1" noChangeArrowheads="1"/>
          </p:cNvPicPr>
          <p:nvPr/>
        </p:nvPicPr>
        <p:blipFill rotWithShape="1">
          <a:blip r:embed="rId3">
            <a:extLst>
              <a:ext uri="{28A0092B-C50C-407E-A947-70E740481C1C}">
                <a14:useLocalDpi xmlns:a14="http://schemas.microsoft.com/office/drawing/2010/main" val="0"/>
              </a:ext>
            </a:extLst>
          </a:blip>
          <a:srcRect t="15873" b="2117"/>
          <a:stretch/>
        </p:blipFill>
        <p:spPr bwMode="auto">
          <a:xfrm>
            <a:off x="457200" y="218350"/>
            <a:ext cx="7817400" cy="64110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ush%20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94060">
            <a:off x="3333232" y="4872075"/>
            <a:ext cx="1083305" cy="10578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ush%20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143622">
            <a:off x="3776550" y="5164801"/>
            <a:ext cx="1083305" cy="10578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ush%20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820546">
            <a:off x="4476408" y="5404658"/>
            <a:ext cx="820686" cy="801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ush%20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865022">
            <a:off x="2868769" y="4571539"/>
            <a:ext cx="1083305" cy="105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00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ac.450f.edgecastcdn.net/80450F/710keel.com/files/2016/06/PAT-SUMMITT.jpg"/>
          <p:cNvPicPr>
            <a:picLocks noChangeAspect="1" noChangeArrowheads="1"/>
          </p:cNvPicPr>
          <p:nvPr/>
        </p:nvPicPr>
        <p:blipFill rotWithShape="1">
          <a:blip r:embed="rId3">
            <a:extLst>
              <a:ext uri="{28A0092B-C50C-407E-A947-70E740481C1C}">
                <a14:useLocalDpi xmlns:a14="http://schemas.microsoft.com/office/drawing/2010/main" val="0"/>
              </a:ext>
            </a:extLst>
          </a:blip>
          <a:srcRect t="3830" r="10918"/>
          <a:stretch/>
        </p:blipFill>
        <p:spPr bwMode="auto">
          <a:xfrm>
            <a:off x="457200" y="304800"/>
            <a:ext cx="4286090" cy="3022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rank lloyd wrigh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256" y="3581400"/>
            <a:ext cx="4123944" cy="27571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post-gazette.com/image/2014/03/14/ca102,370,1475,1743/University-of-Louisville-basketball-coach-Rick-Pitin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2743200"/>
            <a:ext cx="3886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media.salon.com/2016/03/georgia_okeef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0960" y="228600"/>
            <a:ext cx="3622040" cy="240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727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rittent.com/blog/wp-content/uploads/2013/04/building-relations-with-influencers-e13672464223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90" y="152400"/>
            <a:ext cx="7809923"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rot="20155745">
            <a:off x="2988030" y="5605928"/>
            <a:ext cx="914400" cy="1114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Callout 2"/>
          <p:cNvSpPr/>
          <p:nvPr/>
        </p:nvSpPr>
        <p:spPr>
          <a:xfrm>
            <a:off x="1219200" y="4191000"/>
            <a:ext cx="2870661" cy="1295400"/>
          </a:xfrm>
          <a:prstGeom prst="wedgeEllipseCallout">
            <a:avLst>
              <a:gd name="adj1" fmla="val 54678"/>
              <a:gd name="adj2" fmla="val 494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4343400"/>
            <a:ext cx="2438400" cy="923330"/>
          </a:xfrm>
          <a:prstGeom prst="rect">
            <a:avLst/>
          </a:prstGeom>
          <a:noFill/>
        </p:spPr>
        <p:txBody>
          <a:bodyPr wrap="square" rtlCol="0">
            <a:spAutoFit/>
          </a:bodyPr>
          <a:lstStyle/>
          <a:p>
            <a:r>
              <a:rPr lang="en-US" dirty="0" smtClean="0"/>
              <a:t>What’s the impact on people choosing and using health insurance?</a:t>
            </a:r>
            <a:endParaRPr lang="en-US" dirty="0"/>
          </a:p>
        </p:txBody>
      </p:sp>
      <p:sp>
        <p:nvSpPr>
          <p:cNvPr id="8" name="Oval 7"/>
          <p:cNvSpPr/>
          <p:nvPr/>
        </p:nvSpPr>
        <p:spPr>
          <a:xfrm rot="17711907">
            <a:off x="7632865" y="1414168"/>
            <a:ext cx="914400" cy="1114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Callout 5"/>
          <p:cNvSpPr/>
          <p:nvPr/>
        </p:nvSpPr>
        <p:spPr>
          <a:xfrm>
            <a:off x="5663739" y="990600"/>
            <a:ext cx="2642061" cy="1143000"/>
          </a:xfrm>
          <a:prstGeom prst="wedgeEllipseCallout">
            <a:avLst>
              <a:gd name="adj1" fmla="val 42722"/>
              <a:gd name="adj2" fmla="val 8359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867400" y="1182469"/>
            <a:ext cx="2514600" cy="646331"/>
          </a:xfrm>
          <a:prstGeom prst="rect">
            <a:avLst/>
          </a:prstGeom>
          <a:noFill/>
        </p:spPr>
        <p:txBody>
          <a:bodyPr wrap="square" rtlCol="0">
            <a:spAutoFit/>
          </a:bodyPr>
          <a:lstStyle/>
          <a:p>
            <a:r>
              <a:rPr lang="en-US" dirty="0" smtClean="0"/>
              <a:t>Can it help with medication adherence?</a:t>
            </a:r>
            <a:endParaRPr lang="en-US" dirty="0"/>
          </a:p>
        </p:txBody>
      </p:sp>
      <p:sp>
        <p:nvSpPr>
          <p:cNvPr id="14" name="Oval 13"/>
          <p:cNvSpPr/>
          <p:nvPr/>
        </p:nvSpPr>
        <p:spPr>
          <a:xfrm>
            <a:off x="3284686" y="0"/>
            <a:ext cx="830114" cy="930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Callout 11"/>
          <p:cNvSpPr/>
          <p:nvPr/>
        </p:nvSpPr>
        <p:spPr>
          <a:xfrm>
            <a:off x="990600" y="228600"/>
            <a:ext cx="2642061" cy="1143000"/>
          </a:xfrm>
          <a:prstGeom prst="wedgeEllipseCallout">
            <a:avLst>
              <a:gd name="adj1" fmla="val 60341"/>
              <a:gd name="adj2" fmla="val 30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219200" y="325904"/>
            <a:ext cx="2362200" cy="1015663"/>
          </a:xfrm>
          <a:prstGeom prst="rect">
            <a:avLst/>
          </a:prstGeom>
          <a:noFill/>
        </p:spPr>
        <p:txBody>
          <a:bodyPr wrap="square" rtlCol="0">
            <a:spAutoFit/>
          </a:bodyPr>
          <a:lstStyle/>
          <a:p>
            <a:r>
              <a:rPr lang="en-US" dirty="0" smtClean="0"/>
              <a:t>Can improved health literacy lower rates of return hospital visits?</a:t>
            </a:r>
            <a:endParaRPr lang="en-US" dirty="0"/>
          </a:p>
        </p:txBody>
      </p:sp>
    </p:spTree>
    <p:extLst>
      <p:ext uri="{BB962C8B-B14F-4D97-AF65-F5344CB8AC3E}">
        <p14:creationId xmlns:p14="http://schemas.microsoft.com/office/powerpoint/2010/main" val="3899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12" grpId="0" animBg="1"/>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019800"/>
            <a:ext cx="845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600" dirty="0" smtClean="0">
              <a:solidFill>
                <a:srgbClr val="FFFFFF"/>
              </a:solidFill>
            </a:endParaRPr>
          </a:p>
        </p:txBody>
      </p:sp>
      <p:sp>
        <p:nvSpPr>
          <p:cNvPr id="2" name="Content Placeholder 1"/>
          <p:cNvSpPr>
            <a:spLocks noGrp="1"/>
          </p:cNvSpPr>
          <p:nvPr>
            <p:ph idx="1"/>
          </p:nvPr>
        </p:nvSpPr>
        <p:spPr>
          <a:xfrm>
            <a:off x="457200" y="990600"/>
            <a:ext cx="8229600" cy="4933950"/>
          </a:xfrm>
        </p:spPr>
        <p:txBody>
          <a:bodyPr>
            <a:normAutofit/>
          </a:bodyPr>
          <a:lstStyle/>
          <a:p>
            <a:pPr>
              <a:spcAft>
                <a:spcPts val="600"/>
              </a:spcAft>
            </a:pPr>
            <a:r>
              <a:rPr lang="en-US" b="1" dirty="0" smtClean="0"/>
              <a:t>Identified influencers </a:t>
            </a:r>
          </a:p>
          <a:p>
            <a:pPr lvl="1">
              <a:spcAft>
                <a:spcPts val="0"/>
              </a:spcAft>
            </a:pPr>
            <a:r>
              <a:rPr lang="en-US" sz="1800" dirty="0" smtClean="0"/>
              <a:t>Communications expert – chief of staff for  Chief Information Technology Officer</a:t>
            </a:r>
          </a:p>
          <a:p>
            <a:pPr lvl="1">
              <a:spcAft>
                <a:spcPts val="0"/>
              </a:spcAft>
            </a:pPr>
            <a:r>
              <a:rPr lang="en-US" sz="1800" dirty="0" smtClean="0"/>
              <a:t>Representative from Humana Foundation </a:t>
            </a:r>
          </a:p>
          <a:p>
            <a:pPr lvl="1">
              <a:spcAft>
                <a:spcPts val="0"/>
              </a:spcAft>
            </a:pPr>
            <a:r>
              <a:rPr lang="en-US" sz="1800" dirty="0" smtClean="0"/>
              <a:t>Physician in Humana Resources organization</a:t>
            </a:r>
          </a:p>
          <a:p>
            <a:pPr lvl="1">
              <a:spcAft>
                <a:spcPts val="0"/>
              </a:spcAft>
            </a:pPr>
            <a:endParaRPr lang="en-US" sz="1800" dirty="0" smtClean="0"/>
          </a:p>
          <a:p>
            <a:pPr>
              <a:spcAft>
                <a:spcPts val="600"/>
              </a:spcAft>
            </a:pPr>
            <a:r>
              <a:rPr lang="en-US" b="1" dirty="0" smtClean="0"/>
              <a:t>Created Health </a:t>
            </a:r>
            <a:r>
              <a:rPr lang="en-US" b="1" dirty="0"/>
              <a:t>Literacy Roundtable </a:t>
            </a:r>
            <a:endParaRPr lang="en-US" b="1" dirty="0" smtClean="0"/>
          </a:p>
          <a:p>
            <a:pPr lvl="1">
              <a:spcAft>
                <a:spcPts val="600"/>
              </a:spcAft>
            </a:pPr>
            <a:r>
              <a:rPr lang="en-US" sz="1800" dirty="0" smtClean="0"/>
              <a:t>Group </a:t>
            </a:r>
            <a:r>
              <a:rPr lang="en-US" sz="1800" dirty="0"/>
              <a:t>meetings every 6 weeks to share information on HL efforts going on around the company, share best </a:t>
            </a:r>
            <a:r>
              <a:rPr lang="en-US" sz="1800" dirty="0" smtClean="0"/>
              <a:t>practices</a:t>
            </a:r>
          </a:p>
          <a:p>
            <a:pPr lvl="1"/>
            <a:r>
              <a:rPr lang="en-US" sz="1800" dirty="0" smtClean="0"/>
              <a:t>140 on meeting invite, average 60-70 on the call</a:t>
            </a:r>
            <a:endParaRPr lang="en-US" sz="1800" dirty="0"/>
          </a:p>
          <a:p>
            <a:pPr marL="0" indent="0">
              <a:spcAft>
                <a:spcPts val="0"/>
              </a:spcAft>
              <a:buNone/>
            </a:pPr>
            <a:endParaRPr lang="en-US" sz="1800" b="1" dirty="0" smtClean="0">
              <a:solidFill>
                <a:srgbClr val="1A1812"/>
              </a:solidFill>
            </a:endParaRPr>
          </a:p>
          <a:p>
            <a:pPr>
              <a:spcAft>
                <a:spcPts val="600"/>
              </a:spcAft>
            </a:pPr>
            <a:r>
              <a:rPr lang="en-US" b="1" dirty="0" smtClean="0">
                <a:solidFill>
                  <a:srgbClr val="1A1812"/>
                </a:solidFill>
              </a:rPr>
              <a:t>Activated a </a:t>
            </a:r>
            <a:r>
              <a:rPr lang="en-US" b="1" dirty="0">
                <a:solidFill>
                  <a:srgbClr val="1A1812"/>
                </a:solidFill>
              </a:rPr>
              <a:t>team of Health Literacy Champions to:</a:t>
            </a:r>
          </a:p>
          <a:p>
            <a:pPr lvl="1">
              <a:spcAft>
                <a:spcPts val="0"/>
              </a:spcAft>
            </a:pPr>
            <a:r>
              <a:rPr lang="en-US" sz="1800" dirty="0">
                <a:solidFill>
                  <a:srgbClr val="1A1812"/>
                </a:solidFill>
              </a:rPr>
              <a:t>Gather </a:t>
            </a:r>
            <a:r>
              <a:rPr lang="en-US" sz="1800" b="1" dirty="0">
                <a:solidFill>
                  <a:srgbClr val="1A1812"/>
                </a:solidFill>
              </a:rPr>
              <a:t>input / ideas </a:t>
            </a:r>
            <a:r>
              <a:rPr lang="en-US" sz="1800" dirty="0">
                <a:solidFill>
                  <a:srgbClr val="1A1812"/>
                </a:solidFill>
              </a:rPr>
              <a:t>for key HL information to share with Humana associates</a:t>
            </a:r>
          </a:p>
          <a:p>
            <a:pPr lvl="1">
              <a:spcAft>
                <a:spcPts val="0"/>
              </a:spcAft>
            </a:pPr>
            <a:r>
              <a:rPr lang="en-US" sz="1800" dirty="0" smtClean="0">
                <a:solidFill>
                  <a:srgbClr val="1A1812"/>
                </a:solidFill>
              </a:rPr>
              <a:t>Share </a:t>
            </a:r>
            <a:r>
              <a:rPr lang="en-US" sz="1800" b="1" dirty="0">
                <a:solidFill>
                  <a:srgbClr val="1A1812"/>
                </a:solidFill>
              </a:rPr>
              <a:t>weekly Hi! articles &amp; Buzz posts </a:t>
            </a:r>
            <a:r>
              <a:rPr lang="en-US" sz="1800" dirty="0">
                <a:solidFill>
                  <a:srgbClr val="1A1812"/>
                </a:solidFill>
              </a:rPr>
              <a:t>throughout National Health Literacy </a:t>
            </a:r>
            <a:r>
              <a:rPr lang="en-US" sz="1800" dirty="0" smtClean="0">
                <a:solidFill>
                  <a:srgbClr val="1A1812"/>
                </a:solidFill>
              </a:rPr>
              <a:t>Month</a:t>
            </a:r>
          </a:p>
          <a:p>
            <a:pPr lvl="1">
              <a:spcAft>
                <a:spcPts val="0"/>
              </a:spcAft>
            </a:pPr>
            <a:r>
              <a:rPr lang="en-US" sz="1800" dirty="0">
                <a:solidFill>
                  <a:srgbClr val="1A1812"/>
                </a:solidFill>
              </a:rPr>
              <a:t>Launch an educational </a:t>
            </a:r>
            <a:r>
              <a:rPr lang="en-US" sz="1800" b="1" dirty="0">
                <a:solidFill>
                  <a:srgbClr val="1A1812"/>
                </a:solidFill>
              </a:rPr>
              <a:t>toolkit </a:t>
            </a:r>
            <a:r>
              <a:rPr lang="en-US" sz="1800" dirty="0">
                <a:solidFill>
                  <a:srgbClr val="1A1812"/>
                </a:solidFill>
              </a:rPr>
              <a:t>to socialize learning activities through these Well-being Champions/Advocates and other trusted </a:t>
            </a:r>
            <a:r>
              <a:rPr lang="en-US" sz="1800" dirty="0" smtClean="0">
                <a:solidFill>
                  <a:srgbClr val="1A1812"/>
                </a:solidFill>
              </a:rPr>
              <a:t>resources</a:t>
            </a:r>
            <a:endParaRPr lang="en-US" sz="1800" dirty="0">
              <a:solidFill>
                <a:srgbClr val="1A1812"/>
              </a:solidFill>
            </a:endParaRPr>
          </a:p>
          <a:p>
            <a:endParaRPr lang="en-US" dirty="0"/>
          </a:p>
        </p:txBody>
      </p:sp>
      <p:sp>
        <p:nvSpPr>
          <p:cNvPr id="3" name="Slide Number Placeholder 2"/>
          <p:cNvSpPr>
            <a:spLocks noGrp="1"/>
          </p:cNvSpPr>
          <p:nvPr>
            <p:ph type="sldNum" sz="quarter" idx="10"/>
          </p:nvPr>
        </p:nvSpPr>
        <p:spPr/>
        <p:txBody>
          <a:bodyPr/>
          <a:lstStyle/>
          <a:p>
            <a:fld id="{485C39CC-EE39-D443-B36F-C90C146C8057}" type="slidenum">
              <a:rPr lang="en-US" smtClean="0"/>
              <a:pPr/>
              <a:t>46</a:t>
            </a:fld>
            <a:endParaRPr lang="en-US" dirty="0"/>
          </a:p>
        </p:txBody>
      </p:sp>
      <p:sp>
        <p:nvSpPr>
          <p:cNvPr id="4" name="Title 3"/>
          <p:cNvSpPr>
            <a:spLocks noGrp="1"/>
          </p:cNvSpPr>
          <p:nvPr>
            <p:ph type="title"/>
          </p:nvPr>
        </p:nvSpPr>
        <p:spPr>
          <a:xfrm>
            <a:off x="457200" y="228600"/>
            <a:ext cx="8229600" cy="1129770"/>
          </a:xfrm>
        </p:spPr>
        <p:txBody>
          <a:bodyPr>
            <a:normAutofit/>
          </a:bodyPr>
          <a:lstStyle/>
          <a:p>
            <a:r>
              <a:rPr lang="en-US" sz="4400" dirty="0" smtClean="0"/>
              <a:t>Building blocks</a:t>
            </a:r>
            <a:endParaRPr lang="en-US" sz="4400" dirty="0"/>
          </a:p>
        </p:txBody>
      </p:sp>
    </p:spTree>
    <p:extLst>
      <p:ext uri="{BB962C8B-B14F-4D97-AF65-F5344CB8AC3E}">
        <p14:creationId xmlns:p14="http://schemas.microsoft.com/office/powerpoint/2010/main" val="3835659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6019800"/>
            <a:ext cx="845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600" dirty="0" smtClean="0">
              <a:solidFill>
                <a:srgbClr val="FFFFFF"/>
              </a:solidFill>
            </a:endParaRPr>
          </a:p>
        </p:txBody>
      </p:sp>
      <p:sp>
        <p:nvSpPr>
          <p:cNvPr id="3" name="Slide Number Placeholder 2"/>
          <p:cNvSpPr>
            <a:spLocks noGrp="1"/>
          </p:cNvSpPr>
          <p:nvPr>
            <p:ph type="sldNum" sz="quarter" idx="10"/>
          </p:nvPr>
        </p:nvSpPr>
        <p:spPr/>
        <p:txBody>
          <a:bodyPr/>
          <a:lstStyle/>
          <a:p>
            <a:fld id="{485C39CC-EE39-D443-B36F-C90C146C8057}" type="slidenum">
              <a:rPr lang="en-US" smtClean="0"/>
              <a:pPr/>
              <a:t>47</a:t>
            </a:fld>
            <a:endParaRPr lang="en-US" dirty="0"/>
          </a:p>
        </p:txBody>
      </p:sp>
      <p:sp>
        <p:nvSpPr>
          <p:cNvPr id="5" name="Title 4"/>
          <p:cNvSpPr>
            <a:spLocks noGrp="1"/>
          </p:cNvSpPr>
          <p:nvPr>
            <p:ph type="title"/>
          </p:nvPr>
        </p:nvSpPr>
        <p:spPr/>
        <p:txBody>
          <a:bodyPr/>
          <a:lstStyle/>
          <a:p>
            <a:r>
              <a:rPr lang="en-US" sz="4000" dirty="0" smtClean="0"/>
              <a:t>Toolkit</a:t>
            </a:r>
            <a:r>
              <a:rPr lang="en-US" dirty="0" smtClean="0"/>
              <a:t/>
            </a:r>
            <a:br>
              <a:rPr lang="en-US" dirty="0" smtClean="0"/>
            </a:br>
            <a:r>
              <a:rPr lang="en-US" sz="2400" b="1" dirty="0">
                <a:solidFill>
                  <a:schemeClr val="bg1">
                    <a:lumMod val="50000"/>
                  </a:schemeClr>
                </a:solidFill>
              </a:rPr>
              <a:t>H</a:t>
            </a:r>
            <a:r>
              <a:rPr lang="en-US" sz="2400" b="1" dirty="0" smtClean="0">
                <a:solidFill>
                  <a:schemeClr val="bg1">
                    <a:lumMod val="50000"/>
                  </a:schemeClr>
                </a:solidFill>
              </a:rPr>
              <a:t>ighlights</a:t>
            </a:r>
            <a:endParaRPr lang="en-US" sz="2400" b="1" dirty="0">
              <a:solidFill>
                <a:schemeClr val="bg1">
                  <a:lumMod val="50000"/>
                </a:schemeClr>
              </a:solidFill>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457200" y="1600200"/>
            <a:ext cx="5872786" cy="43959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6329986" y="846177"/>
            <a:ext cx="2433014" cy="5478423"/>
          </a:xfrm>
          <a:prstGeom prst="rect">
            <a:avLst/>
          </a:prstGeom>
          <a:noFill/>
        </p:spPr>
        <p:txBody>
          <a:bodyPr wrap="square" rtlCol="0">
            <a:spAutoFit/>
          </a:bodyPr>
          <a:lstStyle/>
          <a:p>
            <a:r>
              <a:rPr lang="en-US" sz="1600" b="1" dirty="0">
                <a:solidFill>
                  <a:srgbClr val="1D5B2D"/>
                </a:solidFill>
              </a:rPr>
              <a:t>What was done</a:t>
            </a:r>
            <a:r>
              <a:rPr lang="en-US" sz="1600" b="1" dirty="0" smtClean="0">
                <a:solidFill>
                  <a:srgbClr val="1D5B2D"/>
                </a:solidFill>
              </a:rPr>
              <a:t>:</a:t>
            </a:r>
          </a:p>
          <a:p>
            <a:endParaRPr lang="en-US" sz="1200" dirty="0">
              <a:solidFill>
                <a:srgbClr val="1D5B2D"/>
              </a:solidFill>
            </a:endParaRPr>
          </a:p>
          <a:p>
            <a:pPr marL="171450" indent="-171450">
              <a:buFont typeface="Wingdings" panose="05000000000000000000" pitchFamily="2" charset="2"/>
              <a:buChar char="§"/>
            </a:pPr>
            <a:r>
              <a:rPr lang="en-US" sz="1400" dirty="0">
                <a:solidFill>
                  <a:srgbClr val="1A1812"/>
                </a:solidFill>
              </a:rPr>
              <a:t>The “briefcase” concept was designed to meet WB Champions’ request to make it easy to socialize tools &amp; learning activities by pre-packaging everything needed; make each tool usable by teams or individuals in 10 minutes or less</a:t>
            </a:r>
            <a:r>
              <a:rPr lang="en-US" sz="1400" dirty="0" smtClean="0">
                <a:solidFill>
                  <a:srgbClr val="1A1812"/>
                </a:solidFill>
              </a:rPr>
              <a:t>.</a:t>
            </a:r>
          </a:p>
          <a:p>
            <a:endParaRPr lang="en-US" sz="1400" dirty="0" smtClean="0">
              <a:solidFill>
                <a:srgbClr val="1A1812"/>
              </a:solidFill>
            </a:endParaRPr>
          </a:p>
          <a:p>
            <a:pPr marL="171450" indent="-171450">
              <a:buFont typeface="Wingdings" panose="05000000000000000000" pitchFamily="2" charset="2"/>
              <a:buChar char="§"/>
            </a:pPr>
            <a:r>
              <a:rPr lang="en-US" sz="1400" dirty="0" smtClean="0">
                <a:solidFill>
                  <a:srgbClr val="1A1812"/>
                </a:solidFill>
              </a:rPr>
              <a:t>An </a:t>
            </a:r>
            <a:r>
              <a:rPr lang="en-US" sz="1400" b="1" dirty="0" smtClean="0">
                <a:solidFill>
                  <a:srgbClr val="1A1812"/>
                </a:solidFill>
              </a:rPr>
              <a:t>overview presentation</a:t>
            </a:r>
            <a:r>
              <a:rPr lang="en-US" sz="1400" dirty="0" smtClean="0">
                <a:solidFill>
                  <a:srgbClr val="1A1812"/>
                </a:solidFill>
              </a:rPr>
              <a:t> + </a:t>
            </a:r>
            <a:r>
              <a:rPr lang="en-US" sz="1400" b="1" dirty="0" smtClean="0">
                <a:solidFill>
                  <a:srgbClr val="1A1812"/>
                </a:solidFill>
              </a:rPr>
              <a:t>seven short learning presentations </a:t>
            </a:r>
            <a:r>
              <a:rPr lang="en-US" sz="1400" dirty="0" smtClean="0">
                <a:solidFill>
                  <a:srgbClr val="1A1812"/>
                </a:solidFill>
              </a:rPr>
              <a:t>including user guides &amp; introductory messaging were introduced to WB Champions on their Sep 22 monthly call. Call to action: Begin sharing 1/week during National Health Literacy Month. Article in their newsletter followed. </a:t>
            </a:r>
            <a:endParaRPr lang="en-US" sz="1400" dirty="0">
              <a:solidFill>
                <a:srgbClr val="1A1812"/>
              </a:solidFill>
            </a:endParaRPr>
          </a:p>
        </p:txBody>
      </p:sp>
    </p:spTree>
    <p:extLst>
      <p:ext uri="{BB962C8B-B14F-4D97-AF65-F5344CB8AC3E}">
        <p14:creationId xmlns:p14="http://schemas.microsoft.com/office/powerpoint/2010/main" val="3326008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6019800"/>
            <a:ext cx="845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600" dirty="0" smtClean="0">
              <a:solidFill>
                <a:srgbClr val="FFFFFF"/>
              </a:solidFill>
            </a:endParaRPr>
          </a:p>
        </p:txBody>
      </p:sp>
      <p:sp>
        <p:nvSpPr>
          <p:cNvPr id="3" name="Slide Number Placeholder 2"/>
          <p:cNvSpPr>
            <a:spLocks noGrp="1"/>
          </p:cNvSpPr>
          <p:nvPr>
            <p:ph type="sldNum" sz="quarter" idx="10"/>
          </p:nvPr>
        </p:nvSpPr>
        <p:spPr/>
        <p:txBody>
          <a:bodyPr/>
          <a:lstStyle/>
          <a:p>
            <a:fld id="{485C39CC-EE39-D443-B36F-C90C146C8057}" type="slidenum">
              <a:rPr lang="en-US" smtClean="0"/>
              <a:pPr/>
              <a:t>48</a:t>
            </a:fld>
            <a:endParaRPr lang="en-US" dirty="0"/>
          </a:p>
        </p:txBody>
      </p:sp>
      <p:sp>
        <p:nvSpPr>
          <p:cNvPr id="5" name="Title 4"/>
          <p:cNvSpPr>
            <a:spLocks noGrp="1"/>
          </p:cNvSpPr>
          <p:nvPr>
            <p:ph type="title"/>
          </p:nvPr>
        </p:nvSpPr>
        <p:spPr/>
        <p:txBody>
          <a:bodyPr/>
          <a:lstStyle/>
          <a:p>
            <a:r>
              <a:rPr lang="en-US" sz="4000" dirty="0" smtClean="0"/>
              <a:t>Toolkit</a:t>
            </a:r>
            <a:r>
              <a:rPr lang="en-US" dirty="0" smtClean="0"/>
              <a:t/>
            </a:r>
            <a:br>
              <a:rPr lang="en-US" dirty="0" smtClean="0"/>
            </a:br>
            <a:r>
              <a:rPr lang="en-US" sz="2400" b="1" dirty="0">
                <a:solidFill>
                  <a:schemeClr val="bg1">
                    <a:lumMod val="50000"/>
                  </a:schemeClr>
                </a:solidFill>
              </a:rPr>
              <a:t>H</a:t>
            </a:r>
            <a:r>
              <a:rPr lang="en-US" sz="2400" b="1" dirty="0" smtClean="0">
                <a:solidFill>
                  <a:schemeClr val="bg1">
                    <a:lumMod val="50000"/>
                  </a:schemeClr>
                </a:solidFill>
              </a:rPr>
              <a:t>ighlights</a:t>
            </a:r>
            <a:endParaRPr lang="en-US" sz="2400" b="1" dirty="0">
              <a:solidFill>
                <a:schemeClr val="bg1">
                  <a:lumMod val="50000"/>
                </a:schemeClr>
              </a:solidFill>
            </a:endParaRPr>
          </a:p>
        </p:txBody>
      </p:sp>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0000"/>
                    </a14:imgEffect>
                  </a14:imgLayer>
                </a14:imgProps>
              </a:ext>
              <a:ext uri="{28A0092B-C50C-407E-A947-70E740481C1C}">
                <a14:useLocalDpi xmlns:a14="http://schemas.microsoft.com/office/drawing/2010/main" val="0"/>
              </a:ext>
            </a:extLst>
          </a:blip>
          <a:srcRect/>
          <a:stretch>
            <a:fillRect/>
          </a:stretch>
        </p:blipFill>
        <p:spPr bwMode="auto">
          <a:xfrm>
            <a:off x="685797" y="1603371"/>
            <a:ext cx="5950060" cy="44537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6851415" y="2062062"/>
            <a:ext cx="1884402" cy="2462213"/>
          </a:xfrm>
          <a:prstGeom prst="rect">
            <a:avLst/>
          </a:prstGeom>
          <a:ln w="3175">
            <a:solidFill>
              <a:schemeClr val="bg1">
                <a:lumMod val="6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spcAft>
                <a:spcPts val="1200"/>
              </a:spcAft>
            </a:pPr>
            <a:r>
              <a:rPr lang="en-US" sz="1400" i="1" dirty="0">
                <a:solidFill>
                  <a:srgbClr val="1D5B2D"/>
                </a:solidFill>
              </a:rPr>
              <a:t>Tools and activities have been selected by members of Humana’s Health Literacy Roundtable for their impact, value to associates and simplicity. Each provides a learning experience in </a:t>
            </a:r>
            <a:r>
              <a:rPr lang="en-US" sz="1400" b="1" i="1" dirty="0">
                <a:solidFill>
                  <a:srgbClr val="1D5B2D"/>
                </a:solidFill>
              </a:rPr>
              <a:t>10 minutes or less!</a:t>
            </a:r>
          </a:p>
        </p:txBody>
      </p:sp>
      <p:sp>
        <p:nvSpPr>
          <p:cNvPr id="14" name="5-Point Star 13"/>
          <p:cNvSpPr/>
          <p:nvPr/>
        </p:nvSpPr>
        <p:spPr>
          <a:xfrm rot="810497">
            <a:off x="8482232" y="1946831"/>
            <a:ext cx="257104" cy="236208"/>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Tree>
    <p:extLst>
      <p:ext uri="{BB962C8B-B14F-4D97-AF65-F5344CB8AC3E}">
        <p14:creationId xmlns:p14="http://schemas.microsoft.com/office/powerpoint/2010/main" val="40728487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6019800"/>
            <a:ext cx="845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600" dirty="0" smtClean="0">
              <a:solidFill>
                <a:srgbClr val="FFFFFF"/>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84" y="1723663"/>
            <a:ext cx="5096316" cy="3837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0"/>
          </p:nvPr>
        </p:nvSpPr>
        <p:spPr/>
        <p:txBody>
          <a:bodyPr/>
          <a:lstStyle/>
          <a:p>
            <a:fld id="{485C39CC-EE39-D443-B36F-C90C146C8057}" type="slidenum">
              <a:rPr lang="en-US" smtClean="0"/>
              <a:pPr/>
              <a:t>49</a:t>
            </a:fld>
            <a:endParaRPr lang="en-US" dirty="0"/>
          </a:p>
        </p:txBody>
      </p:sp>
      <p:sp>
        <p:nvSpPr>
          <p:cNvPr id="5" name="Title 4"/>
          <p:cNvSpPr>
            <a:spLocks noGrp="1"/>
          </p:cNvSpPr>
          <p:nvPr>
            <p:ph type="title"/>
          </p:nvPr>
        </p:nvSpPr>
        <p:spPr/>
        <p:txBody>
          <a:bodyPr/>
          <a:lstStyle/>
          <a:p>
            <a:r>
              <a:rPr lang="en-US" sz="4000" dirty="0" smtClean="0"/>
              <a:t>Articles &amp; Buzz</a:t>
            </a:r>
            <a:r>
              <a:rPr lang="en-US" dirty="0" smtClean="0"/>
              <a:t/>
            </a:r>
            <a:br>
              <a:rPr lang="en-US" dirty="0" smtClean="0"/>
            </a:br>
            <a:r>
              <a:rPr lang="en-US" sz="2400" b="1" dirty="0">
                <a:solidFill>
                  <a:schemeClr val="bg1">
                    <a:lumMod val="50000"/>
                  </a:schemeClr>
                </a:solidFill>
              </a:rPr>
              <a:t>H</a:t>
            </a:r>
            <a:r>
              <a:rPr lang="en-US" sz="2400" b="1" dirty="0" smtClean="0">
                <a:solidFill>
                  <a:schemeClr val="bg1">
                    <a:lumMod val="50000"/>
                  </a:schemeClr>
                </a:solidFill>
              </a:rPr>
              <a:t>ighlights</a:t>
            </a:r>
            <a:endParaRPr lang="en-US" sz="2400" b="1" dirty="0">
              <a:solidFill>
                <a:schemeClr val="bg1">
                  <a:lumMod val="50000"/>
                </a:schemeClr>
              </a:solidFill>
            </a:endParaRPr>
          </a:p>
        </p:txBody>
      </p:sp>
      <p:sp>
        <p:nvSpPr>
          <p:cNvPr id="8" name="TextBox 7"/>
          <p:cNvSpPr txBox="1"/>
          <p:nvPr/>
        </p:nvSpPr>
        <p:spPr>
          <a:xfrm>
            <a:off x="3822259" y="338668"/>
            <a:ext cx="5085515" cy="1384995"/>
          </a:xfrm>
          <a:prstGeom prst="rect">
            <a:avLst/>
          </a:prstGeom>
          <a:noFill/>
        </p:spPr>
        <p:txBody>
          <a:bodyPr wrap="square" rtlCol="0">
            <a:spAutoFit/>
          </a:bodyPr>
          <a:lstStyle/>
          <a:p>
            <a:r>
              <a:rPr lang="en-US" sz="1200" b="1" dirty="0">
                <a:solidFill>
                  <a:srgbClr val="1D5B2D"/>
                </a:solidFill>
              </a:rPr>
              <a:t>What was done:</a:t>
            </a:r>
            <a:endParaRPr lang="en-US" sz="1200" dirty="0">
              <a:solidFill>
                <a:srgbClr val="1D5B2D"/>
              </a:solidFill>
            </a:endParaRPr>
          </a:p>
          <a:p>
            <a:pPr marL="171450" indent="-171450">
              <a:buFont typeface="Wingdings" panose="05000000000000000000" pitchFamily="2" charset="2"/>
              <a:buChar char="§"/>
            </a:pPr>
            <a:r>
              <a:rPr lang="en-US" sz="1200" dirty="0">
                <a:solidFill>
                  <a:srgbClr val="1A1812"/>
                </a:solidFill>
              </a:rPr>
              <a:t>Four </a:t>
            </a:r>
            <a:r>
              <a:rPr lang="en-US" sz="1200" b="1" dirty="0">
                <a:solidFill>
                  <a:srgbClr val="1A1812"/>
                </a:solidFill>
              </a:rPr>
              <a:t>weekly articles </a:t>
            </a:r>
            <a:r>
              <a:rPr lang="en-US" sz="1200" dirty="0">
                <a:solidFill>
                  <a:srgbClr val="1A1812"/>
                </a:solidFill>
              </a:rPr>
              <a:t>were published on Hi! during October / National Health Literacy Month to increase awareness about the issue and share information on some key topics.</a:t>
            </a:r>
          </a:p>
          <a:p>
            <a:pPr marL="171450" indent="-171450">
              <a:buFont typeface="Wingdings" panose="05000000000000000000" pitchFamily="2" charset="2"/>
              <a:buChar char="§"/>
            </a:pPr>
            <a:r>
              <a:rPr lang="en-US" sz="1200" dirty="0">
                <a:solidFill>
                  <a:srgbClr val="1A1812"/>
                </a:solidFill>
              </a:rPr>
              <a:t>Each article directed associates to the </a:t>
            </a:r>
            <a:r>
              <a:rPr lang="en-US" sz="1200" b="1" dirty="0">
                <a:solidFill>
                  <a:srgbClr val="1A1812"/>
                </a:solidFill>
              </a:rPr>
              <a:t>toolkit and other learning options</a:t>
            </a:r>
            <a:r>
              <a:rPr lang="en-US" sz="1200" dirty="0">
                <a:solidFill>
                  <a:srgbClr val="1A1812"/>
                </a:solidFill>
              </a:rPr>
              <a:t>.</a:t>
            </a:r>
          </a:p>
          <a:p>
            <a:pPr marL="171450" indent="-171450">
              <a:buFont typeface="Wingdings" panose="05000000000000000000" pitchFamily="2" charset="2"/>
              <a:buChar char="§"/>
            </a:pPr>
            <a:r>
              <a:rPr lang="en-US" sz="1200" b="1" dirty="0">
                <a:solidFill>
                  <a:srgbClr val="1A1812"/>
                </a:solidFill>
              </a:rPr>
              <a:t>Buzz posts </a:t>
            </a:r>
            <a:r>
              <a:rPr lang="en-US" sz="1200" dirty="0">
                <a:solidFill>
                  <a:srgbClr val="1A1812"/>
                </a:solidFill>
              </a:rPr>
              <a:t>amplified each article, and some additional short format content was also posted.</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69634"/>
            <a:ext cx="4898314" cy="36849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381000" y="5619690"/>
            <a:ext cx="4625340" cy="400110"/>
          </a:xfrm>
          <a:prstGeom prst="rect">
            <a:avLst/>
          </a:prstGeom>
          <a:noFill/>
        </p:spPr>
        <p:txBody>
          <a:bodyPr wrap="square" rtlCol="0">
            <a:spAutoFit/>
          </a:bodyPr>
          <a:lstStyle/>
          <a:p>
            <a:r>
              <a:rPr lang="en-US" sz="1200" b="1" dirty="0">
                <a:solidFill>
                  <a:srgbClr val="1D5B2D"/>
                </a:solidFill>
              </a:rPr>
              <a:t>Week 1 article: Using stories in communication</a:t>
            </a:r>
          </a:p>
          <a:p>
            <a:r>
              <a:rPr lang="en-US" sz="800" dirty="0">
                <a:solidFill>
                  <a:srgbClr val="1D5B2D"/>
                </a:solidFill>
                <a:hlinkClick r:id="rId5"/>
              </a:rPr>
              <a:t>https://hi.humana.com/article/health-literacy-rocks-3-ways-stories-make-it-easier-to-understand/</a:t>
            </a:r>
            <a:r>
              <a:rPr lang="en-US" sz="800" dirty="0">
                <a:solidFill>
                  <a:srgbClr val="1D5B2D"/>
                </a:solidFill>
              </a:rPr>
              <a:t> </a:t>
            </a:r>
          </a:p>
        </p:txBody>
      </p:sp>
      <p:sp>
        <p:nvSpPr>
          <p:cNvPr id="15" name="TextBox 14"/>
          <p:cNvSpPr txBox="1"/>
          <p:nvPr/>
        </p:nvSpPr>
        <p:spPr>
          <a:xfrm>
            <a:off x="3886200" y="6000690"/>
            <a:ext cx="4898314" cy="400110"/>
          </a:xfrm>
          <a:prstGeom prst="rect">
            <a:avLst/>
          </a:prstGeom>
          <a:noFill/>
        </p:spPr>
        <p:txBody>
          <a:bodyPr wrap="square" rtlCol="0">
            <a:spAutoFit/>
          </a:bodyPr>
          <a:lstStyle/>
          <a:p>
            <a:r>
              <a:rPr lang="en-US" sz="1200" b="1" dirty="0">
                <a:solidFill>
                  <a:srgbClr val="1D5B2D"/>
                </a:solidFill>
              </a:rPr>
              <a:t>Week 2 article: Health numeracy</a:t>
            </a:r>
          </a:p>
          <a:p>
            <a:r>
              <a:rPr lang="en-US" sz="800" dirty="0">
                <a:solidFill>
                  <a:srgbClr val="1D5B2D"/>
                </a:solidFill>
                <a:hlinkClick r:id="rId6"/>
              </a:rPr>
              <a:t>https://hi.humana.com/article/health-literacy-rocks-3-keys-to-making-numbers-easier-to-understand/</a:t>
            </a:r>
            <a:r>
              <a:rPr lang="en-US" sz="800" dirty="0">
                <a:solidFill>
                  <a:srgbClr val="1D5B2D"/>
                </a:solidFill>
              </a:rPr>
              <a:t> </a:t>
            </a:r>
          </a:p>
        </p:txBody>
      </p:sp>
    </p:spTree>
    <p:extLst>
      <p:ext uri="{BB962C8B-B14F-4D97-AF65-F5344CB8AC3E}">
        <p14:creationId xmlns:p14="http://schemas.microsoft.com/office/powerpoint/2010/main" val="1838229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235295" y="1681423"/>
            <a:ext cx="6524059" cy="2795609"/>
          </a:xfrm>
        </p:spPr>
        <p:txBody>
          <a:bodyPr>
            <a:normAutofit fontScale="92500"/>
          </a:bodyPr>
          <a:lstStyle/>
          <a:p>
            <a:r>
              <a:rPr lang="en-US" sz="4300" b="1" dirty="0" smtClean="0"/>
              <a:t>Start by showing the importance of health literacy</a:t>
            </a:r>
          </a:p>
          <a:p>
            <a:r>
              <a:rPr lang="en-US" sz="3500" dirty="0" smtClean="0"/>
              <a:t>(even if you think they already know it)</a:t>
            </a:r>
            <a:endParaRPr lang="en-US" sz="3500" dirty="0"/>
          </a:p>
        </p:txBody>
      </p:sp>
    </p:spTree>
    <p:extLst>
      <p:ext uri="{BB962C8B-B14F-4D97-AF65-F5344CB8AC3E}">
        <p14:creationId xmlns:p14="http://schemas.microsoft.com/office/powerpoint/2010/main" val="1193608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019800"/>
            <a:ext cx="845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600" dirty="0" smtClean="0">
              <a:solidFill>
                <a:srgbClr val="FFFFFF"/>
              </a:solidFill>
            </a:endParaRPr>
          </a:p>
        </p:txBody>
      </p:sp>
      <p:sp>
        <p:nvSpPr>
          <p:cNvPr id="2" name="Content Placeholder 1"/>
          <p:cNvSpPr>
            <a:spLocks noGrp="1"/>
          </p:cNvSpPr>
          <p:nvPr>
            <p:ph idx="1"/>
          </p:nvPr>
        </p:nvSpPr>
        <p:spPr>
          <a:xfrm>
            <a:off x="457200" y="1695450"/>
            <a:ext cx="8229600" cy="4400550"/>
          </a:xfrm>
        </p:spPr>
        <p:txBody>
          <a:bodyPr>
            <a:normAutofit/>
          </a:bodyPr>
          <a:lstStyle/>
          <a:p>
            <a:pPr marL="0" indent="0" algn="ctr">
              <a:buNone/>
            </a:pPr>
            <a:r>
              <a:rPr lang="en-US" sz="6000" b="1" dirty="0" smtClean="0">
                <a:solidFill>
                  <a:schemeClr val="bg2"/>
                </a:solidFill>
              </a:rPr>
              <a:t>Improve the health </a:t>
            </a:r>
            <a:br>
              <a:rPr lang="en-US" sz="6000" b="1" dirty="0" smtClean="0">
                <a:solidFill>
                  <a:schemeClr val="bg2"/>
                </a:solidFill>
              </a:rPr>
            </a:br>
            <a:r>
              <a:rPr lang="en-US" sz="6000" b="1" dirty="0" smtClean="0">
                <a:solidFill>
                  <a:schemeClr val="bg2"/>
                </a:solidFill>
              </a:rPr>
              <a:t>of those we </a:t>
            </a:r>
            <a:br>
              <a:rPr lang="en-US" sz="6000" b="1" dirty="0" smtClean="0">
                <a:solidFill>
                  <a:schemeClr val="bg2"/>
                </a:solidFill>
              </a:rPr>
            </a:br>
            <a:r>
              <a:rPr lang="en-US" sz="6000" b="1" dirty="0" smtClean="0">
                <a:solidFill>
                  <a:schemeClr val="bg2"/>
                </a:solidFill>
              </a:rPr>
              <a:t>serve by 20% </a:t>
            </a:r>
            <a:endParaRPr lang="en-US" sz="6000" b="1" dirty="0">
              <a:solidFill>
                <a:schemeClr val="bg2"/>
              </a:solidFill>
            </a:endParaRPr>
          </a:p>
        </p:txBody>
      </p:sp>
      <p:sp>
        <p:nvSpPr>
          <p:cNvPr id="3" name="Slide Number Placeholder 2"/>
          <p:cNvSpPr>
            <a:spLocks noGrp="1"/>
          </p:cNvSpPr>
          <p:nvPr>
            <p:ph type="sldNum" sz="quarter" idx="10"/>
          </p:nvPr>
        </p:nvSpPr>
        <p:spPr/>
        <p:txBody>
          <a:bodyPr/>
          <a:lstStyle/>
          <a:p>
            <a:fld id="{485C39CC-EE39-D443-B36F-C90C146C8057}" type="slidenum">
              <a:rPr lang="en-US" smtClean="0"/>
              <a:pPr/>
              <a:t>50</a:t>
            </a:fld>
            <a:endParaRPr lang="en-US" dirty="0"/>
          </a:p>
        </p:txBody>
      </p:sp>
      <p:sp>
        <p:nvSpPr>
          <p:cNvPr id="4" name="Title 3"/>
          <p:cNvSpPr>
            <a:spLocks noGrp="1"/>
          </p:cNvSpPr>
          <p:nvPr>
            <p:ph type="title"/>
          </p:nvPr>
        </p:nvSpPr>
        <p:spPr>
          <a:xfrm>
            <a:off x="457200" y="228600"/>
            <a:ext cx="8229600" cy="1129770"/>
          </a:xfrm>
        </p:spPr>
        <p:txBody>
          <a:bodyPr>
            <a:normAutofit/>
          </a:bodyPr>
          <a:lstStyle/>
          <a:p>
            <a:r>
              <a:rPr lang="en-US" sz="4400" dirty="0" smtClean="0"/>
              <a:t>Bold Goal</a:t>
            </a:r>
            <a:endParaRPr lang="en-US" sz="4400" dirty="0"/>
          </a:p>
        </p:txBody>
      </p:sp>
    </p:spTree>
    <p:extLst>
      <p:ext uri="{BB962C8B-B14F-4D97-AF65-F5344CB8AC3E}">
        <p14:creationId xmlns:p14="http://schemas.microsoft.com/office/powerpoint/2010/main" val="21512762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019800"/>
            <a:ext cx="845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3" name="Slide Number Placeholder 2"/>
          <p:cNvSpPr>
            <a:spLocks noGrp="1"/>
          </p:cNvSpPr>
          <p:nvPr>
            <p:ph type="sldNum" sz="quarter" idx="10"/>
          </p:nvPr>
        </p:nvSpPr>
        <p:spPr/>
        <p:txBody>
          <a:bodyPr/>
          <a:lstStyle/>
          <a:p>
            <a:fld id="{485C39CC-EE39-D443-B36F-C90C146C8057}" type="slidenum">
              <a:rPr lang="en-US" smtClean="0"/>
              <a:pPr/>
              <a:t>51</a:t>
            </a:fld>
            <a:endParaRPr lang="en-US" dirty="0"/>
          </a:p>
        </p:txBody>
      </p:sp>
      <p:sp>
        <p:nvSpPr>
          <p:cNvPr id="4" name="Title 3"/>
          <p:cNvSpPr>
            <a:spLocks noGrp="1"/>
          </p:cNvSpPr>
          <p:nvPr>
            <p:ph type="title"/>
          </p:nvPr>
        </p:nvSpPr>
        <p:spPr>
          <a:xfrm>
            <a:off x="457200" y="228600"/>
            <a:ext cx="8229600" cy="1129770"/>
          </a:xfrm>
        </p:spPr>
        <p:txBody>
          <a:bodyPr>
            <a:normAutofit/>
          </a:bodyPr>
          <a:lstStyle/>
          <a:p>
            <a:r>
              <a:rPr lang="en-US" sz="4400" dirty="0" smtClean="0"/>
              <a:t>Cultivating partners</a:t>
            </a:r>
            <a:endParaRPr lang="en-US" sz="4400" dirty="0"/>
          </a:p>
        </p:txBody>
      </p:sp>
      <p:pic>
        <p:nvPicPr>
          <p:cNvPr id="1032" name="Picture 8" descr="http://www.blogcdn.com/slideshows/images/slides/211/708/9/S2117089/slug/l/bwct6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371" r="17840" b="9757"/>
          <a:stretch/>
        </p:blipFill>
        <p:spPr bwMode="auto">
          <a:xfrm>
            <a:off x="457200" y="1249680"/>
            <a:ext cx="8088308"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0910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019800"/>
            <a:ext cx="845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2" name="Content Placeholder 1"/>
          <p:cNvSpPr>
            <a:spLocks noGrp="1"/>
          </p:cNvSpPr>
          <p:nvPr>
            <p:ph idx="1"/>
          </p:nvPr>
        </p:nvSpPr>
        <p:spPr>
          <a:xfrm>
            <a:off x="381000" y="1371600"/>
            <a:ext cx="2590800" cy="3714750"/>
          </a:xfrm>
        </p:spPr>
        <p:txBody>
          <a:bodyPr>
            <a:normAutofit/>
          </a:bodyPr>
          <a:lstStyle/>
          <a:p>
            <a:endParaRPr lang="en-US" sz="1800" dirty="0"/>
          </a:p>
          <a:p>
            <a:endParaRPr lang="en-US" dirty="0"/>
          </a:p>
        </p:txBody>
      </p:sp>
      <p:sp>
        <p:nvSpPr>
          <p:cNvPr id="3" name="Slide Number Placeholder 2"/>
          <p:cNvSpPr>
            <a:spLocks noGrp="1"/>
          </p:cNvSpPr>
          <p:nvPr>
            <p:ph type="sldNum" sz="quarter" idx="10"/>
          </p:nvPr>
        </p:nvSpPr>
        <p:spPr/>
        <p:txBody>
          <a:bodyPr/>
          <a:lstStyle/>
          <a:p>
            <a:fld id="{485C39CC-EE39-D443-B36F-C90C146C8057}" type="slidenum">
              <a:rPr lang="en-US" smtClean="0"/>
              <a:pPr/>
              <a:t>52</a:t>
            </a:fld>
            <a:endParaRPr lang="en-US" dirty="0"/>
          </a:p>
        </p:txBody>
      </p:sp>
      <p:sp>
        <p:nvSpPr>
          <p:cNvPr id="4" name="Title 3"/>
          <p:cNvSpPr>
            <a:spLocks noGrp="1"/>
          </p:cNvSpPr>
          <p:nvPr>
            <p:ph type="title"/>
          </p:nvPr>
        </p:nvSpPr>
        <p:spPr>
          <a:xfrm>
            <a:off x="457200" y="338668"/>
            <a:ext cx="8229600" cy="499532"/>
          </a:xfrm>
        </p:spPr>
        <p:txBody>
          <a:bodyPr>
            <a:noAutofit/>
          </a:bodyPr>
          <a:lstStyle/>
          <a:p>
            <a:pPr algn="l"/>
            <a:r>
              <a:rPr lang="en-US" sz="4400" dirty="0" smtClean="0">
                <a:solidFill>
                  <a:srgbClr val="92D050"/>
                </a:solidFill>
              </a:rPr>
              <a:t>Wins</a:t>
            </a:r>
            <a:endParaRPr lang="en-US" sz="4400" dirty="0">
              <a:solidFill>
                <a:srgbClr val="92D050"/>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681" y="1219200"/>
            <a:ext cx="1808607" cy="107889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5181600" y="1121434"/>
            <a:ext cx="2743200" cy="3714750"/>
          </a:xfrm>
          <a:prstGeom prst="rect">
            <a:avLst/>
          </a:prstGeom>
        </p:spPr>
        <p:txBody>
          <a:bodyPr vert="horz" lIns="0" tIns="0" rIns="0" bIns="0" rtlCol="0">
            <a:normAutofit/>
          </a:bodyPr>
          <a:lstStyle>
            <a:lvl1pPr marL="228600" indent="-228600" algn="l" defTabSz="914400" rtl="0" eaLnBrk="1" latinLnBrk="0" hangingPunct="1">
              <a:spcBef>
                <a:spcPts val="0"/>
              </a:spcBef>
              <a:spcAft>
                <a:spcPts val="800"/>
              </a:spcAft>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800"/>
              </a:spcAft>
              <a:buClr>
                <a:schemeClr val="bg2"/>
              </a:buClr>
              <a:buSzPct val="80000"/>
              <a:buFont typeface="BentonSansF Book" pitchFamily="50" charset="0"/>
              <a:buChar char="–"/>
              <a:defRPr sz="20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tabLst/>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0"/>
              </a:spcBef>
              <a:spcAft>
                <a:spcPts val="400"/>
              </a:spcAft>
              <a:buClr>
                <a:schemeClr val="bg2"/>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p>
        </p:txBody>
      </p:sp>
      <p:sp>
        <p:nvSpPr>
          <p:cNvPr id="9" name="Content Placeholder 1"/>
          <p:cNvSpPr txBox="1">
            <a:spLocks/>
          </p:cNvSpPr>
          <p:nvPr/>
        </p:nvSpPr>
        <p:spPr>
          <a:xfrm>
            <a:off x="5943600" y="3581400"/>
            <a:ext cx="3657600" cy="3714750"/>
          </a:xfrm>
          <a:prstGeom prst="rect">
            <a:avLst/>
          </a:prstGeom>
        </p:spPr>
        <p:txBody>
          <a:bodyPr vert="horz" lIns="0" tIns="0" rIns="0" bIns="0" rtlCol="0">
            <a:normAutofit/>
          </a:bodyPr>
          <a:lstStyle>
            <a:lvl1pPr marL="228600" indent="-228600" algn="l" defTabSz="914400" rtl="0" eaLnBrk="1" latinLnBrk="0" hangingPunct="1">
              <a:spcBef>
                <a:spcPts val="0"/>
              </a:spcBef>
              <a:spcAft>
                <a:spcPts val="800"/>
              </a:spcAft>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800"/>
              </a:spcAft>
              <a:buClr>
                <a:schemeClr val="bg2"/>
              </a:buClr>
              <a:buSzPct val="80000"/>
              <a:buFont typeface="BentonSansF Book" pitchFamily="50" charset="0"/>
              <a:buChar char="–"/>
              <a:defRPr sz="20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tabLst/>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0"/>
              </a:spcBef>
              <a:spcAft>
                <a:spcPts val="400"/>
              </a:spcAft>
              <a:buClr>
                <a:schemeClr val="bg2"/>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 </a:t>
            </a:r>
          </a:p>
          <a:p>
            <a:endParaRPr lang="en-US" sz="1800" dirty="0" smtClean="0"/>
          </a:p>
          <a:p>
            <a:endParaRPr lang="en-US" dirty="0"/>
          </a:p>
        </p:txBody>
      </p:sp>
      <p:sp>
        <p:nvSpPr>
          <p:cNvPr id="11" name="TextBox 10"/>
          <p:cNvSpPr txBox="1"/>
          <p:nvPr/>
        </p:nvSpPr>
        <p:spPr>
          <a:xfrm>
            <a:off x="685799" y="2256472"/>
            <a:ext cx="3200401" cy="1477328"/>
          </a:xfrm>
          <a:prstGeom prst="rect">
            <a:avLst/>
          </a:prstGeom>
          <a:noFill/>
        </p:spPr>
        <p:txBody>
          <a:bodyPr wrap="square" rtlCol="0">
            <a:spAutoFit/>
          </a:bodyPr>
          <a:lstStyle/>
          <a:p>
            <a:r>
              <a:rPr lang="en-US" b="1" dirty="0"/>
              <a:t>External version of Health Literacy toolkits </a:t>
            </a:r>
            <a:r>
              <a:rPr lang="en-US" dirty="0"/>
              <a:t>requested for sharing with communities in our markets</a:t>
            </a:r>
          </a:p>
          <a:p>
            <a:endParaRPr lang="en-US" dirty="0"/>
          </a:p>
        </p:txBody>
      </p:sp>
      <p:sp>
        <p:nvSpPr>
          <p:cNvPr id="12" name="TextBox 11"/>
          <p:cNvSpPr txBox="1"/>
          <p:nvPr/>
        </p:nvSpPr>
        <p:spPr>
          <a:xfrm>
            <a:off x="4648200" y="2256472"/>
            <a:ext cx="3124200" cy="1477328"/>
          </a:xfrm>
          <a:prstGeom prst="rect">
            <a:avLst/>
          </a:prstGeom>
          <a:noFill/>
        </p:spPr>
        <p:txBody>
          <a:bodyPr wrap="square" rtlCol="0">
            <a:spAutoFit/>
          </a:bodyPr>
          <a:lstStyle/>
          <a:p>
            <a:r>
              <a:rPr lang="en-US" dirty="0"/>
              <a:t>IT Chief of Staff requested </a:t>
            </a:r>
            <a:r>
              <a:rPr lang="en-US" b="1" dirty="0"/>
              <a:t>promotion of toolkit among the area’s 3000+ associates</a:t>
            </a:r>
            <a:r>
              <a:rPr lang="en-US" dirty="0"/>
              <a:t> through IT’s Share What You Know </a:t>
            </a:r>
            <a:r>
              <a:rPr lang="en-US" dirty="0" smtClean="0"/>
              <a:t>program</a:t>
            </a:r>
            <a:endParaRPr lang="en-US" dirty="0"/>
          </a:p>
        </p:txBody>
      </p:sp>
      <p:sp>
        <p:nvSpPr>
          <p:cNvPr id="13" name="TextBox 12"/>
          <p:cNvSpPr txBox="1"/>
          <p:nvPr/>
        </p:nvSpPr>
        <p:spPr>
          <a:xfrm>
            <a:off x="762000" y="4952762"/>
            <a:ext cx="3048000" cy="1754326"/>
          </a:xfrm>
          <a:prstGeom prst="rect">
            <a:avLst/>
          </a:prstGeom>
          <a:noFill/>
        </p:spPr>
        <p:txBody>
          <a:bodyPr wrap="square" rtlCol="0">
            <a:spAutoFit/>
          </a:bodyPr>
          <a:lstStyle/>
          <a:p>
            <a:r>
              <a:rPr lang="en-US" dirty="0" smtClean="0"/>
              <a:t>Invited </a:t>
            </a:r>
            <a:r>
              <a:rPr lang="en-US" dirty="0"/>
              <a:t>to share overview </a:t>
            </a:r>
            <a:r>
              <a:rPr lang="en-US" dirty="0" smtClean="0"/>
              <a:t/>
            </a:r>
            <a:br>
              <a:rPr lang="en-US" dirty="0" smtClean="0"/>
            </a:br>
            <a:r>
              <a:rPr lang="en-US" dirty="0" smtClean="0"/>
              <a:t>of </a:t>
            </a:r>
            <a:r>
              <a:rPr lang="en-US" b="1" dirty="0"/>
              <a:t>HL and tools as </a:t>
            </a:r>
            <a:r>
              <a:rPr lang="en-US" b="1" dirty="0" smtClean="0"/>
              <a:t>part</a:t>
            </a:r>
            <a:br>
              <a:rPr lang="en-US" b="1" dirty="0" smtClean="0"/>
            </a:br>
            <a:r>
              <a:rPr lang="en-US" b="1" dirty="0" smtClean="0"/>
              <a:t>of </a:t>
            </a:r>
            <a:r>
              <a:rPr lang="en-US" b="1" dirty="0" err="1"/>
              <a:t>DevelopMe</a:t>
            </a:r>
            <a:r>
              <a:rPr lang="en-US" dirty="0"/>
              <a:t> personal development program – hundreds attended</a:t>
            </a:r>
          </a:p>
          <a:p>
            <a:endParaRPr lang="en-US" dirty="0"/>
          </a:p>
        </p:txBody>
      </p:sp>
      <p:sp>
        <p:nvSpPr>
          <p:cNvPr id="14" name="TextBox 13"/>
          <p:cNvSpPr txBox="1"/>
          <p:nvPr/>
        </p:nvSpPr>
        <p:spPr>
          <a:xfrm>
            <a:off x="4737340" y="4953000"/>
            <a:ext cx="3123502" cy="1754326"/>
          </a:xfrm>
          <a:prstGeom prst="rect">
            <a:avLst/>
          </a:prstGeom>
          <a:noFill/>
        </p:spPr>
        <p:txBody>
          <a:bodyPr wrap="square" rtlCol="0">
            <a:spAutoFit/>
          </a:bodyPr>
          <a:lstStyle/>
          <a:p>
            <a:r>
              <a:rPr lang="en-US" b="1" dirty="0"/>
              <a:t>National Academies </a:t>
            </a:r>
            <a:r>
              <a:rPr lang="en-US" b="1" dirty="0" smtClean="0"/>
              <a:t/>
            </a:r>
            <a:br>
              <a:rPr lang="en-US" b="1" dirty="0" smtClean="0"/>
            </a:br>
            <a:r>
              <a:rPr lang="en-US" b="1" dirty="0" smtClean="0"/>
              <a:t>of </a:t>
            </a:r>
            <a:r>
              <a:rPr lang="en-US" b="1" dirty="0"/>
              <a:t>Sciences, Engineering and Medicine Roundtable </a:t>
            </a:r>
            <a:r>
              <a:rPr lang="en-US" b="1" dirty="0" smtClean="0"/>
              <a:t/>
            </a:r>
            <a:br>
              <a:rPr lang="en-US" b="1" dirty="0" smtClean="0"/>
            </a:br>
            <a:r>
              <a:rPr lang="en-US" b="1" dirty="0" smtClean="0"/>
              <a:t>on </a:t>
            </a:r>
            <a:r>
              <a:rPr lang="en-US" b="1" dirty="0"/>
              <a:t>Health Literacy </a:t>
            </a:r>
            <a:r>
              <a:rPr lang="en-US" b="1" dirty="0" smtClean="0"/>
              <a:t>– </a:t>
            </a:r>
            <a:br>
              <a:rPr lang="en-US" b="1" dirty="0" smtClean="0"/>
            </a:br>
            <a:r>
              <a:rPr lang="en-US" dirty="0" smtClean="0"/>
              <a:t>since </a:t>
            </a:r>
            <a:r>
              <a:rPr lang="en-US" dirty="0"/>
              <a:t>2012 </a:t>
            </a:r>
          </a:p>
          <a:p>
            <a:endParaRPr lang="en-US" dirty="0"/>
          </a:p>
        </p:txBody>
      </p:sp>
      <p:pic>
        <p:nvPicPr>
          <p:cNvPr id="3074" name="Picture 2" descr="http://www.bigbrandsystem.com/wp-content/uploads/free-marketing-toolk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3500" y="1399460"/>
            <a:ext cx="17145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79" y="4182514"/>
            <a:ext cx="3276600" cy="69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4651" y="4240600"/>
            <a:ext cx="3196191" cy="5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533400" y="1111984"/>
            <a:ext cx="3467629" cy="269801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17" name="Rounded Rectangle 16"/>
          <p:cNvSpPr/>
          <p:nvPr/>
        </p:nvSpPr>
        <p:spPr>
          <a:xfrm>
            <a:off x="533400" y="3931384"/>
            <a:ext cx="3467629" cy="269801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18" name="Rounded Rectangle 17"/>
          <p:cNvSpPr/>
          <p:nvPr/>
        </p:nvSpPr>
        <p:spPr>
          <a:xfrm>
            <a:off x="4457171" y="1111984"/>
            <a:ext cx="3467629" cy="269801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19" name="Rounded Rectangle 18"/>
          <p:cNvSpPr/>
          <p:nvPr/>
        </p:nvSpPr>
        <p:spPr>
          <a:xfrm>
            <a:off x="4533371" y="3931384"/>
            <a:ext cx="3467629" cy="269801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Tree>
    <p:extLst>
      <p:ext uri="{BB962C8B-B14F-4D97-AF65-F5344CB8AC3E}">
        <p14:creationId xmlns:p14="http://schemas.microsoft.com/office/powerpoint/2010/main" val="332651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3254" y="539884"/>
            <a:ext cx="7550051" cy="1077218"/>
          </a:xfrm>
          <a:prstGeom prst="rect">
            <a:avLst/>
          </a:prstGeom>
          <a:noFill/>
        </p:spPr>
        <p:txBody>
          <a:bodyPr wrap="square" rtlCol="0">
            <a:spAutoFit/>
          </a:bodyPr>
          <a:lstStyle/>
          <a:p>
            <a:r>
              <a:rPr lang="en-US" sz="3200" b="1" dirty="0" smtClean="0">
                <a:latin typeface="Corbel"/>
              </a:rPr>
              <a:t>Which of the following is the best predictor of an individual’s health status?  </a:t>
            </a:r>
            <a:endParaRPr lang="en-US" sz="3200" b="1" dirty="0">
              <a:latin typeface="Corbel"/>
            </a:endParaRPr>
          </a:p>
        </p:txBody>
      </p:sp>
      <p:sp>
        <p:nvSpPr>
          <p:cNvPr id="3" name="TextBox 2"/>
          <p:cNvSpPr txBox="1"/>
          <p:nvPr/>
        </p:nvSpPr>
        <p:spPr>
          <a:xfrm>
            <a:off x="1426507" y="1774295"/>
            <a:ext cx="3862008" cy="2554545"/>
          </a:xfrm>
          <a:prstGeom prst="rect">
            <a:avLst/>
          </a:prstGeom>
          <a:noFill/>
        </p:spPr>
        <p:txBody>
          <a:bodyPr wrap="square" rtlCol="0">
            <a:spAutoFit/>
          </a:bodyPr>
          <a:lstStyle/>
          <a:p>
            <a:pPr marL="514350" indent="-514350">
              <a:buFont typeface="+mj-lt"/>
              <a:buAutoNum type="alphaLcPeriod"/>
            </a:pPr>
            <a:r>
              <a:rPr lang="en-US" sz="3200" dirty="0" smtClean="0">
                <a:latin typeface="Corbel"/>
              </a:rPr>
              <a:t>Age</a:t>
            </a:r>
          </a:p>
          <a:p>
            <a:pPr marL="514350" indent="-514350">
              <a:buFont typeface="+mj-lt"/>
              <a:buAutoNum type="alphaLcPeriod"/>
            </a:pPr>
            <a:r>
              <a:rPr lang="en-US" sz="3200" dirty="0" smtClean="0">
                <a:latin typeface="Corbel"/>
              </a:rPr>
              <a:t>Income</a:t>
            </a:r>
          </a:p>
          <a:p>
            <a:pPr marL="514350" indent="-514350">
              <a:buFont typeface="+mj-lt"/>
              <a:buAutoNum type="alphaLcPeriod"/>
            </a:pPr>
            <a:r>
              <a:rPr lang="en-US" sz="3200" dirty="0" smtClean="0">
                <a:latin typeface="Corbel"/>
              </a:rPr>
              <a:t>Race/ethnicity</a:t>
            </a:r>
          </a:p>
          <a:p>
            <a:pPr marL="514350" indent="-514350">
              <a:buFont typeface="+mj-lt"/>
              <a:buAutoNum type="alphaLcPeriod"/>
            </a:pPr>
            <a:r>
              <a:rPr lang="en-US" sz="3200" dirty="0" smtClean="0">
                <a:latin typeface="Corbel"/>
              </a:rPr>
              <a:t>Education Level</a:t>
            </a:r>
          </a:p>
          <a:p>
            <a:pPr marL="514350" indent="-514350">
              <a:buFont typeface="+mj-lt"/>
              <a:buAutoNum type="alphaLcPeriod"/>
            </a:pPr>
            <a:r>
              <a:rPr lang="en-US" sz="3200" dirty="0" smtClean="0">
                <a:latin typeface="Corbel"/>
              </a:rPr>
              <a:t>Literacy Skills   </a:t>
            </a:r>
            <a:endParaRPr lang="en-US" sz="3200" dirty="0">
              <a:latin typeface="Corbel"/>
            </a:endParaRPr>
          </a:p>
        </p:txBody>
      </p:sp>
      <p:sp>
        <p:nvSpPr>
          <p:cNvPr id="4" name="TextBox 3"/>
          <p:cNvSpPr txBox="1"/>
          <p:nvPr/>
        </p:nvSpPr>
        <p:spPr>
          <a:xfrm>
            <a:off x="713255" y="4625785"/>
            <a:ext cx="7550050" cy="1569660"/>
          </a:xfrm>
          <a:prstGeom prst="rect">
            <a:avLst/>
          </a:prstGeom>
          <a:noFill/>
          <a:ln>
            <a:solidFill>
              <a:schemeClr val="bg1"/>
            </a:solidFill>
          </a:ln>
        </p:spPr>
        <p:txBody>
          <a:bodyPr wrap="square" rtlCol="0">
            <a:spAutoFit/>
          </a:bodyPr>
          <a:lstStyle/>
          <a:p>
            <a:r>
              <a:rPr lang="en-US" sz="3200" b="1" dirty="0" smtClean="0">
                <a:solidFill>
                  <a:schemeClr val="accent1"/>
                </a:solidFill>
                <a:latin typeface="Corbel"/>
              </a:rPr>
              <a:t>75% of patients who reported being in poor health also tested in the below-basic HL category</a:t>
            </a:r>
            <a:endParaRPr lang="en-US" sz="3200" b="1" dirty="0">
              <a:solidFill>
                <a:schemeClr val="accent1"/>
              </a:solidFill>
              <a:latin typeface="Corbel"/>
            </a:endParaRPr>
          </a:p>
        </p:txBody>
      </p:sp>
      <p:sp>
        <p:nvSpPr>
          <p:cNvPr id="5" name="TextBox 4"/>
          <p:cNvSpPr txBox="1"/>
          <p:nvPr/>
        </p:nvSpPr>
        <p:spPr>
          <a:xfrm>
            <a:off x="868558" y="6139096"/>
            <a:ext cx="7122604" cy="523220"/>
          </a:xfrm>
          <a:prstGeom prst="rect">
            <a:avLst/>
          </a:prstGeom>
          <a:noFill/>
        </p:spPr>
        <p:txBody>
          <a:bodyPr wrap="square" rtlCol="0">
            <a:spAutoFit/>
          </a:bodyPr>
          <a:lstStyle/>
          <a:p>
            <a:r>
              <a:rPr lang="en-US" sz="1400" dirty="0" smtClean="0">
                <a:latin typeface="Corbel"/>
              </a:rPr>
              <a:t>Source: Weiss BD. Health Literacy: A Manual for Clinicians. American Medical Association / American Medical Association Foundation, 2003. p. 7.</a:t>
            </a:r>
            <a:endParaRPr lang="en-US" sz="1400" dirty="0">
              <a:latin typeface="Corbel"/>
            </a:endParaRPr>
          </a:p>
        </p:txBody>
      </p:sp>
    </p:spTree>
    <p:extLst>
      <p:ext uri="{BB962C8B-B14F-4D97-AF65-F5344CB8AC3E}">
        <p14:creationId xmlns:p14="http://schemas.microsoft.com/office/powerpoint/2010/main" val="10846358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4" end="4"/>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714" y="447530"/>
            <a:ext cx="8263306" cy="707886"/>
          </a:xfrm>
          <a:prstGeom prst="rect">
            <a:avLst/>
          </a:prstGeom>
          <a:noFill/>
        </p:spPr>
        <p:txBody>
          <a:bodyPr wrap="square" rtlCol="0">
            <a:spAutoFit/>
          </a:bodyPr>
          <a:lstStyle/>
          <a:p>
            <a:r>
              <a:rPr lang="en-US" sz="4000" b="1" dirty="0" smtClean="0">
                <a:solidFill>
                  <a:schemeClr val="accent1"/>
                </a:solidFill>
                <a:latin typeface="Corbel"/>
              </a:rPr>
              <a:t>Scary data we all need to know</a:t>
            </a:r>
            <a:endParaRPr lang="en-US" sz="4000" b="1" dirty="0">
              <a:solidFill>
                <a:schemeClr val="accent1"/>
              </a:solidFill>
              <a:latin typeface="Corbel"/>
            </a:endParaRPr>
          </a:p>
        </p:txBody>
      </p:sp>
      <p:pic>
        <p:nvPicPr>
          <p:cNvPr id="3" name="Picture 2"/>
          <p:cNvPicPr>
            <a:picLocks noChangeAspect="1"/>
          </p:cNvPicPr>
          <p:nvPr/>
        </p:nvPicPr>
        <p:blipFill>
          <a:blip r:embed="rId3"/>
          <a:stretch>
            <a:fillRect/>
          </a:stretch>
        </p:blipFill>
        <p:spPr>
          <a:xfrm>
            <a:off x="681031" y="2355744"/>
            <a:ext cx="8031904" cy="3694054"/>
          </a:xfrm>
          <a:prstGeom prst="rect">
            <a:avLst/>
          </a:prstGeom>
        </p:spPr>
      </p:pic>
      <p:sp>
        <p:nvSpPr>
          <p:cNvPr id="4" name="TextBox 3"/>
          <p:cNvSpPr txBox="1"/>
          <p:nvPr/>
        </p:nvSpPr>
        <p:spPr>
          <a:xfrm>
            <a:off x="598714" y="1155416"/>
            <a:ext cx="7922157" cy="1200328"/>
          </a:xfrm>
          <a:prstGeom prst="rect">
            <a:avLst/>
          </a:prstGeom>
          <a:noFill/>
        </p:spPr>
        <p:txBody>
          <a:bodyPr wrap="square" rtlCol="0">
            <a:spAutoFit/>
          </a:bodyPr>
          <a:lstStyle/>
          <a:p>
            <a:r>
              <a:rPr lang="en-US" sz="2400" dirty="0" smtClean="0">
                <a:latin typeface="Corbel"/>
              </a:rPr>
              <a:t>In one of the largest studies conducted on health literacy, researchers using patients from two public hospitals found that:</a:t>
            </a:r>
            <a:endParaRPr lang="en-US" sz="2400" dirty="0">
              <a:latin typeface="Corbel"/>
            </a:endParaRPr>
          </a:p>
        </p:txBody>
      </p:sp>
      <p:sp>
        <p:nvSpPr>
          <p:cNvPr id="5" name="TextBox 4"/>
          <p:cNvSpPr txBox="1"/>
          <p:nvPr/>
        </p:nvSpPr>
        <p:spPr>
          <a:xfrm>
            <a:off x="681031" y="6056478"/>
            <a:ext cx="5358445" cy="369332"/>
          </a:xfrm>
          <a:prstGeom prst="rect">
            <a:avLst/>
          </a:prstGeom>
          <a:noFill/>
        </p:spPr>
        <p:txBody>
          <a:bodyPr wrap="none" rtlCol="0">
            <a:spAutoFit/>
          </a:bodyPr>
          <a:lstStyle/>
          <a:p>
            <a:r>
              <a:rPr lang="en-US" dirty="0" smtClean="0">
                <a:latin typeface="Corbel"/>
              </a:rPr>
              <a:t>Source: http://</a:t>
            </a:r>
            <a:r>
              <a:rPr lang="en-US" dirty="0" err="1" smtClean="0">
                <a:latin typeface="Corbel"/>
              </a:rPr>
              <a:t>www.ncbi.nlm.nih.gov</a:t>
            </a:r>
            <a:r>
              <a:rPr lang="en-US" dirty="0" smtClean="0">
                <a:latin typeface="Corbel"/>
              </a:rPr>
              <a:t>/</a:t>
            </a:r>
            <a:r>
              <a:rPr lang="en-US" dirty="0" err="1" smtClean="0">
                <a:latin typeface="Corbel"/>
              </a:rPr>
              <a:t>pubmed</a:t>
            </a:r>
            <a:r>
              <a:rPr lang="en-US" dirty="0" smtClean="0">
                <a:latin typeface="Corbel"/>
              </a:rPr>
              <a:t>/7474271</a:t>
            </a:r>
            <a:endParaRPr lang="en-US" dirty="0">
              <a:latin typeface="Corbel"/>
            </a:endParaRPr>
          </a:p>
        </p:txBody>
      </p:sp>
    </p:spTree>
    <p:extLst>
      <p:ext uri="{BB962C8B-B14F-4D97-AF65-F5344CB8AC3E}">
        <p14:creationId xmlns:p14="http://schemas.microsoft.com/office/powerpoint/2010/main" val="1656986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686" y="190588"/>
            <a:ext cx="8280701" cy="1323439"/>
          </a:xfrm>
          <a:prstGeom prst="rect">
            <a:avLst/>
          </a:prstGeom>
          <a:noFill/>
        </p:spPr>
        <p:txBody>
          <a:bodyPr wrap="square" rtlCol="0">
            <a:spAutoFit/>
          </a:bodyPr>
          <a:lstStyle/>
          <a:p>
            <a:r>
              <a:rPr lang="en-US" sz="4000" b="1" dirty="0" smtClean="0">
                <a:solidFill>
                  <a:schemeClr val="accent1"/>
                </a:solidFill>
                <a:latin typeface="Corbel"/>
              </a:rPr>
              <a:t>Show them videos – they act like a hammer to help drive in your points</a:t>
            </a:r>
            <a:endParaRPr lang="en-US" sz="4000" b="1" dirty="0">
              <a:solidFill>
                <a:schemeClr val="accent1"/>
              </a:solidFill>
              <a:latin typeface="Corbel"/>
            </a:endParaRPr>
          </a:p>
        </p:txBody>
      </p:sp>
      <p:sp>
        <p:nvSpPr>
          <p:cNvPr id="4" name="TextBox 3"/>
          <p:cNvSpPr txBox="1"/>
          <p:nvPr/>
        </p:nvSpPr>
        <p:spPr>
          <a:xfrm>
            <a:off x="887218" y="6094948"/>
            <a:ext cx="4968352" cy="369332"/>
          </a:xfrm>
          <a:prstGeom prst="rect">
            <a:avLst/>
          </a:prstGeom>
          <a:noFill/>
        </p:spPr>
        <p:txBody>
          <a:bodyPr wrap="none" rtlCol="0">
            <a:spAutoFit/>
          </a:bodyPr>
          <a:lstStyle/>
          <a:p>
            <a:r>
              <a:rPr lang="en-US" dirty="0" smtClean="0">
                <a:solidFill>
                  <a:srgbClr val="FFFFFF"/>
                </a:solidFill>
                <a:latin typeface="Corbel"/>
              </a:rPr>
              <a:t>Source: AMA Health Literacy Video (Short Version)</a:t>
            </a:r>
            <a:endParaRPr lang="en-US" dirty="0">
              <a:solidFill>
                <a:srgbClr val="FFFFFF"/>
              </a:solidFill>
              <a:latin typeface="Corbel"/>
            </a:endParaRPr>
          </a:p>
        </p:txBody>
      </p:sp>
      <p:sp>
        <p:nvSpPr>
          <p:cNvPr id="6" name="Rectangle 5"/>
          <p:cNvSpPr/>
          <p:nvPr/>
        </p:nvSpPr>
        <p:spPr>
          <a:xfrm>
            <a:off x="1745139" y="2268883"/>
            <a:ext cx="6110941" cy="646331"/>
          </a:xfrm>
          <a:prstGeom prst="rect">
            <a:avLst/>
          </a:prstGeom>
        </p:spPr>
        <p:txBody>
          <a:bodyPr wrap="square">
            <a:spAutoFit/>
          </a:bodyPr>
          <a:lstStyle/>
          <a:p>
            <a:r>
              <a:rPr lang="en-US" dirty="0" smtClean="0">
                <a:hlinkClick r:id="rId3"/>
              </a:rPr>
              <a:t>https</a:t>
            </a:r>
            <a:r>
              <a:rPr lang="en-US" dirty="0">
                <a:hlinkClick r:id="rId3"/>
              </a:rPr>
              <a:t>://www.youtube.com/watch?v=</a:t>
            </a:r>
            <a:r>
              <a:rPr lang="en-US" dirty="0" smtClean="0">
                <a:hlinkClick r:id="rId3"/>
              </a:rPr>
              <a:t>ubPkdpGHWAQ</a:t>
            </a:r>
            <a:endParaRPr lang="en-US" dirty="0" smtClean="0"/>
          </a:p>
          <a:p>
            <a:endParaRPr lang="en-US" dirty="0"/>
          </a:p>
        </p:txBody>
      </p:sp>
      <p:sp>
        <p:nvSpPr>
          <p:cNvPr id="7" name="TextBox 6"/>
          <p:cNvSpPr txBox="1"/>
          <p:nvPr/>
        </p:nvSpPr>
        <p:spPr>
          <a:xfrm>
            <a:off x="556686" y="1684107"/>
            <a:ext cx="7299394" cy="584776"/>
          </a:xfrm>
          <a:prstGeom prst="rect">
            <a:avLst/>
          </a:prstGeom>
          <a:noFill/>
        </p:spPr>
        <p:txBody>
          <a:bodyPr wrap="none" rtlCol="0">
            <a:spAutoFit/>
          </a:bodyPr>
          <a:lstStyle/>
          <a:p>
            <a:r>
              <a:rPr lang="en-US" sz="3200" dirty="0" smtClean="0">
                <a:solidFill>
                  <a:srgbClr val="383838"/>
                </a:solidFill>
              </a:rPr>
              <a:t>AMA Health Literacy Video (short version): </a:t>
            </a:r>
          </a:p>
        </p:txBody>
      </p:sp>
      <p:sp>
        <p:nvSpPr>
          <p:cNvPr id="3" name="TextBox 2"/>
          <p:cNvSpPr txBox="1"/>
          <p:nvPr/>
        </p:nvSpPr>
        <p:spPr>
          <a:xfrm>
            <a:off x="556686" y="3290546"/>
            <a:ext cx="5892158" cy="584776"/>
          </a:xfrm>
          <a:prstGeom prst="rect">
            <a:avLst/>
          </a:prstGeom>
          <a:noFill/>
        </p:spPr>
        <p:txBody>
          <a:bodyPr wrap="none" rtlCol="0">
            <a:spAutoFit/>
          </a:bodyPr>
          <a:lstStyle/>
          <a:p>
            <a:r>
              <a:rPr lang="en-US" sz="3200" dirty="0" smtClean="0"/>
              <a:t>This is bad enough </a:t>
            </a:r>
            <a:r>
              <a:rPr lang="en-US" sz="3200" dirty="0" err="1" smtClean="0"/>
              <a:t>Youtube</a:t>
            </a:r>
            <a:r>
              <a:rPr lang="en-US" sz="3200" dirty="0" smtClean="0"/>
              <a:t> video: </a:t>
            </a:r>
            <a:endParaRPr lang="en-US" sz="3200" dirty="0"/>
          </a:p>
        </p:txBody>
      </p:sp>
      <p:sp>
        <p:nvSpPr>
          <p:cNvPr id="8" name="Rectangle 7"/>
          <p:cNvSpPr/>
          <p:nvPr/>
        </p:nvSpPr>
        <p:spPr>
          <a:xfrm>
            <a:off x="1745139" y="4038913"/>
            <a:ext cx="5262430" cy="369332"/>
          </a:xfrm>
          <a:prstGeom prst="rect">
            <a:avLst/>
          </a:prstGeom>
        </p:spPr>
        <p:txBody>
          <a:bodyPr wrap="square">
            <a:spAutoFit/>
          </a:bodyPr>
          <a:lstStyle/>
          <a:p>
            <a:r>
              <a:rPr lang="en-US" u="sng" dirty="0">
                <a:hlinkClick r:id="rId4"/>
              </a:rPr>
              <a:t>https://www.youtube.com/watch?v=R3tJ-MXqPmk</a:t>
            </a:r>
            <a:r>
              <a:rPr lang="en-US" dirty="0"/>
              <a:t> </a:t>
            </a:r>
            <a:endParaRPr lang="en-US" dirty="0">
              <a:solidFill>
                <a:srgbClr val="383838"/>
              </a:solidFill>
            </a:endParaRPr>
          </a:p>
        </p:txBody>
      </p:sp>
    </p:spTree>
    <p:extLst>
      <p:ext uri="{BB962C8B-B14F-4D97-AF65-F5344CB8AC3E}">
        <p14:creationId xmlns:p14="http://schemas.microsoft.com/office/powerpoint/2010/main" val="350467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235295" y="1958186"/>
            <a:ext cx="5775993" cy="2195864"/>
          </a:xfrm>
        </p:spPr>
        <p:txBody>
          <a:bodyPr>
            <a:normAutofit/>
          </a:bodyPr>
          <a:lstStyle/>
          <a:p>
            <a:r>
              <a:rPr lang="en-US" sz="4000" b="1" dirty="0" smtClean="0"/>
              <a:t>Make the business &amp; regulatory case for health literacy</a:t>
            </a:r>
            <a:endParaRPr lang="en-US" sz="4000" dirty="0"/>
          </a:p>
        </p:txBody>
      </p:sp>
    </p:spTree>
    <p:extLst>
      <p:ext uri="{BB962C8B-B14F-4D97-AF65-F5344CB8AC3E}">
        <p14:creationId xmlns:p14="http://schemas.microsoft.com/office/powerpoint/2010/main" val="3164251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um_ppt_130128">
  <a:themeElements>
    <a:clrScheme name="Custom 2">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hum_ppt_wicons_100213">
  <a:themeElements>
    <a:clrScheme name="Custom 2">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4446</TotalTime>
  <Words>3459</Words>
  <Application>Microsoft Office PowerPoint</Application>
  <PresentationFormat>On-screen Show (4:3)</PresentationFormat>
  <Paragraphs>329</Paragraphs>
  <Slides>52</Slides>
  <Notes>29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52</vt:i4>
      </vt:variant>
    </vt:vector>
  </HeadingPairs>
  <TitlesOfParts>
    <vt:vector size="56" baseType="lpstr">
      <vt:lpstr>Office Theme</vt:lpstr>
      <vt:lpstr>hum_ppt_130128</vt:lpstr>
      <vt:lpstr>1_hum_ppt_wicons_100213</vt:lpstr>
      <vt:lpstr>Document</vt:lpstr>
      <vt:lpstr>PowerPoint Presentation</vt:lpstr>
      <vt:lpstr>PowerPoint Presentation</vt:lpstr>
      <vt:lpstr>Three Stages of HL Integration</vt:lpstr>
      <vt:lpstr>Do (at least) these three things when advocating for system-wide changes: </vt:lpstr>
      <vt:lpstr>PowerPoint Presentation</vt:lpstr>
      <vt:lpstr>PowerPoint Presentation</vt:lpstr>
      <vt:lpstr>PowerPoint Presentation</vt:lpstr>
      <vt:lpstr>PowerPoint Presentation</vt:lpstr>
      <vt:lpstr>PowerPoint Presentation</vt:lpstr>
      <vt:lpstr>Think of some avoidable problems in health settings </vt:lpstr>
      <vt:lpstr>Use the Org’s Strategic Goals to Make Your Case (Here are some I’ve used)</vt:lpstr>
      <vt:lpstr>PowerPoint Presentation</vt:lpstr>
      <vt:lpstr>Happy Patients, Healthy Margins (Accenture study)</vt:lpstr>
      <vt:lpstr>The SCAN Foundation Report on Patient-Centered Care (June 2016)</vt:lpstr>
      <vt:lpstr>PowerPoint Presentation</vt:lpstr>
      <vt:lpstr>PowerPoint Presentation</vt:lpstr>
      <vt:lpstr>PowerPoint Presentation</vt:lpstr>
      <vt:lpstr>The MACRA Final Rule Provides Incentive Payments for… </vt:lpstr>
      <vt:lpstr>CMS’s Conditions of Participation (tag C-0320) says this about patient understanding of consent:</vt:lpstr>
      <vt:lpstr>For home healthcare organizations, CMS’s new final rules require: </vt:lpstr>
      <vt:lpstr>The liability risk of poor health communication</vt:lpstr>
      <vt:lpstr>The Joint Commission cares about clear communication</vt:lpstr>
      <vt:lpstr>Provisions mandating clear patient communication are increasingly becoming a feature of healthcare regulations </vt:lpstr>
      <vt:lpstr>PowerPoint Presentation</vt:lpstr>
      <vt:lpstr>PowerPoint Presentation</vt:lpstr>
      <vt:lpstr>PowerPoint Presentation</vt:lpstr>
      <vt:lpstr>PowerPoint Presentation</vt:lpstr>
      <vt:lpstr>Three Stages of Integration</vt:lpstr>
      <vt:lpstr>PowerPoint Presentation</vt:lpstr>
      <vt:lpstr>Action #1: Universal precautions for health communication</vt:lpstr>
      <vt:lpstr>Action step #2: Create (or better use) a Patient Advisory Council to help integrate health literacy</vt:lpstr>
      <vt:lpstr>Action Step #3: Integrate health literacy into the CANDOR System </vt:lpstr>
      <vt:lpstr>But to implement CANDOR effectively, HL is a must</vt:lpstr>
      <vt:lpstr>Action Step #4: Train EVERYONE to use teachback</vt:lpstr>
      <vt:lpstr>Action step # 5: Consider HL when working with any process or vendor that is “patient facing”</vt:lpstr>
      <vt:lpstr>Still skeptical? Then develop &amp; measure pilot projects that relate to your goals</vt:lpstr>
      <vt:lpstr>PowerPoint Presentation</vt:lpstr>
      <vt:lpstr>PowerPoint Presentation</vt:lpstr>
      <vt:lpstr>PowerPoint Presentation</vt:lpstr>
      <vt:lpstr>Kim Parson, Strategic Consultant, Humana</vt:lpstr>
      <vt:lpstr>What I’m going to cover</vt:lpstr>
      <vt:lpstr>My ah-ha moment</vt:lpstr>
      <vt:lpstr>PowerPoint Presentation</vt:lpstr>
      <vt:lpstr>PowerPoint Presentation</vt:lpstr>
      <vt:lpstr>PowerPoint Presentation</vt:lpstr>
      <vt:lpstr>Building blocks</vt:lpstr>
      <vt:lpstr>Toolkit Highlights</vt:lpstr>
      <vt:lpstr>Toolkit Highlights</vt:lpstr>
      <vt:lpstr>Articles &amp; Buzz Highlights</vt:lpstr>
      <vt:lpstr>Bold Goal</vt:lpstr>
      <vt:lpstr>Cultivating partners</vt:lpstr>
      <vt:lpstr>Wins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Trudeau</dc:creator>
  <cp:lastModifiedBy>Chris LaScala</cp:lastModifiedBy>
  <cp:revision>138</cp:revision>
  <dcterms:created xsi:type="dcterms:W3CDTF">2016-10-13T19:27:55Z</dcterms:created>
  <dcterms:modified xsi:type="dcterms:W3CDTF">2017-03-30T20:37:03Z</dcterms:modified>
</cp:coreProperties>
</file>