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8" r:id="rId2"/>
    <p:sldId id="353" r:id="rId3"/>
    <p:sldId id="289" r:id="rId4"/>
    <p:sldId id="285" r:id="rId5"/>
    <p:sldId id="264" r:id="rId6"/>
    <p:sldId id="261" r:id="rId7"/>
    <p:sldId id="274" r:id="rId8"/>
    <p:sldId id="305" r:id="rId9"/>
    <p:sldId id="346" r:id="rId10"/>
    <p:sldId id="341" r:id="rId11"/>
    <p:sldId id="309" r:id="rId12"/>
    <p:sldId id="339" r:id="rId13"/>
    <p:sldId id="340" r:id="rId14"/>
    <p:sldId id="288" r:id="rId15"/>
    <p:sldId id="313" r:id="rId16"/>
    <p:sldId id="342" r:id="rId17"/>
    <p:sldId id="343" r:id="rId18"/>
    <p:sldId id="344" r:id="rId19"/>
    <p:sldId id="345" r:id="rId20"/>
    <p:sldId id="349" r:id="rId21"/>
    <p:sldId id="330" r:id="rId22"/>
    <p:sldId id="335" r:id="rId23"/>
    <p:sldId id="306" r:id="rId24"/>
    <p:sldId id="323" r:id="rId25"/>
    <p:sldId id="326" r:id="rId26"/>
    <p:sldId id="327" r:id="rId27"/>
    <p:sldId id="321" r:id="rId28"/>
    <p:sldId id="316" r:id="rId29"/>
    <p:sldId id="280" r:id="rId30"/>
    <p:sldId id="352" r:id="rId31"/>
    <p:sldId id="338" r:id="rId32"/>
    <p:sldId id="350" r:id="rId33"/>
    <p:sldId id="312" r:id="rId34"/>
    <p:sldId id="308" r:id="rId35"/>
    <p:sldId id="348" r:id="rId36"/>
    <p:sldId id="329" r:id="rId37"/>
    <p:sldId id="297" r:id="rId38"/>
    <p:sldId id="284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Severs" initials="SS" lastIdx="3" clrIdx="0">
    <p:extLst/>
  </p:cmAuthor>
  <p:cmAuthor id="2" name="Allison Espeseth" initials="AE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1675" autoAdjust="0"/>
  </p:normalViewPr>
  <p:slideViewPr>
    <p:cSldViewPr>
      <p:cViewPr varScale="1">
        <p:scale>
          <a:sx n="94" d="100"/>
          <a:sy n="94" d="100"/>
        </p:scale>
        <p:origin x="20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3" y="0"/>
            <a:ext cx="3037627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3" y="8829822"/>
            <a:ext cx="3037627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66172-DDC1-40B4-BB22-B65751B7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524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3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8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8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8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21D6-0293-4E9C-BAC5-150BE70FD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963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68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2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0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69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1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2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49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9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79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53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9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5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6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PHNA Conference 8-3-16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9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8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9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4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73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86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1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1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0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1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21D6-0293-4E9C-BAC5-150BE70FDA47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05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6C5-27AD-4695-9193-C98753479303}" type="datetime1">
              <a:rPr lang="en-US" smtClean="0"/>
              <a:t>4/6/2017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77C-89DC-4ED4-AD82-40E542A5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68DF-F0C8-4779-9804-B62842DDFF44}" type="datetime1">
              <a:rPr lang="en-US" smtClean="0"/>
              <a:t>4/6/2017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77C-89DC-4ED4-AD82-40E542A5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2D8B-5B8B-466A-BC2B-2684AAB27791}" type="datetime1">
              <a:rPr lang="en-US" smtClean="0"/>
              <a:t>4/6/2017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77C-89DC-4ED4-AD82-40E542A5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2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2374-DDE2-4A0B-932F-58BC188F4797}" type="datetime1">
              <a:rPr lang="en-US" smtClean="0"/>
              <a:t>4/6/2017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77C-89DC-4ED4-AD82-40E542A5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4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77E-B5E5-4634-A8E9-83FD1889475A}" type="datetime1">
              <a:rPr lang="en-US" smtClean="0"/>
              <a:t>4/6/2017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77C-89DC-4ED4-AD82-40E542A5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7DDB-D925-4C00-B97C-E4BBC0D5FA54}" type="datetime1">
              <a:rPr lang="en-US" smtClean="0"/>
              <a:t>4/6/2017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577C-89DC-4ED4-AD82-40E542A54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9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371600"/>
            <a:ext cx="1371600" cy="556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Engaging Consumers</a:t>
            </a:r>
            <a:br>
              <a:rPr lang="en-US" dirty="0" smtClean="0"/>
            </a:br>
            <a:r>
              <a:rPr lang="en-US" dirty="0" smtClean="0"/>
              <a:t>Through Health Literacy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00" y="63404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BF1D-7EFD-4EE8-BA75-F911EBFCDA40}" type="datetime1">
              <a:rPr lang="en-US" smtClean="0"/>
              <a:t>4/6/2017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3044577C-89DC-4ED4-AD82-40E542A548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4923692"/>
            <a:ext cx="1097280" cy="562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22926"/>
            <a:ext cx="1063306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  <p:sldLayoutId id="2147483679" r:id="rId5"/>
    <p:sldLayoutId id="214748368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498210" y="190500"/>
            <a:ext cx="1539493" cy="741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83" y="2209800"/>
            <a:ext cx="7239000" cy="98678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Helping Consumers Become More Engaged with Their Health Care and Health Insurance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49266" y="3799344"/>
            <a:ext cx="705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/>
              <a:t>Stephanie Severs</a:t>
            </a:r>
          </a:p>
          <a:p>
            <a:pPr algn="ctr"/>
            <a:r>
              <a:rPr lang="en-US" altLang="en-US" sz="2400" dirty="0" smtClean="0"/>
              <a:t>Health Insurance Literacy Specialist</a:t>
            </a:r>
          </a:p>
          <a:p>
            <a:pPr algn="ctr"/>
            <a:r>
              <a:rPr lang="en-US" altLang="en-US" sz="2400" dirty="0" smtClean="0"/>
              <a:t>Covering Wisconsin</a:t>
            </a:r>
          </a:p>
          <a:p>
            <a:pPr algn="ctr"/>
            <a:endParaRPr lang="en-US" altLang="en-US" sz="2400" b="1" dirty="0"/>
          </a:p>
          <a:p>
            <a:pPr algn="ctr"/>
            <a:r>
              <a:rPr lang="en-US" altLang="en-US" sz="2400" b="1" dirty="0" smtClean="0"/>
              <a:t>Kari </a:t>
            </a:r>
            <a:r>
              <a:rPr lang="en-US" altLang="en-US" sz="2400" b="1" dirty="0" err="1" smtClean="0"/>
              <a:t>LaScala</a:t>
            </a:r>
            <a:endParaRPr lang="en-US" altLang="en-US" sz="2400" b="1" dirty="0" smtClean="0"/>
          </a:p>
          <a:p>
            <a:pPr algn="ctr"/>
            <a:r>
              <a:rPr lang="en-US" sz="2400" dirty="0"/>
              <a:t>Health Communications Specialist</a:t>
            </a:r>
            <a:endParaRPr lang="en-US" altLang="en-US" sz="2400" dirty="0" smtClean="0"/>
          </a:p>
          <a:p>
            <a:pPr algn="ctr"/>
            <a:r>
              <a:rPr lang="en-US" altLang="en-US" sz="2400" dirty="0" smtClean="0"/>
              <a:t>Wisconsin Health Literacy</a:t>
            </a:r>
            <a:endParaRPr lang="en-US" alt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Wisconsin Health Literacy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Interviews with organizations revealed: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Professionals needed materials to help explain how to enroll and use </a:t>
            </a:r>
            <a:r>
              <a:rPr lang="en-US" sz="3000" dirty="0">
                <a:latin typeface="Calibri" panose="020F0502020204030204" pitchFamily="34" charset="0"/>
              </a:rPr>
              <a:t>insurance that were accessible for low literacy </a:t>
            </a:r>
            <a:r>
              <a:rPr lang="en-US" sz="3000" dirty="0" smtClean="0">
                <a:latin typeface="Calibri" panose="020F0502020204030204" pitchFamily="34" charset="0"/>
              </a:rPr>
              <a:t>consumers</a:t>
            </a:r>
          </a:p>
          <a:p>
            <a:endParaRPr lang="en-US" sz="3000" dirty="0">
              <a:latin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</a:rPr>
              <a:t>Materials from health insurance companies were overwhelming and not accessible </a:t>
            </a:r>
          </a:p>
          <a:p>
            <a:endParaRPr lang="en-US" sz="3000" dirty="0" smtClean="0">
              <a:latin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</a:rPr>
              <a:t>Consumers needed materials that told them what to do and how to do it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5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Research to Create Materials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285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5257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panose="020F0502020204030204" pitchFamily="34" charset="0"/>
              </a:rPr>
              <a:t>Plain, everyday language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White space, color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Graphics to support text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Action steps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1-3 key messages 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Consumer reviewed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Organization: key                                 message pops out,                                         reason for reading                                               is clear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5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Engaging Consumer Materials</a:t>
            </a:r>
            <a:endParaRPr lang="en-US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410200" y="2743200"/>
            <a:ext cx="3154046" cy="3505200"/>
            <a:chOff x="5227954" y="2836750"/>
            <a:chExt cx="3458846" cy="3837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3270">
              <a:off x="6209534" y="2836750"/>
              <a:ext cx="2477266" cy="323027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393">
              <a:off x="5227954" y="3403399"/>
              <a:ext cx="2508070" cy="3270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4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Materials Topics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676400" y="1722438"/>
            <a:ext cx="3429000" cy="639762"/>
          </a:xfrm>
        </p:spPr>
        <p:txBody>
          <a:bodyPr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Health Insurance </a:t>
            </a:r>
            <a:r>
              <a:rPr lang="en-US" sz="2600" dirty="0" smtClean="0">
                <a:latin typeface="Calibri" panose="020F0502020204030204" pitchFamily="34" charset="0"/>
              </a:rPr>
              <a:t>Marketplace </a:t>
            </a:r>
            <a:r>
              <a:rPr lang="en-US" sz="2000" dirty="0" smtClean="0">
                <a:latin typeface="Calibri" panose="020F0502020204030204" pitchFamily="34" charset="0"/>
              </a:rPr>
              <a:t>(Obamacare)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4290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410200" y="1722438"/>
            <a:ext cx="3429000" cy="639762"/>
          </a:xfrm>
        </p:spPr>
        <p:txBody>
          <a:bodyPr>
            <a:noAutofit/>
          </a:bodyPr>
          <a:lstStyle/>
          <a:p>
            <a:r>
              <a:rPr lang="en-US" sz="2600" dirty="0" err="1">
                <a:latin typeface="Calibri" panose="020F0502020204030204" pitchFamily="34" charset="0"/>
              </a:rPr>
              <a:t>BadgerCare</a:t>
            </a:r>
            <a:r>
              <a:rPr lang="en-US" sz="2600" dirty="0">
                <a:latin typeface="Calibri" panose="020F0502020204030204" pitchFamily="34" charset="0"/>
              </a:rPr>
              <a:t> Plus (WI Medicaid</a:t>
            </a:r>
            <a:r>
              <a:rPr lang="en-US" sz="2600" dirty="0" smtClean="0">
                <a:latin typeface="Calibri" panose="020F0502020204030204" pitchFamily="34" charset="0"/>
              </a:rPr>
              <a:t>)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71777"/>
            <a:ext cx="3276598" cy="427258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65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71777"/>
            <a:ext cx="3276600" cy="4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Materials Topics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0" y="1417638"/>
            <a:ext cx="5867400" cy="63976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Using Health </a:t>
            </a:r>
            <a:r>
              <a:rPr lang="en-US" sz="2800" dirty="0" smtClean="0">
                <a:latin typeface="Calibri" panose="020F0502020204030204" pitchFamily="34" charset="0"/>
              </a:rPr>
              <a:t>Insurance-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coveringwi.org/learn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4290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5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74875"/>
            <a:ext cx="3276600" cy="4272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74875"/>
            <a:ext cx="3276600" cy="4272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644745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Free </a:t>
            </a:r>
            <a:r>
              <a:rPr lang="en-US" b="1" dirty="0">
                <a:latin typeface="Calibri" panose="020F0502020204030204" pitchFamily="34" charset="0"/>
              </a:rPr>
              <a:t>resource you can use with consumers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coveringwi.org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467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Engaged variety of agencies</a:t>
            </a:r>
          </a:p>
          <a:p>
            <a:pPr lvl="1">
              <a:lnSpc>
                <a:spcPct val="200000"/>
              </a:lnSpc>
            </a:pPr>
            <a:r>
              <a:rPr lang="en-US" sz="4000" dirty="0">
                <a:latin typeface="Calibri" panose="020F0502020204030204" pitchFamily="34" charset="0"/>
                <a:cs typeface="Helvetica" panose="020B0604020202020204" pitchFamily="34" charset="0"/>
              </a:rPr>
              <a:t>E</a:t>
            </a:r>
            <a:r>
              <a:rPr lang="en-US" sz="4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nrollment assisters</a:t>
            </a:r>
          </a:p>
          <a:p>
            <a:pPr lvl="1">
              <a:lnSpc>
                <a:spcPct val="200000"/>
              </a:lnSpc>
            </a:pPr>
            <a:r>
              <a:rPr lang="en-US" sz="4000" dirty="0">
                <a:latin typeface="Calibri" panose="020F0502020204030204" pitchFamily="34" charset="0"/>
                <a:cs typeface="Helvetica" panose="020B0604020202020204" pitchFamily="34" charset="0"/>
              </a:rPr>
              <a:t>H</a:t>
            </a:r>
            <a:r>
              <a:rPr lang="en-US" sz="4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ealth </a:t>
            </a:r>
            <a:r>
              <a:rPr lang="en-US" sz="4000" dirty="0">
                <a:latin typeface="Calibri" panose="020F0502020204030204" pitchFamily="34" charset="0"/>
                <a:cs typeface="Helvetica" panose="020B0604020202020204" pitchFamily="34" charset="0"/>
              </a:rPr>
              <a:t>care </a:t>
            </a:r>
            <a:r>
              <a:rPr lang="en-US" sz="4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providers</a:t>
            </a:r>
          </a:p>
          <a:p>
            <a:pPr lvl="1">
              <a:lnSpc>
                <a:spcPct val="200000"/>
              </a:lnSpc>
            </a:pPr>
            <a:r>
              <a:rPr lang="en-US" sz="4000" dirty="0">
                <a:latin typeface="Calibri" panose="020F0502020204030204" pitchFamily="34" charset="0"/>
                <a:cs typeface="Helvetica" panose="020B0604020202020204" pitchFamily="34" charset="0"/>
              </a:rPr>
              <a:t>I</a:t>
            </a:r>
            <a:r>
              <a:rPr lang="en-US" sz="4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nsurance </a:t>
            </a:r>
            <a:r>
              <a:rPr lang="en-US" sz="4000" dirty="0">
                <a:latin typeface="Calibri" panose="020F0502020204030204" pitchFamily="34" charset="0"/>
                <a:cs typeface="Helvetica" panose="020B0604020202020204" pitchFamily="34" charset="0"/>
              </a:rPr>
              <a:t>agents and </a:t>
            </a:r>
            <a:r>
              <a:rPr lang="en-US" sz="4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brokers</a:t>
            </a:r>
          </a:p>
          <a:p>
            <a:pPr lvl="1">
              <a:lnSpc>
                <a:spcPct val="200000"/>
              </a:lnSpc>
            </a:pPr>
            <a:r>
              <a:rPr lang="en-US" sz="4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Federally Qualified Health Centers and free clinics</a:t>
            </a:r>
          </a:p>
          <a:p>
            <a:pPr lvl="1">
              <a:lnSpc>
                <a:spcPct val="200000"/>
              </a:lnSpc>
            </a:pPr>
            <a:r>
              <a:rPr lang="en-US" sz="4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Indian Health Centers</a:t>
            </a:r>
          </a:p>
          <a:p>
            <a:pPr lvl="1">
              <a:lnSpc>
                <a:spcPct val="200000"/>
              </a:lnSpc>
            </a:pPr>
            <a:r>
              <a:rPr lang="en-US" sz="4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UW Extension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Training on Materials Dissemination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Testing Materials with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46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 panose="020F0502020204030204" pitchFamily="34" charset="0"/>
                <a:cs typeface="Helvetica" panose="020B0604020202020204" pitchFamily="34" charset="0"/>
              </a:rPr>
              <a:t>Consumer Pre- &amp; Post-test </a:t>
            </a:r>
            <a:r>
              <a:rPr lang="en-US" sz="26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responses: </a:t>
            </a:r>
            <a:r>
              <a:rPr lang="en-US" sz="2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 Agencies used materials with </a:t>
            </a:r>
            <a:r>
              <a:rPr lang="en-US" sz="2600" dirty="0">
                <a:latin typeface="Calibri" panose="020F0502020204030204" pitchFamily="34" charset="0"/>
                <a:cs typeface="Helvetica" panose="020B0604020202020204" pitchFamily="34" charset="0"/>
              </a:rPr>
              <a:t>their clients and </a:t>
            </a:r>
            <a:r>
              <a:rPr lang="en-US" sz="2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collected surveys</a:t>
            </a:r>
          </a:p>
          <a:p>
            <a:pPr marL="0" indent="0">
              <a:buNone/>
            </a:pPr>
            <a:r>
              <a:rPr lang="en-US" sz="26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Increases in consumer knowledge:</a:t>
            </a:r>
          </a:p>
          <a:p>
            <a:pPr marL="5715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300 pre-test</a:t>
            </a:r>
          </a:p>
          <a:p>
            <a:pPr marL="5715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237 post-test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77" y="2727346"/>
            <a:ext cx="6147823" cy="41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467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Enrollment Assisters:</a:t>
            </a:r>
          </a:p>
          <a:p>
            <a:pPr lvl="1"/>
            <a:r>
              <a:rPr lang="en-US" sz="3000" dirty="0" smtClean="0">
                <a:latin typeface="Calibri" panose="020F0502020204030204" pitchFamily="34" charset="0"/>
              </a:rPr>
              <a:t>May use complicated                                     language, </a:t>
            </a:r>
            <a:r>
              <a:rPr lang="en-US" sz="3000" dirty="0">
                <a:latin typeface="Calibri" panose="020F0502020204030204" pitchFamily="34" charset="0"/>
              </a:rPr>
              <a:t>and </a:t>
            </a:r>
            <a:r>
              <a:rPr lang="en-US" sz="3000" dirty="0" smtClean="0">
                <a:latin typeface="Calibri" panose="020F0502020204030204" pitchFamily="34" charset="0"/>
              </a:rPr>
              <a:t>rely </a:t>
            </a:r>
            <a:r>
              <a:rPr lang="en-US" sz="3000" dirty="0">
                <a:latin typeface="Calibri" panose="020F0502020204030204" pitchFamily="34" charset="0"/>
              </a:rPr>
              <a:t>on verbal </a:t>
            </a:r>
            <a:r>
              <a:rPr lang="en-US" sz="3000" dirty="0" smtClean="0">
                <a:latin typeface="Calibri" panose="020F0502020204030204" pitchFamily="34" charset="0"/>
              </a:rPr>
              <a:t>                  explanations </a:t>
            </a:r>
            <a:r>
              <a:rPr lang="en-US" sz="3000" dirty="0">
                <a:latin typeface="Calibri" panose="020F0502020204030204" pitchFamily="34" charset="0"/>
              </a:rPr>
              <a:t>with </a:t>
            </a:r>
            <a:r>
              <a:rPr lang="en-US" sz="3000" dirty="0" smtClean="0">
                <a:latin typeface="Calibri" panose="020F0502020204030204" pitchFamily="34" charset="0"/>
              </a:rPr>
              <a:t>consumers</a:t>
            </a:r>
          </a:p>
          <a:p>
            <a:pPr lvl="1"/>
            <a:endParaRPr lang="en-US" sz="3000" dirty="0" smtClean="0">
              <a:latin typeface="Calibri" panose="020F0502020204030204" pitchFamily="34" charset="0"/>
            </a:endParaRPr>
          </a:p>
          <a:p>
            <a:pPr lvl="1"/>
            <a:r>
              <a:rPr lang="en-US" sz="3000" dirty="0" smtClean="0">
                <a:latin typeface="Calibri" panose="020F0502020204030204" pitchFamily="34" charset="0"/>
              </a:rPr>
              <a:t>May lack expertise in how </a:t>
            </a:r>
            <a:r>
              <a:rPr lang="en-US" sz="3000" dirty="0">
                <a:latin typeface="Calibri" panose="020F0502020204030204" pitchFamily="34" charset="0"/>
              </a:rPr>
              <a:t>to choose the best plan </a:t>
            </a:r>
            <a:r>
              <a:rPr lang="en-US" sz="3000" dirty="0" smtClean="0">
                <a:latin typeface="Calibri" panose="020F0502020204030204" pitchFamily="34" charset="0"/>
              </a:rPr>
              <a:t>for </a:t>
            </a:r>
            <a:r>
              <a:rPr lang="en-US" sz="3000" dirty="0">
                <a:latin typeface="Calibri" panose="020F0502020204030204" pitchFamily="34" charset="0"/>
              </a:rPr>
              <a:t>health needs and </a:t>
            </a:r>
            <a:r>
              <a:rPr lang="en-US" sz="3000" dirty="0" smtClean="0">
                <a:latin typeface="Calibri" panose="020F0502020204030204" pitchFamily="34" charset="0"/>
              </a:rPr>
              <a:t>budget</a:t>
            </a:r>
          </a:p>
          <a:p>
            <a:pPr lvl="1"/>
            <a:endParaRPr lang="en-US" sz="3000" dirty="0" smtClean="0">
              <a:latin typeface="Calibri" panose="020F0502020204030204" pitchFamily="34" charset="0"/>
            </a:endParaRPr>
          </a:p>
          <a:p>
            <a:pPr lvl="1"/>
            <a:r>
              <a:rPr lang="en-US" sz="3000" dirty="0" smtClean="0">
                <a:latin typeface="Calibri" panose="020F0502020204030204" pitchFamily="34" charset="0"/>
              </a:rPr>
              <a:t>Benefit from training in how to teach consumers about healthcare and include materials in their routine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Interviews and Observations with Professionals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10400" y="1828800"/>
            <a:ext cx="1676400" cy="1600200"/>
            <a:chOff x="5227954" y="2836750"/>
            <a:chExt cx="3458846" cy="38370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3270">
              <a:off x="6209534" y="2836750"/>
              <a:ext cx="2477266" cy="32302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393">
              <a:off x="5227954" y="3403399"/>
              <a:ext cx="2508070" cy="3270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7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Train-the-Trainer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467600" cy="525780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sz="36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Training topics: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What is health insurance literacy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Tips </a:t>
            </a:r>
            <a:r>
              <a:rPr lang="en-US" sz="3600" dirty="0">
                <a:latin typeface="Calibri" panose="020F0502020204030204" pitchFamily="34" charset="0"/>
                <a:cs typeface="Helvetica" panose="020B0604020202020204" pitchFamily="34" charset="0"/>
              </a:rPr>
              <a:t>to engage with consumers </a:t>
            </a:r>
            <a:r>
              <a:rPr lang="en-US" sz="36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(visual aids, examples, personalize and limit information, plain language, Teach Back)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Including </a:t>
            </a:r>
            <a:r>
              <a:rPr lang="en-US" sz="3600" dirty="0">
                <a:latin typeface="Calibri" panose="020F0502020204030204" pitchFamily="34" charset="0"/>
                <a:cs typeface="Helvetica" panose="020B0604020202020204" pitchFamily="34" charset="0"/>
              </a:rPr>
              <a:t>materials in their </a:t>
            </a:r>
            <a:r>
              <a:rPr lang="en-US" sz="3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routine to explain consumers’ options and how to use their insurance 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How to effectively explain health insurance terminology</a:t>
            </a:r>
            <a:endParaRPr lang="en-US" sz="36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Professional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467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Survey Results-</a:t>
            </a:r>
            <a:r>
              <a:rPr lang="en-US" sz="2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Professionals trained with materials, as compared to those not trained, are more confident than untrained professionals </a:t>
            </a:r>
            <a:r>
              <a:rPr lang="en-US" sz="26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(Total N=120, trained N=41)</a:t>
            </a:r>
          </a:p>
          <a:p>
            <a:pPr marL="0" indent="0">
              <a:buNone/>
            </a:pPr>
            <a:endParaRPr lang="en-US" sz="1900" i="1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en-US" sz="36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latin typeface="Calibri" panose="020F0502020204030204" pitchFamily="34" charset="0"/>
              </a:rPr>
            </a:br>
            <a:endParaRPr lang="en-US" sz="36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b="1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95600"/>
            <a:ext cx="7239000" cy="34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 from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10139"/>
            <a:ext cx="7467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Calibri" panose="020F0502020204030204" pitchFamily="34" charset="0"/>
              </a:rPr>
              <a:t>Train-the-Trainer Evaluations</a:t>
            </a:r>
          </a:p>
          <a:p>
            <a:r>
              <a:rPr lang="en-US" sz="3100" dirty="0" smtClean="0">
                <a:latin typeface="Calibri" panose="020F0502020204030204" pitchFamily="34" charset="0"/>
              </a:rPr>
              <a:t>Would like to learn more about                                materials, additional resources,                        or health insurance literacy: </a:t>
            </a:r>
            <a:r>
              <a:rPr lang="en-US" sz="3100" b="1" dirty="0" smtClean="0">
                <a:latin typeface="Calibri" panose="020F0502020204030204" pitchFamily="34" charset="0"/>
              </a:rPr>
              <a:t>69%</a:t>
            </a:r>
          </a:p>
          <a:p>
            <a:endParaRPr lang="en-US" sz="3100" b="1" dirty="0">
              <a:latin typeface="Calibri" panose="020F0502020204030204" pitchFamily="34" charset="0"/>
            </a:endParaRPr>
          </a:p>
          <a:p>
            <a:r>
              <a:rPr lang="en-US" sz="3100" dirty="0" smtClean="0">
                <a:latin typeface="Calibri" panose="020F0502020204030204" pitchFamily="34" charset="0"/>
              </a:rPr>
              <a:t>Change in overall understanding of health insurance concepts: + 36%</a:t>
            </a:r>
          </a:p>
          <a:p>
            <a:endParaRPr lang="en-US" sz="31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4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b="1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75467" y="5574436"/>
            <a:ext cx="5020733" cy="1054964"/>
          </a:xfrm>
          <a:prstGeom prst="wedgeRoundRectCallout">
            <a:avLst>
              <a:gd name="adj1" fmla="val -37675"/>
              <a:gd name="adj2" fmla="val -108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“I will use this to teach patients to be good consumers of health care.” 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10400" y="2057400"/>
            <a:ext cx="1981200" cy="1371600"/>
          </a:xfrm>
          <a:prstGeom prst="wedgeRoundRectCallout">
            <a:avLst>
              <a:gd name="adj1" fmla="val -67097"/>
              <a:gd name="adj2" fmla="val -20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“Keep providing the trainings!”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7086600" cy="1752600"/>
          </a:xfrm>
        </p:spPr>
        <p:txBody>
          <a:bodyPr/>
          <a:lstStyle/>
          <a:p>
            <a:r>
              <a:rPr lang="en-US" dirty="0" smtClean="0"/>
              <a:t>We have no relevant financial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7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 from Trainings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3997456" cy="4291769"/>
          </a:xfrm>
        </p:spPr>
      </p:pic>
    </p:spTree>
    <p:extLst>
      <p:ext uri="{BB962C8B-B14F-4D97-AF65-F5344CB8AC3E}">
        <p14:creationId xmlns:p14="http://schemas.microsoft.com/office/powerpoint/2010/main" val="24776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Engagement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Support to agencies: </a:t>
            </a:r>
          </a:p>
          <a:p>
            <a:r>
              <a:rPr lang="en-US" dirty="0">
                <a:latin typeface="Calibri" panose="020F0502020204030204" pitchFamily="34" charset="0"/>
              </a:rPr>
              <a:t>Recognizing importance organizations play in sharing </a:t>
            </a:r>
            <a:r>
              <a:rPr lang="en-US" dirty="0" smtClean="0">
                <a:latin typeface="Calibri" panose="020F0502020204030204" pitchFamily="34" charset="0"/>
              </a:rPr>
              <a:t>information-we need to engage staff of agencies as well as consumers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Trainings need to target all the professionals working with consumers in the organization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Trainings need to incorporate specific ways professionals can integrate literacy techniques into their routines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Engagement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4676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Helvetica" panose="020B0604020202020204" pitchFamily="34" charset="0"/>
              </a:rPr>
              <a:t>Consumers learn best when someone teaches  </a:t>
            </a:r>
            <a:r>
              <a:rPr lang="en-US" sz="2800" dirty="0">
                <a:latin typeface="Calibri" panose="020F0502020204030204" pitchFamily="34" charset="0"/>
                <a:cs typeface="Helvetica" panose="020B0604020202020204" pitchFamily="34" charset="0"/>
              </a:rPr>
              <a:t>the material verbally, </a:t>
            </a:r>
            <a:r>
              <a:rPr lang="en-US" sz="2800" dirty="0" smtClean="0">
                <a:latin typeface="Calibri" panose="020F0502020204030204" pitchFamily="34" charset="0"/>
                <a:cs typeface="Helvetica" panose="020B0604020202020204" pitchFamily="34" charset="0"/>
              </a:rPr>
              <a:t>incorporates visuals aids, has them repeat back what they understood, and offers </a:t>
            </a:r>
            <a:r>
              <a:rPr lang="en-US" sz="2800" dirty="0">
                <a:latin typeface="Calibri" panose="020F0502020204030204" pitchFamily="34" charset="0"/>
                <a:cs typeface="Helvetica" panose="020B0604020202020204" pitchFamily="34" charset="0"/>
              </a:rPr>
              <a:t>easy to understand materials</a:t>
            </a:r>
            <a:endParaRPr lang="en-US" sz="2800" dirty="0" smtClean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Helvetica" panose="020B0604020202020204" pitchFamily="34" charset="0"/>
              </a:rPr>
              <a:t>Use materials that engage and motivate your audience: </a:t>
            </a:r>
          </a:p>
          <a:p>
            <a:pPr marL="857250" lvl="2" indent="0">
              <a:buNone/>
            </a:pPr>
            <a:r>
              <a:rPr lang="en-US" sz="2300" dirty="0" smtClean="0">
                <a:latin typeface="Calibri" panose="020F0502020204030204" pitchFamily="34" charset="0"/>
                <a:cs typeface="Helvetica" panose="020B0604020202020204" pitchFamily="34" charset="0"/>
              </a:rPr>
              <a:t>Action steps or stories</a:t>
            </a:r>
          </a:p>
          <a:p>
            <a:pPr marL="857250" lvl="2" indent="0">
              <a:buNone/>
            </a:pPr>
            <a:r>
              <a:rPr lang="en-US" sz="2300" dirty="0" smtClean="0">
                <a:latin typeface="Calibri" panose="020F0502020204030204" pitchFamily="34" charset="0"/>
                <a:cs typeface="Helvetica" panose="020B0604020202020204" pitchFamily="34" charset="0"/>
              </a:rPr>
              <a:t>Telling readers why information is important to them </a:t>
            </a:r>
          </a:p>
          <a:p>
            <a:pPr marL="857250" lvl="2" indent="0">
              <a:buNone/>
            </a:pPr>
            <a:r>
              <a:rPr lang="en-US" sz="2300" dirty="0">
                <a:latin typeface="Calibri" panose="020F0502020204030204" pitchFamily="34" charset="0"/>
                <a:cs typeface="Helvetica" panose="020B0604020202020204" pitchFamily="34" charset="0"/>
              </a:rPr>
              <a:t>1-3 key </a:t>
            </a:r>
            <a:r>
              <a:rPr lang="en-US" sz="2300" dirty="0" smtClean="0">
                <a:latin typeface="Calibri" panose="020F0502020204030204" pitchFamily="34" charset="0"/>
                <a:cs typeface="Helvetica" panose="020B0604020202020204" pitchFamily="34" charset="0"/>
              </a:rPr>
              <a:t>messages, important information pops out</a:t>
            </a:r>
          </a:p>
          <a:p>
            <a:pPr marL="857250" lvl="2" indent="0">
              <a:buNone/>
            </a:pPr>
            <a:r>
              <a:rPr lang="en-US" sz="2300" dirty="0" smtClean="0">
                <a:latin typeface="Calibri" panose="020F0502020204030204" pitchFamily="34" charset="0"/>
                <a:cs typeface="Helvetica" panose="020B0604020202020204" pitchFamily="34" charset="0"/>
              </a:rPr>
              <a:t>Visually engaging, instructional or iconic images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MyHealthWI.org: An Introduction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125" y="1333670"/>
            <a:ext cx="2723075" cy="2310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884" y="3429000"/>
            <a:ext cx="4721765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46" y="1371600"/>
            <a:ext cx="4387276" cy="3008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55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MyHealthWI.org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8889"/>
          <a:stretch/>
        </p:blipFill>
        <p:spPr>
          <a:xfrm>
            <a:off x="1524000" y="1828800"/>
            <a:ext cx="7391400" cy="45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0866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Calibri" panose="020F0502020204030204" pitchFamily="34" charset="0"/>
              </a:rPr>
              <a:t>Health Plan Health Literacy Assessment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Opportunity to improve printed </a:t>
            </a:r>
            <a:r>
              <a:rPr lang="en-US" sz="2600" dirty="0" smtClean="0">
                <a:latin typeface="Calibri" panose="020F0502020204030204" pitchFamily="34" charset="0"/>
              </a:rPr>
              <a:t>and oral </a:t>
            </a:r>
            <a:r>
              <a:rPr lang="en-US" sz="2600" dirty="0">
                <a:latin typeface="Calibri" panose="020F0502020204030204" pitchFamily="34" charset="0"/>
              </a:rPr>
              <a:t>communication and improve effectiveness of health care </a:t>
            </a:r>
            <a:r>
              <a:rPr lang="en-US" sz="2600" dirty="0" smtClean="0">
                <a:latin typeface="Calibri" panose="020F0502020204030204" pitchFamily="34" charset="0"/>
              </a:rPr>
              <a:t>use</a:t>
            </a:r>
            <a:br>
              <a:rPr lang="en-US" sz="2600" dirty="0" smtClean="0">
                <a:latin typeface="Calibri" panose="020F0502020204030204" pitchFamily="34" charset="0"/>
              </a:rPr>
            </a:br>
            <a:endParaRPr lang="en-US" sz="2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100" b="1" dirty="0" smtClean="0">
                <a:latin typeface="Calibri" panose="020F0502020204030204" pitchFamily="34" charset="0"/>
              </a:rPr>
              <a:t>Hospital Assessment </a:t>
            </a:r>
            <a:r>
              <a:rPr lang="en-US" sz="3100" dirty="0" smtClean="0">
                <a:latin typeface="Calibri" panose="020F0502020204030204" pitchFamily="34" charset="0"/>
              </a:rPr>
              <a:t> (C-CAT)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Opportunities for patient, provider and executive leader communication on quality and value</a:t>
            </a:r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Health Literacy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Insurer Assessment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Members could benefit from more “how to use the plan and services” information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Printed materials need readability and user testing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LEP members need extra assistance and resources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Call staff need training in how to verify understanding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78821"/>
            <a:ext cx="7620000" cy="537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 Hospital opportunities for improvement:</a:t>
            </a:r>
            <a:endParaRPr lang="en-US" dirty="0" smtClean="0">
              <a:latin typeface="Calibri" panose="020F0502020204030204" pitchFamily="34" charset="0"/>
            </a:endParaRPr>
          </a:p>
          <a:p>
            <a:pPr marL="674370" lvl="2">
              <a:spcBef>
                <a:spcPts val="24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Perception of welcoming environment for patients</a:t>
            </a:r>
          </a:p>
          <a:p>
            <a:pPr marL="674370" lvl="2">
              <a:spcBef>
                <a:spcPts val="24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Use of interpreters</a:t>
            </a:r>
          </a:p>
          <a:p>
            <a:pPr marL="674370" lvl="2">
              <a:spcBef>
                <a:spcPts val="24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Diversity awareness</a:t>
            </a:r>
          </a:p>
          <a:p>
            <a:pPr marL="674370" lvl="2">
              <a:spcBef>
                <a:spcPts val="24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Collection of race/ethnicity information</a:t>
            </a:r>
          </a:p>
          <a:p>
            <a:pPr marL="674370" lvl="2">
              <a:spcBef>
                <a:spcPts val="24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Staff encouragement of shared decision-making</a:t>
            </a:r>
          </a:p>
          <a:p>
            <a:pPr marL="674370" lvl="2">
              <a:spcBef>
                <a:spcPts val="24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Internal communications (email overload)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333" y="189840"/>
            <a:ext cx="826346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Hospital Assessment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96189"/>
            <a:ext cx="716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20 workshops with community partners for those needing assistance to understand and apply WHIO’s 3 key messages.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253 participants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3646401" y="3276600"/>
            <a:ext cx="5262386" cy="3382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89"/>
          <a:stretch/>
        </p:blipFill>
        <p:spPr>
          <a:xfrm>
            <a:off x="1524000" y="5287159"/>
            <a:ext cx="3429000" cy="16780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234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861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Content: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Confusing terms: provider, PCP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Why have a primary care provider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Evaluating quality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Preparing for doctor visit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878">
            <a:off x="5900870" y="2870796"/>
            <a:ext cx="2834739" cy="36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98637"/>
            <a:ext cx="58293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 Goals</a:t>
            </a:r>
            <a:br>
              <a:rPr lang="en-US" sz="3600" dirty="0" smtClean="0">
                <a:latin typeface="Calibri" panose="020F0502020204030204" pitchFamily="34" charset="0"/>
              </a:rPr>
            </a:br>
            <a:endParaRPr lang="en-US" sz="3600" dirty="0" smtClean="0">
              <a:latin typeface="Calibri" panose="020F0502020204030204" pitchFamily="34" charset="0"/>
            </a:endParaRPr>
          </a:p>
          <a:p>
            <a:r>
              <a:rPr lang="en-US" sz="3600" dirty="0" smtClean="0">
                <a:latin typeface="Calibri" panose="020F0502020204030204" pitchFamily="34" charset="0"/>
              </a:rPr>
              <a:t>Activities</a:t>
            </a:r>
          </a:p>
          <a:p>
            <a:endParaRPr lang="en-US" sz="3600" dirty="0">
              <a:latin typeface="Calibri" panose="020F0502020204030204" pitchFamily="34" charset="0"/>
            </a:endParaRPr>
          </a:p>
          <a:p>
            <a:r>
              <a:rPr lang="en-US" sz="3600" dirty="0" smtClean="0">
                <a:latin typeface="Calibri" panose="020F0502020204030204" pitchFamily="34" charset="0"/>
              </a:rPr>
              <a:t>Results</a:t>
            </a:r>
            <a:endParaRPr lang="en-US" sz="3600" dirty="0">
              <a:latin typeface="Calibri" panose="020F0502020204030204" pitchFamily="34" charset="0"/>
            </a:endParaRPr>
          </a:p>
          <a:p>
            <a:endParaRPr lang="en-US" sz="3600" dirty="0" smtClean="0">
              <a:latin typeface="Calibri" panose="020F0502020204030204" pitchFamily="34" charset="0"/>
            </a:endParaRPr>
          </a:p>
          <a:p>
            <a:r>
              <a:rPr lang="en-US" sz="3600" dirty="0" smtClean="0">
                <a:latin typeface="Calibri" panose="020F0502020204030204" pitchFamily="34" charset="0"/>
              </a:rPr>
              <a:t>Implications for engaging consumers </a:t>
            </a:r>
            <a:br>
              <a:rPr lang="en-US" sz="3600" dirty="0" smtClean="0">
                <a:latin typeface="Calibri" panose="020F0502020204030204" pitchFamily="34" charset="0"/>
              </a:rPr>
            </a:br>
            <a:endParaRPr lang="en-US" sz="3600" dirty="0" smtClean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861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Content: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Going to PCP or to Emergency Dept.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636"/>
          <a:stretch/>
        </p:blipFill>
        <p:spPr>
          <a:xfrm>
            <a:off x="4038600" y="2743200"/>
            <a:ext cx="4205705" cy="3535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13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861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Content: Using card activity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Going to PCP or to Emergency Dept.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5715"/>
          <a:stretch/>
        </p:blipFill>
        <p:spPr>
          <a:xfrm>
            <a:off x="4038600" y="2868275"/>
            <a:ext cx="4432050" cy="358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60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workshops engaging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90-minutes</a:t>
            </a:r>
          </a:p>
          <a:p>
            <a:r>
              <a:rPr lang="en-US" dirty="0" smtClean="0"/>
              <a:t>Interactive – role play &amp; card activity</a:t>
            </a:r>
          </a:p>
          <a:p>
            <a:r>
              <a:rPr lang="en-US" dirty="0" smtClean="0"/>
              <a:t>Active listening</a:t>
            </a:r>
          </a:p>
          <a:p>
            <a:r>
              <a:rPr lang="en-US" dirty="0" smtClean="0"/>
              <a:t>Use of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78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78821"/>
            <a:ext cx="7543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500" b="1" dirty="0" smtClean="0">
                <a:latin typeface="Calibri" panose="020F0502020204030204" pitchFamily="34" charset="0"/>
              </a:rPr>
              <a:t>Participant Pre- &amp; Post-test responses </a:t>
            </a:r>
          </a:p>
          <a:p>
            <a:pPr lvl="1">
              <a:lnSpc>
                <a:spcPct val="300000"/>
              </a:lnSpc>
              <a:spcBef>
                <a:spcPts val="0"/>
              </a:spcBef>
            </a:pPr>
            <a:r>
              <a:rPr lang="en-US" sz="3000" dirty="0" smtClean="0">
                <a:latin typeface="Calibri" panose="020F0502020204030204" pitchFamily="34" charset="0"/>
              </a:rPr>
              <a:t>Ability to judge quality of health care: </a:t>
            </a:r>
            <a:r>
              <a:rPr lang="en-US" sz="3000" b="1" dirty="0" smtClean="0">
                <a:latin typeface="Calibri" panose="020F0502020204030204" pitchFamily="34" charset="0"/>
              </a:rPr>
              <a:t>up 23%</a:t>
            </a:r>
          </a:p>
          <a:p>
            <a:pPr lvl="1">
              <a:lnSpc>
                <a:spcPct val="300000"/>
              </a:lnSpc>
              <a:spcBef>
                <a:spcPts val="0"/>
              </a:spcBef>
            </a:pPr>
            <a:r>
              <a:rPr lang="en-US" sz="3000" dirty="0" smtClean="0">
                <a:latin typeface="Calibri" panose="020F0502020204030204" pitchFamily="34" charset="0"/>
              </a:rPr>
              <a:t>Likely to prepare more for doctor visit: </a:t>
            </a:r>
            <a:r>
              <a:rPr lang="en-US" sz="3000" b="1" dirty="0" smtClean="0">
                <a:latin typeface="Calibri" panose="020F0502020204030204" pitchFamily="34" charset="0"/>
              </a:rPr>
              <a:t>77%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endParaRPr lang="en-US" sz="24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898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495800" y="4952999"/>
            <a:ext cx="4114800" cy="1740765"/>
          </a:xfrm>
          <a:prstGeom prst="wedgeRoundRectCallout">
            <a:avLst>
              <a:gd name="adj1" fmla="val -56621"/>
              <a:gd name="adj2" fmla="val -813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“After the program, I finally made an appointment with my doctor and wrote out a list of questions…”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6858000" cy="4572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alibri" panose="020F0502020204030204" pitchFamily="34" charset="0"/>
              </a:rPr>
              <a:t>Participant 60-Day Survey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898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85800"/>
            <a:ext cx="7010400" cy="42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Engagement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543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Can be challenging to schedule &amp; organize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Must have special considerations for ELLs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Need to be engaging, fun and interactive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Should be held in a familiar environment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Simple greeting/smile goes a long ways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Comfort level at the beginning v. the 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Engagement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5410200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Health care professionals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play key role in helping </a:t>
            </a:r>
            <a:r>
              <a:rPr lang="en-US" dirty="0">
                <a:latin typeface="Calibri" panose="020F0502020204030204" pitchFamily="34" charset="0"/>
              </a:rPr>
              <a:t>navigate health </a:t>
            </a:r>
            <a:r>
              <a:rPr lang="en-US" dirty="0" smtClean="0">
                <a:latin typeface="Calibri" panose="020F0502020204030204" pitchFamily="34" charset="0"/>
              </a:rPr>
              <a:t>care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Be prepared to explain quality in health care</a:t>
            </a:r>
            <a:br>
              <a:rPr lang="en-US" sz="2800" dirty="0" smtClean="0">
                <a:latin typeface="Calibri" panose="020F0502020204030204" pitchFamily="34" charset="0"/>
              </a:rPr>
            </a:b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Consumers need help with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What “provider” means and the value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Distinguishing when to go to ER vs. PCP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Quality = more than listening or wait time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Importance of participating in their care</a:t>
            </a:r>
          </a:p>
          <a:p>
            <a:pPr lvl="1"/>
            <a:r>
              <a:rPr lang="en-US" i="1" dirty="0" smtClean="0">
                <a:latin typeface="Calibri" panose="020F0502020204030204" pitchFamily="34" charset="0"/>
              </a:rPr>
              <a:t>Believing</a:t>
            </a:r>
            <a:r>
              <a:rPr lang="en-US" dirty="0" smtClean="0">
                <a:latin typeface="Calibri" panose="020F0502020204030204" pitchFamily="34" charset="0"/>
              </a:rPr>
              <a:t> they deserve high quality care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Encouragement to ask questions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Preparation for provider visit</a:t>
            </a:r>
          </a:p>
        </p:txBody>
      </p:sp>
    </p:spTree>
    <p:extLst>
      <p:ext uri="{BB962C8B-B14F-4D97-AF65-F5344CB8AC3E}">
        <p14:creationId xmlns:p14="http://schemas.microsoft.com/office/powerpoint/2010/main" val="12090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315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Distribution of materials statewide</a:t>
            </a:r>
            <a:br>
              <a:rPr lang="en-US" sz="2800" dirty="0" smtClean="0">
                <a:latin typeface="Calibri" panose="020F0502020204030204" pitchFamily="34" charset="0"/>
              </a:rPr>
            </a:b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Partnering with health care organizations on  professional trainings</a:t>
            </a:r>
            <a:br>
              <a:rPr lang="en-US" sz="2800" dirty="0" smtClean="0">
                <a:latin typeface="Calibri" panose="020F0502020204030204" pitchFamily="34" charset="0"/>
              </a:rPr>
            </a:b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Development of health literacy recognition opportunities for provider and insurer organizations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7514" y="1790343"/>
            <a:ext cx="5421086" cy="4525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Stephanie Severs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Covering Wisconsin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ssevers@wisc.edu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Kari </a:t>
            </a:r>
            <a:r>
              <a:rPr lang="en-US" sz="2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LaScala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Wisconsin Health Literacy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kari@wisconsinliteracy.org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en-US" sz="18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438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315200" cy="48006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Funded by the State of Wisconsin and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Wisconsin Health Information Organization</a:t>
            </a:r>
            <a:br>
              <a:rPr lang="en-US" sz="2400" dirty="0" smtClean="0">
                <a:latin typeface="Calibri" panose="020F0502020204030204" pitchFamily="34" charset="0"/>
              </a:rPr>
            </a:b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Timeline: June 2014 – May 2016</a:t>
            </a:r>
            <a:br>
              <a:rPr lang="en-US" sz="2400" dirty="0" smtClean="0">
                <a:latin typeface="Calibri" panose="020F0502020204030204" pitchFamily="34" charset="0"/>
              </a:rPr>
            </a:b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Collaborating organizations: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Covering </a:t>
            </a:r>
            <a:r>
              <a:rPr lang="en-US" sz="2400" dirty="0">
                <a:latin typeface="Calibri" panose="020F0502020204030204" pitchFamily="34" charset="0"/>
              </a:rPr>
              <a:t>Wisconsin </a:t>
            </a:r>
            <a:r>
              <a:rPr lang="en-US" sz="1800" dirty="0">
                <a:latin typeface="Calibri" panose="020F0502020204030204" pitchFamily="34" charset="0"/>
              </a:rPr>
              <a:t>(formerly Covering Kids &amp; Families WI)</a:t>
            </a:r>
            <a:endParaRPr lang="en-US" sz="2400" dirty="0">
              <a:latin typeface="Calibri" panose="020F0502020204030204" pitchFamily="34" charset="0"/>
            </a:endParaRPr>
          </a:p>
          <a:p>
            <a:pPr lvl="2"/>
            <a:r>
              <a:rPr lang="en-US" sz="2000" dirty="0">
                <a:latin typeface="Calibri" panose="020F0502020204030204" pitchFamily="34" charset="0"/>
              </a:rPr>
              <a:t>Education and assistance with health coverage; office at UW-Madison and in Milwaukee, affiliated with UW-Ext</a:t>
            </a:r>
            <a:r>
              <a:rPr lang="en-US" sz="2000" dirty="0" smtClean="0">
                <a:latin typeface="Calibri" panose="020F0502020204030204" pitchFamily="34" charset="0"/>
              </a:rPr>
              <a:t>., hosts annual Wisconsin Enrollment Conference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Wisconsin </a:t>
            </a:r>
            <a:r>
              <a:rPr lang="en-US" sz="2400" dirty="0">
                <a:latin typeface="Calibri" panose="020F0502020204030204" pitchFamily="34" charset="0"/>
              </a:rPr>
              <a:t>Health Literacy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</a:rPr>
              <a:t>Training, organizational planning, outreach, and advocacy for health </a:t>
            </a:r>
            <a:r>
              <a:rPr lang="en-US" sz="2000" dirty="0" smtClean="0">
                <a:latin typeface="Calibri" panose="020F0502020204030204" pitchFamily="34" charset="0"/>
              </a:rPr>
              <a:t>literacy</a:t>
            </a:r>
          </a:p>
        </p:txBody>
      </p:sp>
    </p:spTree>
    <p:extLst>
      <p:ext uri="{BB962C8B-B14F-4D97-AF65-F5344CB8AC3E}">
        <p14:creationId xmlns:p14="http://schemas.microsoft.com/office/powerpoint/2010/main" val="29161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WHIO’s Three Priority Messages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You have a role to play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in getting good health care and good health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.</a:t>
            </a:r>
            <a:b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</a:b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The quality of health care varies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in important ways that will affect your health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.</a:t>
            </a:r>
            <a:b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</a:b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Your choice of primary care provider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is very important to your health care experience and your health.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677116"/>
            <a:ext cx="7315200" cy="5028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Assist consumers in: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Understanding of health care quality and value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Engaging in health care decision-making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Enhancing ability to obtain and effectively use health insurance and health services 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Assist health organizations in: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Raising awareness of importance of effective communication on use of coverage and care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Supporting consumers as active partners in health care</a:t>
            </a:r>
            <a:endParaRPr lang="en-US" sz="3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3352800" cy="4525963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Target 2 regions - 13 counties</a:t>
            </a:r>
          </a:p>
          <a:p>
            <a:pPr marL="0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</a:rPr>
              <a:t>Compare </a:t>
            </a:r>
            <a:r>
              <a:rPr lang="en-US" sz="2600" dirty="0">
                <a:latin typeface="Calibri" panose="020F0502020204030204" pitchFamily="34" charset="0"/>
              </a:rPr>
              <a:t>to </a:t>
            </a:r>
            <a:r>
              <a:rPr lang="en-US" sz="2600" dirty="0" smtClean="0">
                <a:latin typeface="Calibri" panose="020F0502020204030204" pitchFamily="34" charset="0"/>
              </a:rPr>
              <a:t>8-county control regions</a:t>
            </a:r>
          </a:p>
          <a:p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</a:rPr>
              <a:t>Work within existing DHS Regional Enrollment Networks (RENs)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0" y="1600200"/>
            <a:ext cx="4495800" cy="4861172"/>
            <a:chOff x="2975610" y="1828800"/>
            <a:chExt cx="4724400" cy="5029200"/>
          </a:xfrm>
        </p:grpSpPr>
        <p:pic>
          <p:nvPicPr>
            <p:cNvPr id="5" name="Content Placeholder 10" descr="\\fiwmad0p0759\1wwprofiles$\HannaWE\Desktop\consortia-map.jpg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610" y="1828800"/>
              <a:ext cx="4724400" cy="489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337810" y="4095609"/>
              <a:ext cx="1905000" cy="1447800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396990" y="5791199"/>
              <a:ext cx="765810" cy="1066801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095999" cy="48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Consumer </a:t>
            </a:r>
            <a:r>
              <a:rPr lang="en-US" sz="2800" dirty="0" smtClean="0">
                <a:latin typeface="Calibri" panose="020F0502020204030204" pitchFamily="34" charset="0"/>
              </a:rPr>
              <a:t>materials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Training on materials </a:t>
            </a:r>
            <a:r>
              <a:rPr lang="en-US" sz="2800" dirty="0" smtClean="0">
                <a:latin typeface="Calibri" panose="020F0502020204030204" pitchFamily="34" charset="0"/>
              </a:rPr>
              <a:t>dissemination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MyHealthWI.org</a:t>
            </a:r>
            <a:br>
              <a:rPr lang="en-US" sz="2800" dirty="0" smtClean="0">
                <a:latin typeface="Calibri" panose="020F0502020204030204" pitchFamily="34" charset="0"/>
              </a:rPr>
            </a:br>
            <a:endParaRPr lang="en-U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Health literacy assessments: 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Hospital and Insurer</a:t>
            </a:r>
            <a:endParaRPr lang="en-US" sz="2400" dirty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Workshops for </a:t>
            </a:r>
            <a:r>
              <a:rPr lang="en-US" sz="2800" dirty="0" smtClean="0">
                <a:latin typeface="Calibri" panose="020F0502020204030204" pitchFamily="34" charset="0"/>
              </a:rPr>
              <a:t>consumers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843">
            <a:off x="6775176" y="268027"/>
            <a:ext cx="1984825" cy="2588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003">
            <a:off x="6637873" y="3587493"/>
            <a:ext cx="2018725" cy="26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90 minute sessions to learn about consumers’ perspectives, targeting those with low literacy</a:t>
            </a:r>
          </a:p>
          <a:p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Provided </a:t>
            </a:r>
            <a:r>
              <a:rPr lang="en-US" sz="2800" dirty="0">
                <a:latin typeface="Calibri" panose="020F0502020204030204" pitchFamily="34" charset="0"/>
              </a:rPr>
              <a:t>framework for project activities </a:t>
            </a:r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Consumers gave their thoughts on health care quality-</a:t>
            </a:r>
            <a:r>
              <a:rPr lang="en-US" sz="2600" i="1" dirty="0" smtClean="0">
                <a:latin typeface="Calibri" panose="020F0502020204030204" pitchFamily="34" charset="0"/>
              </a:rPr>
              <a:t>Many showed low interest in topic until they realized how quality has affected them personally</a:t>
            </a:r>
          </a:p>
          <a:p>
            <a:endParaRPr lang="en-US" sz="2600" i="1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Consumers were engaged with format: active listening and validation of experience</a:t>
            </a: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ing Consumers Through Health Literacy">
  <a:themeElements>
    <a:clrScheme name="Health Li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C85F0"/>
      </a:accent1>
      <a:accent2>
        <a:srgbClr val="C0504D"/>
      </a:accent2>
      <a:accent3>
        <a:srgbClr val="90C450"/>
      </a:accent3>
      <a:accent4>
        <a:srgbClr val="8064A2"/>
      </a:accent4>
      <a:accent5>
        <a:srgbClr val="2476EE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Engaging Consumers Through Health Literacy</Template>
  <TotalTime>10545</TotalTime>
  <Words>1018</Words>
  <Application>Microsoft Office PowerPoint</Application>
  <PresentationFormat>On-screen Show (4:3)</PresentationFormat>
  <Paragraphs>267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Helvetica</vt:lpstr>
      <vt:lpstr>Times New Roman</vt:lpstr>
      <vt:lpstr>Engaging Consumers Through Health Literacy</vt:lpstr>
      <vt:lpstr>Helping Consumers Become More Engaged with Their Health Care and Health Insurance</vt:lpstr>
      <vt:lpstr>PowerPoint Presentation</vt:lpstr>
      <vt:lpstr>Agenda</vt:lpstr>
      <vt:lpstr>Background</vt:lpstr>
      <vt:lpstr>WHIO’s Three Priority Messages</vt:lpstr>
      <vt:lpstr>Project Goals</vt:lpstr>
      <vt:lpstr>Target Regions</vt:lpstr>
      <vt:lpstr>Project Activities</vt:lpstr>
      <vt:lpstr>Focus Groups</vt:lpstr>
      <vt:lpstr>PowerPoint Presentation</vt:lpstr>
      <vt:lpstr>PowerPoint Presentation</vt:lpstr>
      <vt:lpstr>Materials Topics</vt:lpstr>
      <vt:lpstr>Materials Topics</vt:lpstr>
      <vt:lpstr>PowerPoint Presentation</vt:lpstr>
      <vt:lpstr>Testing Materials with Consumers</vt:lpstr>
      <vt:lpstr>PowerPoint Presentation</vt:lpstr>
      <vt:lpstr>Train-the-Trainer</vt:lpstr>
      <vt:lpstr>Results for Professional Trainings</vt:lpstr>
      <vt:lpstr>Evaluations from Trainings</vt:lpstr>
      <vt:lpstr>Evaluations from Trainings</vt:lpstr>
      <vt:lpstr>Consumer Engagement Implications</vt:lpstr>
      <vt:lpstr>Consumer Engagement Implications</vt:lpstr>
      <vt:lpstr>PowerPoint Presentation</vt:lpstr>
      <vt:lpstr>PowerPoint Presentation</vt:lpstr>
      <vt:lpstr>PowerPoint Presentation</vt:lpstr>
      <vt:lpstr>Health Insurer Assessment Results</vt:lpstr>
      <vt:lpstr>Hospital Assessment Results</vt:lpstr>
      <vt:lpstr>Consumer Workshops</vt:lpstr>
      <vt:lpstr>Consumer Workshops</vt:lpstr>
      <vt:lpstr>Consumer Workshops</vt:lpstr>
      <vt:lpstr>Consumer Workshops</vt:lpstr>
      <vt:lpstr>Keeping workshops engaging</vt:lpstr>
      <vt:lpstr>Results</vt:lpstr>
      <vt:lpstr>Results</vt:lpstr>
      <vt:lpstr>Consumer Engagement Implications</vt:lpstr>
      <vt:lpstr>Consumer Engagement Implications</vt:lpstr>
      <vt:lpstr>Future Directions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Consumers Through Health Literacy</dc:title>
  <dc:creator>Lauren Cnare</dc:creator>
  <cp:lastModifiedBy>Owner</cp:lastModifiedBy>
  <cp:revision>333</cp:revision>
  <cp:lastPrinted>2016-08-02T20:02:11Z</cp:lastPrinted>
  <dcterms:created xsi:type="dcterms:W3CDTF">2015-03-27T21:24:57Z</dcterms:created>
  <dcterms:modified xsi:type="dcterms:W3CDTF">2017-04-06T15:04:14Z</dcterms:modified>
</cp:coreProperties>
</file>