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317" r:id="rId2"/>
    <p:sldId id="448" r:id="rId3"/>
    <p:sldId id="418" r:id="rId4"/>
    <p:sldId id="434" r:id="rId5"/>
    <p:sldId id="426" r:id="rId6"/>
    <p:sldId id="427" r:id="rId7"/>
    <p:sldId id="457" r:id="rId8"/>
    <p:sldId id="428" r:id="rId9"/>
    <p:sldId id="433" r:id="rId10"/>
    <p:sldId id="358" r:id="rId11"/>
    <p:sldId id="449" r:id="rId12"/>
    <p:sldId id="444" r:id="rId13"/>
    <p:sldId id="445" r:id="rId14"/>
    <p:sldId id="446" r:id="rId15"/>
    <p:sldId id="447" r:id="rId16"/>
    <p:sldId id="430" r:id="rId17"/>
    <p:sldId id="424" r:id="rId18"/>
    <p:sldId id="435" r:id="rId19"/>
    <p:sldId id="392" r:id="rId20"/>
    <p:sldId id="451" r:id="rId21"/>
    <p:sldId id="453" r:id="rId22"/>
    <p:sldId id="454" r:id="rId23"/>
    <p:sldId id="455" r:id="rId24"/>
    <p:sldId id="423" r:id="rId25"/>
    <p:sldId id="436" r:id="rId26"/>
    <p:sldId id="443" r:id="rId27"/>
    <p:sldId id="421" r:id="rId28"/>
    <p:sldId id="438" r:id="rId29"/>
    <p:sldId id="442" r:id="rId30"/>
    <p:sldId id="450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isconsin Health Literacy Summit" id="{5ABB9923-E5D8-5D49-9061-3F34CC51FCA7}">
          <p14:sldIdLst>
            <p14:sldId id="317"/>
            <p14:sldId id="448"/>
            <p14:sldId id="418"/>
            <p14:sldId id="434"/>
            <p14:sldId id="426"/>
            <p14:sldId id="427"/>
            <p14:sldId id="457"/>
            <p14:sldId id="428"/>
            <p14:sldId id="433"/>
            <p14:sldId id="358"/>
            <p14:sldId id="449"/>
            <p14:sldId id="444"/>
            <p14:sldId id="445"/>
            <p14:sldId id="446"/>
            <p14:sldId id="447"/>
            <p14:sldId id="430"/>
            <p14:sldId id="424"/>
            <p14:sldId id="435"/>
            <p14:sldId id="392"/>
            <p14:sldId id="451"/>
            <p14:sldId id="453"/>
            <p14:sldId id="454"/>
            <p14:sldId id="455"/>
            <p14:sldId id="423"/>
            <p14:sldId id="436"/>
            <p14:sldId id="443"/>
            <p14:sldId id="421"/>
            <p14:sldId id="438"/>
            <p14:sldId id="442"/>
            <p14:sldId id="4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0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393"/>
    <a:srgbClr val="C3893E"/>
    <a:srgbClr val="142376"/>
    <a:srgbClr val="0B1D3E"/>
    <a:srgbClr val="DFE3F9"/>
    <a:srgbClr val="8694EA"/>
    <a:srgbClr val="CAD0F6"/>
    <a:srgbClr val="FEE3C2"/>
    <a:srgbClr val="FC8C03"/>
    <a:srgbClr val="FEE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4" autoAdjust="0"/>
    <p:restoredTop sz="81712" autoAdjust="0"/>
  </p:normalViewPr>
  <p:slideViewPr>
    <p:cSldViewPr>
      <p:cViewPr>
        <p:scale>
          <a:sx n="110" d="100"/>
          <a:sy n="110" d="100"/>
        </p:scale>
        <p:origin x="1688" y="152"/>
      </p:cViewPr>
      <p:guideLst>
        <p:guide orient="horz" pos="24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722551-857E-7D4B-86E6-CC5DC27B2BA0}" type="datetime1">
              <a:rPr lang="en-US" smtClean="0"/>
              <a:t>3/31/17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4EF0DE-96EC-2041-9284-7AAE3C8C0F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5353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8F90A5-2197-A544-98F0-96BFAFB4A039}" type="datetime1">
              <a:rPr lang="en-US" smtClean="0"/>
              <a:t>3/31/17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38BAE5-6B00-4A0D-B70E-D7CBCE3FBF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553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BAE5-6B00-4A0D-B70E-D7CBCE3FBF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744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We’ll show you the Guides and RD in a minute, but let’s preview</a:t>
            </a:r>
            <a:r>
              <a:rPr lang="en-US" baseline="0" dirty="0" smtClean="0"/>
              <a:t> the points we want to highlight</a:t>
            </a:r>
            <a:r>
              <a:rPr lang="mr-IN" baseline="0" dirty="0" smtClean="0"/>
              <a:t>…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Tested with </a:t>
            </a:r>
            <a:r>
              <a:rPr lang="en-US" b="1" baseline="0" dirty="0" smtClean="0"/>
              <a:t>3 </a:t>
            </a:r>
            <a:r>
              <a:rPr lang="en-US" baseline="0" dirty="0" smtClean="0"/>
              <a:t>audiences!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Parents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Parent support staff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Official offices (SSA, </a:t>
            </a:r>
            <a:r>
              <a:rPr lang="en-US" baseline="0" dirty="0" err="1" smtClean="0"/>
              <a:t>Dept</a:t>
            </a:r>
            <a:r>
              <a:rPr lang="en-US" baseline="0" dirty="0" smtClean="0"/>
              <a:t> of Health, School system)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BAE5-6B00-4A0D-B70E-D7CBCE3FBF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33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hard to engage people with a print or web-based resource. This is how we do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BAE5-6B00-4A0D-B70E-D7CBCE3FBF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98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Information appears in small chunks to maintain user’s attention and systematically introduce next steps</a:t>
            </a:r>
          </a:p>
          <a:p>
            <a:r>
              <a:rPr lang="en-US" dirty="0" smtClean="0"/>
              <a:t>After each chunk is a section to go further and learn more than what has been presented on the </a:t>
            </a:r>
            <a:r>
              <a:rPr lang="en-US" dirty="0" smtClean="0"/>
              <a:t>slide</a:t>
            </a:r>
          </a:p>
          <a:p>
            <a:endParaRPr lang="en-US" dirty="0" smtClean="0"/>
          </a:p>
          <a:p>
            <a:r>
              <a:rPr lang="en-US" dirty="0" smtClean="0"/>
              <a:t>UNIVERSAL DESIGN!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BAE5-6B00-4A0D-B70E-D7CBCE3FBF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78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Lots of terms and acronyms that people have to learn </a:t>
            </a:r>
          </a:p>
          <a:p>
            <a:r>
              <a:rPr lang="en-US" dirty="0" smtClean="0"/>
              <a:t>We</a:t>
            </a:r>
            <a:r>
              <a:rPr lang="en-US" baseline="0" dirty="0" smtClean="0"/>
              <a:t> support that with features like this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explains how windows open in new tabs</a:t>
            </a:r>
          </a:p>
          <a:p>
            <a:endParaRPr lang="en-US" baseline="0" dirty="0" smtClean="0"/>
          </a:p>
          <a:p>
            <a:r>
              <a:rPr lang="en-US" baseline="0" dirty="0" smtClean="0"/>
              <a:t>Video to help people learn to use site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BAE5-6B00-4A0D-B70E-D7CBCE3FBF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277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mention </a:t>
            </a:r>
            <a:r>
              <a:rPr lang="en-US" b="1" dirty="0" smtClean="0"/>
              <a:t>form filler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BAE5-6B00-4A0D-B70E-D7CBCE3FBF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32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guides people through processes one step at a time—the whole focus is on applying for</a:t>
            </a:r>
            <a:r>
              <a:rPr lang="en-US" baseline="0" dirty="0" smtClean="0"/>
              <a:t> or connecting with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BAE5-6B00-4A0D-B70E-D7CBCE3FBF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33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BAE5-6B00-4A0D-B70E-D7CBCE3FBF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17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we could either go to the real site and show them, or go through the next 3 slides first.</a:t>
            </a:r>
          </a:p>
          <a:p>
            <a:endParaRPr lang="en-US" dirty="0" smtClean="0"/>
          </a:p>
          <a:p>
            <a:r>
              <a:rPr lang="en-US" dirty="0" smtClean="0"/>
              <a:t>Make sure to highlight how we used these</a:t>
            </a:r>
          </a:p>
          <a:p>
            <a:pPr marL="0" indent="0">
              <a:buNone/>
            </a:pPr>
            <a:r>
              <a:rPr lang="en-US" b="1" dirty="0" smtClean="0"/>
              <a:t>Normal health literate principles:</a:t>
            </a:r>
          </a:p>
          <a:p>
            <a:pPr lvl="1"/>
            <a:r>
              <a:rPr lang="en-US" dirty="0" smtClean="0"/>
              <a:t>Plain language writing and design</a:t>
            </a:r>
          </a:p>
          <a:p>
            <a:pPr lvl="1"/>
            <a:r>
              <a:rPr lang="en-US" dirty="0" smtClean="0"/>
              <a:t>Tested with intended audience (before, during and after development)</a:t>
            </a:r>
          </a:p>
          <a:p>
            <a:pPr lvl="1"/>
            <a:r>
              <a:rPr lang="en-US" dirty="0" smtClean="0"/>
              <a:t>Accurate up-to-date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BAE5-6B00-4A0D-B70E-D7CBCE3FBF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72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BAE5-6B00-4A0D-B70E-D7CBCE3FBF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6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BAE5-6B00-4A0D-B70E-D7CBCE3FBF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BAE5-6B00-4A0D-B70E-D7CBCE3FBF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371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BAE5-6B00-4A0D-B70E-D7CBCE3FBF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65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BAE5-6B00-4A0D-B70E-D7CBCE3FBF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6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BAE5-6B00-4A0D-B70E-D7CBCE3FBF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65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BAE5-6B00-4A0D-B70E-D7CBCE3FBF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65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Anne, can you give an example of how this helped us to</a:t>
            </a:r>
            <a:r>
              <a:rPr lang="en-US" baseline="0" dirty="0" smtClean="0"/>
              <a:t> fill gaps?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BAE5-6B00-4A0D-B70E-D7CBCE3FBF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01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None/>
            </a:pPr>
            <a:r>
              <a:rPr lang="en-US" baseline="0" dirty="0" smtClean="0"/>
              <a:t>Any other stats we should include?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BAE5-6B00-4A0D-B70E-D7CBCE3FBF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838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can’t get</a:t>
            </a:r>
            <a:r>
              <a:rPr lang="en-US" baseline="0" dirty="0" smtClean="0"/>
              <a:t> rid of the line around this box. -RM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BAE5-6B00-4A0D-B70E-D7CBCE3FBF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96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VIDEO!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BAE5-6B00-4A0D-B70E-D7CBCE3FBF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6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BAE5-6B00-4A0D-B70E-D7CBCE3FBF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66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We hope to do more than tell you about this resource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We’ll highlight features that help to engage people who are not connected with the systems they need, that help them go beyond understanding the information, and walk them through taking action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Maybe these features can help you when you’re creating materials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BAE5-6B00-4A0D-B70E-D7CBCE3FBF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09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point is: amount of good info is especially lacking, but the need is especially</a:t>
            </a:r>
            <a:r>
              <a:rPr lang="en-US" baseline="0" dirty="0" smtClean="0"/>
              <a:t> large!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Anne’s </a:t>
            </a:r>
            <a:r>
              <a:rPr lang="en-US" dirty="0" smtClean="0"/>
              <a:t>story: go get a book</a:t>
            </a:r>
          </a:p>
          <a:p>
            <a:r>
              <a:rPr lang="en-US" dirty="0" smtClean="0"/>
              <a:t>Stats on DD</a:t>
            </a:r>
            <a:r>
              <a:rPr lang="en-US" baseline="0" dirty="0" smtClean="0"/>
              <a:t> and poverty</a:t>
            </a:r>
          </a:p>
          <a:p>
            <a:r>
              <a:rPr lang="en-US" dirty="0" smtClean="0"/>
              <a:t>Story of how</a:t>
            </a:r>
            <a:r>
              <a:rPr lang="en-US" baseline="0" dirty="0" smtClean="0"/>
              <a:t> the stress and financial burden can affect a family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Developmental issues are more prevalent in families with lower income (and education?) STATS!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Families touched by disability are more stressed, HL capacity is already lowered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Story: mom needs to quit work, $ tight, etc. Can’t find info, but services are vital to helping the family survive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  <a:p>
            <a:r>
              <a:rPr lang="en-US" baseline="0" dirty="0" smtClean="0"/>
              <a:t>Need for resources to access on your own at any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BAE5-6B00-4A0D-B70E-D7CBCE3FBF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25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should have said this before at slide</a:t>
            </a:r>
            <a:r>
              <a:rPr lang="en-US" baseline="0" dirty="0" smtClean="0"/>
              <a:t> 7. Skip through this quickly.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BAE5-6B00-4A0D-B70E-D7CBCE3FBF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Parents may have DD too, as it may genetic.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Unique</a:t>
            </a:r>
            <a:r>
              <a:rPr lang="en-US" baseline="0" dirty="0" smtClean="0"/>
              <a:t> because we help access systems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Systems are fragmented: not directly connected to health or </a:t>
            </a:r>
            <a:r>
              <a:rPr lang="en-US" baseline="0" dirty="0" err="1" smtClean="0"/>
              <a:t>ed</a:t>
            </a:r>
            <a:r>
              <a:rPr lang="en-US" baseline="0" dirty="0" smtClean="0"/>
              <a:t>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BAE5-6B00-4A0D-B70E-D7CBCE3FBF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08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Sift through large amounts of info to find what you need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Hard to understand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Already stressed and this leads to more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Children of low income or less educated parents end up not accessing services they need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BAE5-6B00-4A0D-B70E-D7CBCE3FBF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14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06680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066799"/>
            <a:ext cx="9144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2184399"/>
            <a:ext cx="9144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14400"/>
            <a:ext cx="8610600" cy="1371600"/>
          </a:xfrm>
          <a:prstGeom prst="roundRect">
            <a:avLst>
              <a:gd name="adj" fmla="val 10522"/>
            </a:avLst>
          </a:prstGeom>
          <a:noFill/>
          <a:ln w="57150"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40" tIns="182880" rIns="91440" bIns="18288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3600" b="1" kern="1200" baseline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3200400"/>
            <a:ext cx="5029200" cy="1447800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l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7" name="Rectangle 6"/>
          <p:cNvSpPr/>
          <p:nvPr userDrawn="1"/>
        </p:nvSpPr>
        <p:spPr>
          <a:xfrm>
            <a:off x="131914" y="3162926"/>
            <a:ext cx="4714406" cy="3695074"/>
          </a:xfrm>
          <a:prstGeom prst="rect">
            <a:avLst/>
          </a:prstGeom>
          <a:blipFill dpi="0" rotWithShape="1">
            <a:blip r:embed="rId2" cstate="print">
              <a:alphaModFix amt="5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807293" cy="3585882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4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2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3913188"/>
            <a:ext cx="7823200" cy="554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38"/>
            <a:ext cx="3563470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47838"/>
            <a:ext cx="3565526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794760" cy="968189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background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8601"/>
            <a:ext cx="9144000" cy="1066799"/>
          </a:xfrm>
          <a:prstGeom prst="rect">
            <a:avLst/>
          </a:prstGeom>
          <a:ln>
            <a:noFill/>
          </a:ln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747838"/>
            <a:ext cx="7924800" cy="4805362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228600"/>
            <a:ext cx="9144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1346200"/>
            <a:ext cx="9144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lnSpc>
          <a:spcPts val="5600"/>
        </a:lnSpc>
        <a:spcBef>
          <a:spcPct val="0"/>
        </a:spcBef>
        <a:buNone/>
        <a:defRPr sz="3600" b="1" kern="1200" baseline="0">
          <a:solidFill>
            <a:schemeClr val="accent4">
              <a:lumMod val="7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6.emf"/><Relationship Id="rId6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8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anne.punzakmarcus@exceptionallives.org" TargetMode="External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ulie.mckinney@exceptionallives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eg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rensdefense.org/library/data/children-disabilities-special-needs-opportunities-participate-quality-programs-expanded.pdf" TargetMode="External"/><Relationship Id="rId4" Type="http://schemas.openxmlformats.org/officeDocument/2006/relationships/hyperlink" Target="http://doi.org/10.1007/s10803-013-1942-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dc.gov/mmwr/preview/mmwrhtml/mm6429a2.htm?s_cid=mm6429a2_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ceptionallives.org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hyperlink" Target="http://dev.db.exceptionallives.org/" TargetMode="External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tiff"/><Relationship Id="rId5" Type="http://schemas.openxmlformats.org/officeDocument/2006/relationships/image" Target="../media/image14.tiff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92076"/>
            <a:ext cx="5638800" cy="30432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352799"/>
            <a:ext cx="8229600" cy="3045023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Wisconsin Health Literacy Summit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April 4, 2017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4572000"/>
            <a:ext cx="6324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u="sng" dirty="0">
              <a:solidFill>
                <a:srgbClr val="0000FF"/>
              </a:solidFill>
              <a:latin typeface="Helvetica"/>
              <a:cs typeface="Helvetica"/>
            </a:endParaRPr>
          </a:p>
          <a:p>
            <a:pPr algn="ctr"/>
            <a:endParaRPr lang="en-US" sz="2000" u="sng" dirty="0" smtClean="0">
              <a:solidFill>
                <a:srgbClr val="0000FF"/>
              </a:solidFill>
              <a:latin typeface="Helvetica"/>
              <a:cs typeface="Helvetica"/>
            </a:endParaRPr>
          </a:p>
          <a:p>
            <a:pPr algn="ctr"/>
            <a:r>
              <a:rPr lang="en-US" sz="2800" u="sng" dirty="0" err="1" smtClean="0">
                <a:solidFill>
                  <a:srgbClr val="0000FF"/>
                </a:solidFill>
                <a:latin typeface="Helvetica"/>
                <a:cs typeface="Helvetica"/>
              </a:rPr>
              <a:t>www.exceptionallives.org</a:t>
            </a:r>
            <a:r>
              <a:rPr lang="en-US" sz="2800" dirty="0" smtClean="0">
                <a:solidFill>
                  <a:srgbClr val="0B1D3E"/>
                </a:solidFill>
                <a:latin typeface="Helvetica"/>
                <a:cs typeface="Helvetica"/>
              </a:rPr>
              <a:t> </a:t>
            </a:r>
            <a:endParaRPr lang="en-US" sz="2800" dirty="0">
              <a:solidFill>
                <a:srgbClr val="0B1D3E"/>
              </a:solidFill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6397823"/>
            <a:ext cx="75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B1D3E"/>
                </a:solidFill>
                <a:latin typeface="Helvetica"/>
                <a:cs typeface="Helvetica"/>
              </a:rPr>
              <a:t>© 2017 Exceptional Lives, Inc.</a:t>
            </a:r>
            <a:endParaRPr lang="en-US" sz="1400" dirty="0">
              <a:solidFill>
                <a:srgbClr val="0B1D3E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62000" y="6397823"/>
            <a:ext cx="75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Helvetica"/>
                <a:cs typeface="Helvetica"/>
              </a:rPr>
              <a:t>© 2017 Exceptional Lives, Inc.</a:t>
            </a:r>
            <a:endParaRPr lang="en-US" sz="1400" dirty="0">
              <a:latin typeface="Helvetica"/>
              <a:cs typeface="Helvetica"/>
            </a:endParaRPr>
          </a:p>
        </p:txBody>
      </p:sp>
      <p:pic>
        <p:nvPicPr>
          <p:cNvPr id="5" name="Picture 4" descr="Screen Shot 2016-03-01 at 3.08.31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828800"/>
            <a:ext cx="3621594" cy="31628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7" y="1828800"/>
            <a:ext cx="3958682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988390" y="1371600"/>
            <a:ext cx="32686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cs typeface="Helvetica"/>
              </a:rPr>
              <a:t>Long, confusing websites</a:t>
            </a:r>
            <a:endParaRPr lang="en-US" sz="2200" b="1" dirty="0"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1453" y="1371600"/>
            <a:ext cx="27341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cs typeface="Helvetica"/>
              </a:rPr>
              <a:t>Generic lists of FAQ’s</a:t>
            </a:r>
            <a:endParaRPr lang="en-US" sz="2200" b="1" dirty="0"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5512713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cs typeface="Helvetica"/>
              </a:rPr>
              <a:t>Leads to confusion, </a:t>
            </a:r>
            <a:r>
              <a:rPr lang="en-US" sz="3000" b="1" dirty="0">
                <a:cs typeface="Helvetica"/>
              </a:rPr>
              <a:t>a</a:t>
            </a:r>
            <a:r>
              <a:rPr lang="en-US" sz="3000" b="1" dirty="0" smtClean="0">
                <a:cs typeface="Helvetica"/>
              </a:rPr>
              <a:t>nxiety, and frustration</a:t>
            </a:r>
            <a:endParaRPr lang="en-US" sz="3000" b="1" dirty="0">
              <a:cs typeface="Helvetic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80724"/>
            <a:ext cx="762000" cy="80107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228601"/>
            <a:ext cx="9144000" cy="10667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3600" b="1" kern="1200" baseline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Problem: Current information is inaccessible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Exceptional Lives and Health Literacy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576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Normal health literate principles:</a:t>
            </a:r>
          </a:p>
          <a:p>
            <a:pPr lvl="1"/>
            <a:r>
              <a:rPr lang="en-US" sz="2800" dirty="0" smtClean="0"/>
              <a:t>Plain language writing </a:t>
            </a:r>
          </a:p>
          <a:p>
            <a:pPr lvl="1"/>
            <a:r>
              <a:rPr lang="en-US" sz="2800" dirty="0" smtClean="0"/>
              <a:t>Plain language design</a:t>
            </a:r>
          </a:p>
          <a:p>
            <a:pPr lvl="1"/>
            <a:r>
              <a:rPr lang="en-US" sz="2800" dirty="0" smtClean="0"/>
              <a:t>Actionable</a:t>
            </a:r>
          </a:p>
          <a:p>
            <a:pPr lvl="1"/>
            <a:r>
              <a:rPr lang="en-US" sz="2800" dirty="0" smtClean="0"/>
              <a:t>Tested with intended audience</a:t>
            </a:r>
          </a:p>
          <a:p>
            <a:pPr lvl="1"/>
            <a:r>
              <a:rPr lang="en-US" sz="2800" dirty="0" smtClean="0"/>
              <a:t>Accurate, </a:t>
            </a:r>
            <a:r>
              <a:rPr lang="en-US" sz="2800" dirty="0" smtClean="0"/>
              <a:t>up-to-date</a:t>
            </a:r>
          </a:p>
          <a:p>
            <a:pPr lvl="1"/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How do we go beyond these principles?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6397823"/>
            <a:ext cx="75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B1D3E"/>
                </a:solidFill>
                <a:latin typeface="Helvetica"/>
                <a:cs typeface="Helvetica"/>
              </a:rPr>
              <a:t>© 2017 Exceptional Lives, Inc.</a:t>
            </a:r>
            <a:endParaRPr lang="en-US" sz="1400" dirty="0">
              <a:solidFill>
                <a:srgbClr val="0B1D3E"/>
              </a:solidFill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91647"/>
            <a:ext cx="751609" cy="79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57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1. User engagement and personalized information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6762"/>
          </a:xfrm>
        </p:spPr>
        <p:txBody>
          <a:bodyPr/>
          <a:lstStyle/>
          <a:p>
            <a:r>
              <a:rPr lang="en-US" dirty="0"/>
              <a:t>Users answer </a:t>
            </a:r>
            <a:r>
              <a:rPr lang="en-US" dirty="0" smtClean="0"/>
              <a:t>questions and engage with interactive software </a:t>
            </a:r>
          </a:p>
          <a:p>
            <a:r>
              <a:rPr lang="en-US" dirty="0" smtClean="0"/>
              <a:t>Answers generate information personalized to each user</a:t>
            </a:r>
          </a:p>
          <a:p>
            <a:r>
              <a:rPr lang="en-US" dirty="0" smtClean="0"/>
              <a:t>Example: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429000"/>
            <a:ext cx="5104854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6397823"/>
            <a:ext cx="75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B1D3E"/>
                </a:solidFill>
                <a:latin typeface="Helvetica"/>
                <a:cs typeface="Helvetica"/>
              </a:rPr>
              <a:t>© 2017 Exceptional Lives, Inc.</a:t>
            </a:r>
            <a:endParaRPr lang="en-US" sz="1400" dirty="0">
              <a:solidFill>
                <a:srgbClr val="0B1D3E"/>
              </a:solidFill>
              <a:latin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91647"/>
            <a:ext cx="751609" cy="79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16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Small chunks and option to learn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01576"/>
            <a:ext cx="8305800" cy="4399186"/>
          </a:xfrm>
        </p:spPr>
        <p:txBody>
          <a:bodyPr/>
          <a:lstStyle/>
          <a:p>
            <a:r>
              <a:rPr lang="en-US" dirty="0" smtClean="0"/>
              <a:t>Information appears in small chunks of </a:t>
            </a:r>
            <a:r>
              <a:rPr lang="en-US" i="1" dirty="0" smtClean="0"/>
              <a:t>need-to-know</a:t>
            </a:r>
            <a:r>
              <a:rPr lang="en-US" dirty="0" smtClean="0"/>
              <a:t> facts and action steps</a:t>
            </a:r>
          </a:p>
          <a:p>
            <a:r>
              <a:rPr lang="en-US" dirty="0" smtClean="0"/>
              <a:t>If you want to learn more, you can choose to read more detail</a:t>
            </a:r>
          </a:p>
          <a:p>
            <a:r>
              <a:rPr lang="en-US" dirty="0" smtClean="0"/>
              <a:t>Example: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733800"/>
            <a:ext cx="5181600" cy="26375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6397823"/>
            <a:ext cx="75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B1D3E"/>
                </a:solidFill>
                <a:latin typeface="Helvetica"/>
                <a:cs typeface="Helvetica"/>
              </a:rPr>
              <a:t>© 2017 Exceptional Lives, Inc.</a:t>
            </a:r>
            <a:endParaRPr lang="en-US" sz="1400" dirty="0">
              <a:solidFill>
                <a:srgbClr val="0B1D3E"/>
              </a:solidFill>
              <a:latin typeface="Helvetic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91647"/>
            <a:ext cx="751609" cy="79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35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3. Help with new terminology and web navigation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01576"/>
            <a:ext cx="7924800" cy="4475386"/>
          </a:xfrm>
        </p:spPr>
        <p:txBody>
          <a:bodyPr/>
          <a:lstStyle/>
          <a:p>
            <a:r>
              <a:rPr lang="en-US" dirty="0" smtClean="0"/>
              <a:t>New terms are underlined and in a different color</a:t>
            </a:r>
          </a:p>
          <a:p>
            <a:r>
              <a:rPr lang="en-US" dirty="0" smtClean="0"/>
              <a:t>Users can click on the term for a short definition </a:t>
            </a:r>
          </a:p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508847"/>
            <a:ext cx="4724400" cy="28798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6397823"/>
            <a:ext cx="75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B1D3E"/>
                </a:solidFill>
                <a:latin typeface="Helvetica"/>
                <a:cs typeface="Helvetica"/>
              </a:rPr>
              <a:t>© 2017 Exceptional Lives, Inc.</a:t>
            </a:r>
            <a:endParaRPr lang="en-US" sz="1400" dirty="0">
              <a:solidFill>
                <a:srgbClr val="0B1D3E"/>
              </a:solidFill>
              <a:latin typeface="Helvetic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91647"/>
            <a:ext cx="751609" cy="79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15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91" y="2971800"/>
            <a:ext cx="2652930" cy="3627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Focus on action steps, not just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652962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000" dirty="0" smtClean="0"/>
              <a:t>Each slide presents action steps: what should you do?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Printable checklist to record what you’ve done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Examples: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895600"/>
            <a:ext cx="2945703" cy="3428605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6" name="TextBox 5"/>
          <p:cNvSpPr txBox="1"/>
          <p:nvPr/>
        </p:nvSpPr>
        <p:spPr>
          <a:xfrm>
            <a:off x="762000" y="6430466"/>
            <a:ext cx="75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B1D3E"/>
                </a:solidFill>
                <a:latin typeface="Helvetica"/>
                <a:cs typeface="Helvetica"/>
              </a:rPr>
              <a:t>© 2017 Exceptional Lives, Inc.</a:t>
            </a:r>
            <a:endParaRPr lang="en-US" sz="1400" dirty="0">
              <a:solidFill>
                <a:srgbClr val="0B1D3E"/>
              </a:solidFill>
              <a:latin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91647"/>
            <a:ext cx="751609" cy="7901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2530" y="4180448"/>
            <a:ext cx="2652789" cy="193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75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hardest health literacy component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6397823"/>
            <a:ext cx="75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B1D3E"/>
                </a:solidFill>
                <a:latin typeface="Helvetica"/>
                <a:cs typeface="Helvetica"/>
              </a:rPr>
              <a:t>© 2017 Exceptional Lives, Inc.</a:t>
            </a:r>
            <a:endParaRPr lang="en-US" sz="1400" dirty="0">
              <a:solidFill>
                <a:srgbClr val="0B1D3E"/>
              </a:solidFill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91647"/>
            <a:ext cx="751609" cy="79015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371600"/>
            <a:ext cx="7924800" cy="4805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x-none" dirty="0">
                <a:ea typeface="ＭＳ Ｐゴシック" charset="-128"/>
              </a:rPr>
              <a:t>Finding health information</a:t>
            </a:r>
          </a:p>
          <a:p>
            <a:pPr>
              <a:lnSpc>
                <a:spcPct val="80000"/>
              </a:lnSpc>
            </a:pPr>
            <a:r>
              <a:rPr lang="en-US" altLang="x-none" dirty="0">
                <a:ea typeface="ＭＳ Ｐゴシック" charset="-128"/>
              </a:rPr>
              <a:t>Understanding it</a:t>
            </a:r>
          </a:p>
          <a:p>
            <a:pPr>
              <a:lnSpc>
                <a:spcPct val="80000"/>
              </a:lnSpc>
            </a:pPr>
            <a:r>
              <a:rPr lang="en-US" altLang="x-none" dirty="0">
                <a:ea typeface="ＭＳ Ｐゴシック" charset="-128"/>
              </a:rPr>
              <a:t>Evaluating it</a:t>
            </a:r>
          </a:p>
          <a:p>
            <a:pPr>
              <a:lnSpc>
                <a:spcPct val="80000"/>
              </a:lnSpc>
            </a:pPr>
            <a:r>
              <a:rPr lang="en-US" altLang="x-none" dirty="0">
                <a:ea typeface="ＭＳ Ｐゴシック" charset="-128"/>
              </a:rPr>
              <a:t>Communicating it</a:t>
            </a:r>
          </a:p>
          <a:p>
            <a:pPr>
              <a:lnSpc>
                <a:spcPct val="80000"/>
              </a:lnSpc>
            </a:pPr>
            <a:r>
              <a:rPr lang="en-US" altLang="x-none" dirty="0">
                <a:ea typeface="ＭＳ Ｐゴシック" charset="-128"/>
              </a:rPr>
              <a:t>Using it…acting on it…to live healthier!</a:t>
            </a:r>
          </a:p>
          <a:p>
            <a:endParaRPr lang="en-US" dirty="0"/>
          </a:p>
        </p:txBody>
      </p:sp>
      <p:sp>
        <p:nvSpPr>
          <p:cNvPr id="7" name="Donut 6"/>
          <p:cNvSpPr/>
          <p:nvPr/>
        </p:nvSpPr>
        <p:spPr>
          <a:xfrm>
            <a:off x="599235" y="3314701"/>
            <a:ext cx="5867400" cy="838200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6" descr="j01953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697" y="4038600"/>
            <a:ext cx="1795463" cy="1833563"/>
          </a:xfrm>
          <a:prstGeom prst="rect">
            <a:avLst/>
          </a:prstGeom>
          <a:noFill/>
        </p:spPr>
      </p:pic>
      <p:pic>
        <p:nvPicPr>
          <p:cNvPr id="9" name="Picture 7" descr="MCj044188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697" y="4038600"/>
            <a:ext cx="12795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j03008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297" y="4343400"/>
            <a:ext cx="1814513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MCj0442108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297" y="4343400"/>
            <a:ext cx="1854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MCj0404267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697" y="4267200"/>
            <a:ext cx="1440703" cy="159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>
            <a:off x="7855697" y="2667000"/>
            <a:ext cx="762000" cy="1371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4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62000" y="6397823"/>
            <a:ext cx="75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Helvetica"/>
                <a:cs typeface="Helvetica"/>
              </a:rPr>
              <a:t>© 2017 Exceptional Lives, Inc.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5257800"/>
            <a:ext cx="690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Pasted image at 2017_03_22 03_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01" y="2362200"/>
            <a:ext cx="3337899" cy="3352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1578114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B1D3E"/>
                </a:solidFill>
                <a:cs typeface="Helvetica"/>
              </a:rPr>
              <a:t>Toll-</a:t>
            </a:r>
            <a:r>
              <a:rPr lang="en-US" sz="2000" b="1" dirty="0">
                <a:solidFill>
                  <a:srgbClr val="0B1D3E"/>
                </a:solidFill>
                <a:cs typeface="Helvetica"/>
              </a:rPr>
              <a:t>free helpline </a:t>
            </a:r>
            <a:r>
              <a:rPr lang="en-US" sz="2000" b="1" dirty="0" smtClean="0">
                <a:solidFill>
                  <a:srgbClr val="0B1D3E"/>
                </a:solidFill>
                <a:cs typeface="Helvetica"/>
              </a:rPr>
              <a:t>&amp; online support </a:t>
            </a:r>
            <a:r>
              <a:rPr lang="en-US" sz="2000" dirty="0" smtClean="0">
                <a:solidFill>
                  <a:srgbClr val="0B1D3E"/>
                </a:solidFill>
                <a:cs typeface="Helvetica"/>
              </a:rPr>
              <a:t>for parents </a:t>
            </a:r>
            <a:r>
              <a:rPr lang="en-US" sz="2000" dirty="0">
                <a:solidFill>
                  <a:srgbClr val="0B1D3E"/>
                </a:solidFill>
                <a:cs typeface="Helvetica"/>
              </a:rPr>
              <a:t>or </a:t>
            </a:r>
            <a:r>
              <a:rPr lang="en-US" sz="2000" dirty="0" smtClean="0">
                <a:solidFill>
                  <a:srgbClr val="0B1D3E"/>
                </a:solidFill>
                <a:cs typeface="Helvetica"/>
              </a:rPr>
              <a:t>professionals </a:t>
            </a:r>
            <a:r>
              <a:rPr lang="en-US" sz="2000" dirty="0">
                <a:solidFill>
                  <a:srgbClr val="0B1D3E"/>
                </a:solidFill>
                <a:cs typeface="Helvetica"/>
              </a:rPr>
              <a:t>who </a:t>
            </a:r>
            <a:r>
              <a:rPr lang="en-US" sz="2000" dirty="0" smtClean="0">
                <a:solidFill>
                  <a:srgbClr val="0B1D3E"/>
                </a:solidFill>
                <a:cs typeface="Helvetica"/>
              </a:rPr>
              <a:t>have a </a:t>
            </a:r>
            <a:r>
              <a:rPr lang="en-US" sz="2000" dirty="0">
                <a:solidFill>
                  <a:srgbClr val="0B1D3E"/>
                </a:solidFill>
                <a:cs typeface="Helvetica"/>
              </a:rPr>
              <a:t>question while using our </a:t>
            </a:r>
            <a:r>
              <a:rPr lang="en-US" sz="2000" dirty="0" smtClean="0">
                <a:solidFill>
                  <a:srgbClr val="0B1D3E"/>
                </a:solidFill>
                <a:cs typeface="Helvetica"/>
              </a:rPr>
              <a:t>platform.</a:t>
            </a:r>
            <a:endParaRPr lang="en-US" sz="2000" dirty="0">
              <a:solidFill>
                <a:srgbClr val="0B1D3E"/>
              </a:solidFill>
              <a:cs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2590800"/>
            <a:ext cx="4724400" cy="282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lvl="1" indent="-346075">
              <a:lnSpc>
                <a:spcPct val="120000"/>
              </a:lnSpc>
              <a:spcAft>
                <a:spcPts val="1600"/>
              </a:spcAft>
              <a:buFont typeface="Wingdings" charset="2"/>
              <a:buChar char="§"/>
            </a:pPr>
            <a:r>
              <a:rPr lang="en-US" b="1" dirty="0" smtClean="0">
                <a:solidFill>
                  <a:srgbClr val="0B1D3E"/>
                </a:solidFill>
                <a:cs typeface="Helvetica"/>
              </a:rPr>
              <a:t>Free</a:t>
            </a:r>
            <a:r>
              <a:rPr lang="en-US" dirty="0" smtClean="0">
                <a:solidFill>
                  <a:srgbClr val="0B1D3E"/>
                </a:solidFill>
                <a:cs typeface="Helvetica"/>
              </a:rPr>
              <a:t> phone &amp; email support at</a:t>
            </a:r>
            <a:br>
              <a:rPr lang="en-US" dirty="0" smtClean="0">
                <a:solidFill>
                  <a:srgbClr val="0B1D3E"/>
                </a:solidFill>
                <a:cs typeface="Helvetica"/>
              </a:rPr>
            </a:br>
            <a:r>
              <a:rPr lang="en-US" dirty="0" smtClean="0">
                <a:solidFill>
                  <a:srgbClr val="0B1D3E"/>
                </a:solidFill>
                <a:cs typeface="Helvetica"/>
              </a:rPr>
              <a:t>1-844-354-1212 or</a:t>
            </a:r>
            <a:br>
              <a:rPr lang="en-US" dirty="0" smtClean="0">
                <a:solidFill>
                  <a:srgbClr val="0B1D3E"/>
                </a:solidFill>
                <a:cs typeface="Helvetica"/>
              </a:rPr>
            </a:br>
            <a:r>
              <a:rPr lang="en-US" u="sng" dirty="0" smtClean="0">
                <a:solidFill>
                  <a:srgbClr val="0000FF"/>
                </a:solidFill>
                <a:cs typeface="Helvetica"/>
              </a:rPr>
              <a:t>info@exceptionallives.org </a:t>
            </a:r>
          </a:p>
          <a:p>
            <a:pPr marL="803275" lvl="1" indent="-346075">
              <a:lnSpc>
                <a:spcPct val="120000"/>
              </a:lnSpc>
              <a:spcAft>
                <a:spcPts val="1600"/>
              </a:spcAft>
              <a:buFont typeface="Wingdings" charset="2"/>
              <a:buChar char="§"/>
            </a:pPr>
            <a:r>
              <a:rPr lang="en-US" dirty="0" smtClean="0">
                <a:solidFill>
                  <a:srgbClr val="0B1D3E"/>
                </a:solidFill>
                <a:cs typeface="Helvetica"/>
              </a:rPr>
              <a:t>All questions responded to within </a:t>
            </a:r>
            <a:br>
              <a:rPr lang="en-US" dirty="0" smtClean="0">
                <a:solidFill>
                  <a:srgbClr val="0B1D3E"/>
                </a:solidFill>
                <a:cs typeface="Helvetica"/>
              </a:rPr>
            </a:br>
            <a:r>
              <a:rPr lang="en-US" b="1" dirty="0" smtClean="0">
                <a:solidFill>
                  <a:srgbClr val="0B1D3E"/>
                </a:solidFill>
                <a:cs typeface="Helvetica"/>
              </a:rPr>
              <a:t>24 hours</a:t>
            </a:r>
          </a:p>
          <a:p>
            <a:pPr marL="803275" lvl="1" indent="-346075">
              <a:lnSpc>
                <a:spcPct val="120000"/>
              </a:lnSpc>
              <a:spcAft>
                <a:spcPts val="1600"/>
              </a:spcAft>
              <a:buFont typeface="Wingdings" charset="2"/>
              <a:buChar char="§"/>
            </a:pPr>
            <a:r>
              <a:rPr lang="en-US" b="1" dirty="0" smtClean="0">
                <a:solidFill>
                  <a:srgbClr val="0B1D3E"/>
                </a:solidFill>
                <a:cs typeface="Helvetica"/>
              </a:rPr>
              <a:t>More than 500 requests </a:t>
            </a:r>
            <a:r>
              <a:rPr lang="en-US" dirty="0" smtClean="0">
                <a:solidFill>
                  <a:srgbClr val="0B1D3E"/>
                </a:solidFill>
                <a:cs typeface="Helvetica"/>
              </a:rPr>
              <a:t>resolved</a:t>
            </a:r>
            <a:br>
              <a:rPr lang="en-US" dirty="0" smtClean="0">
                <a:solidFill>
                  <a:srgbClr val="0B1D3E"/>
                </a:solidFill>
                <a:cs typeface="Helvetica"/>
              </a:rPr>
            </a:br>
            <a:r>
              <a:rPr lang="en-US" dirty="0" smtClean="0">
                <a:solidFill>
                  <a:srgbClr val="0B1D3E"/>
                </a:solidFill>
                <a:cs typeface="Helvetica"/>
              </a:rPr>
              <a:t>in the past 12 months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28601"/>
            <a:ext cx="9144000" cy="10667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3600" b="1" kern="1200" baseline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5. Personal support: Expert Helpline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91647"/>
            <a:ext cx="751609" cy="79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0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at the online platform!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6397823"/>
            <a:ext cx="75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B1D3E"/>
                </a:solidFill>
                <a:latin typeface="Helvetica"/>
                <a:cs typeface="Helvetica"/>
              </a:rPr>
              <a:t>© 2017 Exceptional Lives, Inc.</a:t>
            </a:r>
            <a:endParaRPr lang="en-US" sz="1400" dirty="0">
              <a:solidFill>
                <a:srgbClr val="0B1D3E"/>
              </a:solidFill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91647"/>
            <a:ext cx="751609" cy="79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59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62000" y="6397823"/>
            <a:ext cx="75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Helvetica"/>
                <a:cs typeface="Helvetica"/>
              </a:rPr>
              <a:t>© 2017 Exceptional Lives, Inc.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465262"/>
            <a:ext cx="8153400" cy="82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0B1D3E"/>
                </a:solidFill>
                <a:cs typeface="Helvetica"/>
              </a:rPr>
              <a:t>Exceptional Lives provides </a:t>
            </a:r>
            <a:r>
              <a:rPr lang="en-US" sz="2000" b="1" dirty="0" smtClean="0">
                <a:solidFill>
                  <a:srgbClr val="0B1D3E"/>
                </a:solidFill>
                <a:cs typeface="Helvetica"/>
              </a:rPr>
              <a:t>free, interactive, step-by-step</a:t>
            </a:r>
            <a:r>
              <a:rPr lang="en-US" sz="2000" b="1" dirty="0">
                <a:solidFill>
                  <a:srgbClr val="0B1D3E"/>
                </a:solidFill>
                <a:cs typeface="Helvetica"/>
              </a:rPr>
              <a:t> </a:t>
            </a:r>
            <a:r>
              <a:rPr lang="en-US" sz="2000" b="1" dirty="0" smtClean="0">
                <a:solidFill>
                  <a:srgbClr val="0B1D3E"/>
                </a:solidFill>
                <a:cs typeface="Helvetica"/>
              </a:rPr>
              <a:t>Guides</a:t>
            </a:r>
            <a:r>
              <a:rPr lang="en-US" sz="2000" dirty="0" smtClean="0">
                <a:solidFill>
                  <a:srgbClr val="0B1D3E"/>
                </a:solidFill>
                <a:cs typeface="Helvetica"/>
              </a:rPr>
              <a:t> to help families care for their exceptional children, such as how to: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2450337"/>
            <a:ext cx="4267200" cy="3152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lvl="1" indent="-346075">
              <a:lnSpc>
                <a:spcPct val="120000"/>
              </a:lnSpc>
              <a:spcAft>
                <a:spcPts val="800"/>
              </a:spcAft>
              <a:buFont typeface="Wingdings" charset="2"/>
              <a:buChar char="§"/>
            </a:pPr>
            <a:r>
              <a:rPr lang="en-US" b="1" dirty="0" smtClean="0">
                <a:solidFill>
                  <a:srgbClr val="0B1D3E"/>
                </a:solidFill>
                <a:cs typeface="Helvetica"/>
              </a:rPr>
              <a:t>Apply </a:t>
            </a:r>
            <a:r>
              <a:rPr lang="en-US" dirty="0" smtClean="0">
                <a:solidFill>
                  <a:srgbClr val="0B1D3E"/>
                </a:solidFill>
                <a:cs typeface="Helvetica"/>
              </a:rPr>
              <a:t>for SSI and other disability benefits</a:t>
            </a:r>
          </a:p>
          <a:p>
            <a:pPr marL="803275" lvl="1" indent="-346075">
              <a:lnSpc>
                <a:spcPct val="120000"/>
              </a:lnSpc>
              <a:spcAft>
                <a:spcPts val="800"/>
              </a:spcAft>
              <a:buFont typeface="Wingdings" charset="2"/>
              <a:buChar char="§"/>
            </a:pPr>
            <a:r>
              <a:rPr lang="en-US" b="1" dirty="0" smtClean="0">
                <a:solidFill>
                  <a:srgbClr val="0B1D3E"/>
                </a:solidFill>
                <a:cs typeface="Helvetica"/>
              </a:rPr>
              <a:t>Find out </a:t>
            </a:r>
            <a:r>
              <a:rPr lang="en-US" dirty="0" smtClean="0">
                <a:solidFill>
                  <a:srgbClr val="0B1D3E"/>
                </a:solidFill>
                <a:cs typeface="Helvetica"/>
              </a:rPr>
              <a:t>if your child </a:t>
            </a:r>
            <a:r>
              <a:rPr lang="en-US" dirty="0">
                <a:solidFill>
                  <a:srgbClr val="0B1D3E"/>
                </a:solidFill>
                <a:cs typeface="Helvetica"/>
              </a:rPr>
              <a:t>q</a:t>
            </a:r>
            <a:r>
              <a:rPr lang="en-US" dirty="0" smtClean="0">
                <a:solidFill>
                  <a:srgbClr val="0B1D3E"/>
                </a:solidFill>
                <a:cs typeface="Helvetica"/>
              </a:rPr>
              <a:t>ualifies </a:t>
            </a:r>
            <a:br>
              <a:rPr lang="en-US" dirty="0" smtClean="0">
                <a:solidFill>
                  <a:srgbClr val="0B1D3E"/>
                </a:solidFill>
                <a:cs typeface="Helvetica"/>
              </a:rPr>
            </a:br>
            <a:r>
              <a:rPr lang="en-US" dirty="0" smtClean="0">
                <a:solidFill>
                  <a:srgbClr val="0B1D3E"/>
                </a:solidFill>
                <a:cs typeface="Helvetica"/>
              </a:rPr>
              <a:t>for special education</a:t>
            </a:r>
            <a:endParaRPr lang="en-US" b="1" dirty="0" smtClean="0">
              <a:solidFill>
                <a:srgbClr val="0B1D3E"/>
              </a:solidFill>
              <a:cs typeface="Helvetica"/>
            </a:endParaRPr>
          </a:p>
          <a:p>
            <a:pPr marL="803275" lvl="1" indent="-346075">
              <a:lnSpc>
                <a:spcPct val="120000"/>
              </a:lnSpc>
              <a:spcAft>
                <a:spcPts val="800"/>
              </a:spcAft>
              <a:buFont typeface="Wingdings" charset="2"/>
              <a:buChar char="§"/>
            </a:pPr>
            <a:r>
              <a:rPr lang="en-US" b="1" dirty="0" smtClean="0">
                <a:solidFill>
                  <a:srgbClr val="0B1D3E"/>
                </a:solidFill>
                <a:cs typeface="Helvetica"/>
              </a:rPr>
              <a:t>Create </a:t>
            </a:r>
            <a:r>
              <a:rPr lang="en-US" dirty="0">
                <a:solidFill>
                  <a:srgbClr val="0B1D3E"/>
                </a:solidFill>
                <a:cs typeface="Helvetica"/>
              </a:rPr>
              <a:t>an effective IEP</a:t>
            </a:r>
            <a:endParaRPr lang="en-US" b="1" dirty="0">
              <a:solidFill>
                <a:srgbClr val="0B1D3E"/>
              </a:solidFill>
              <a:cs typeface="Helvetica"/>
            </a:endParaRPr>
          </a:p>
          <a:p>
            <a:pPr marL="803275" lvl="1" indent="-346075">
              <a:lnSpc>
                <a:spcPct val="120000"/>
              </a:lnSpc>
              <a:spcAft>
                <a:spcPts val="800"/>
              </a:spcAft>
              <a:buFont typeface="Wingdings" charset="2"/>
              <a:buChar char="§"/>
            </a:pPr>
            <a:r>
              <a:rPr lang="en-US" b="1" dirty="0" smtClean="0">
                <a:solidFill>
                  <a:srgbClr val="0B1D3E"/>
                </a:solidFill>
                <a:cs typeface="Helvetica"/>
              </a:rPr>
              <a:t>Optimize </a:t>
            </a:r>
            <a:r>
              <a:rPr lang="en-US" dirty="0" smtClean="0">
                <a:solidFill>
                  <a:srgbClr val="0B1D3E"/>
                </a:solidFill>
                <a:cs typeface="Helvetica"/>
              </a:rPr>
              <a:t>health </a:t>
            </a:r>
            <a:r>
              <a:rPr lang="en-US" dirty="0">
                <a:solidFill>
                  <a:srgbClr val="0B1D3E"/>
                </a:solidFill>
                <a:cs typeface="Helvetica"/>
              </a:rPr>
              <a:t>insurance</a:t>
            </a:r>
          </a:p>
          <a:p>
            <a:pPr marL="803275" lvl="1" indent="-346075">
              <a:lnSpc>
                <a:spcPct val="120000"/>
              </a:lnSpc>
              <a:spcAft>
                <a:spcPts val="800"/>
              </a:spcAft>
              <a:buFont typeface="Wingdings" charset="2"/>
              <a:buChar char="§"/>
            </a:pPr>
            <a:r>
              <a:rPr lang="en-US" b="1" dirty="0" smtClean="0">
                <a:solidFill>
                  <a:srgbClr val="0B1D3E"/>
                </a:solidFill>
                <a:cs typeface="Helvetica"/>
              </a:rPr>
              <a:t>Explore </a:t>
            </a:r>
            <a:r>
              <a:rPr lang="en-US" dirty="0" smtClean="0">
                <a:solidFill>
                  <a:srgbClr val="0B1D3E"/>
                </a:solidFill>
                <a:cs typeface="Helvetica"/>
              </a:rPr>
              <a:t>guardianship </a:t>
            </a:r>
            <a:br>
              <a:rPr lang="en-US" dirty="0" smtClean="0">
                <a:solidFill>
                  <a:srgbClr val="0B1D3E"/>
                </a:solidFill>
                <a:cs typeface="Helvetica"/>
              </a:rPr>
            </a:br>
            <a:r>
              <a:rPr lang="en-US" dirty="0" smtClean="0">
                <a:solidFill>
                  <a:srgbClr val="0B1D3E"/>
                </a:solidFill>
                <a:cs typeface="Helvetica"/>
              </a:rPr>
              <a:t>and its alternatives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91647"/>
            <a:ext cx="751609" cy="790153"/>
          </a:xfrm>
          <a:prstGeom prst="rect">
            <a:avLst/>
          </a:prstGeom>
        </p:spPr>
      </p:pic>
      <p:pic>
        <p:nvPicPr>
          <p:cNvPr id="3" name="Picture 2" descr="banner-computer Guid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514601"/>
            <a:ext cx="4281690" cy="359754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228601"/>
            <a:ext cx="9144000" cy="10667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3600" b="1" kern="1200" baseline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Plain Language Guides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2590800"/>
            <a:ext cx="3647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 have no relevant financial interests.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9144000" cy="10667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3600" b="1" kern="1200" baseline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Disclaimer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32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62000" y="6397823"/>
            <a:ext cx="75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Helvetica"/>
                <a:cs typeface="Helvetica"/>
              </a:rPr>
              <a:t>© 2017 Exceptional Lives, Inc.</a:t>
            </a:r>
            <a:endParaRPr lang="en-US" sz="1400" dirty="0">
              <a:latin typeface="Helvetica"/>
              <a:cs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91647"/>
            <a:ext cx="751609" cy="79015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228601"/>
            <a:ext cx="9144000" cy="10667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3600" b="1" kern="1200" baseline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Closer Look: Special Education Guide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7010400" cy="404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2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62000" y="6397823"/>
            <a:ext cx="75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Helvetica"/>
                <a:cs typeface="Helvetica"/>
              </a:rPr>
              <a:t>© 2017 Exceptional Lives, Inc.</a:t>
            </a:r>
            <a:endParaRPr lang="en-US" sz="1400" dirty="0">
              <a:latin typeface="Helvetica"/>
              <a:cs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91647"/>
            <a:ext cx="751609" cy="79015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228601"/>
            <a:ext cx="9144000" cy="10667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3600" b="1" kern="1200" baseline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Closer Look: SSI Guide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36372"/>
            <a:ext cx="6172200" cy="435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7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62000" y="6397823"/>
            <a:ext cx="75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Helvetica"/>
                <a:cs typeface="Helvetica"/>
              </a:rPr>
              <a:t>© 2017 Exceptional Lives, Inc.</a:t>
            </a:r>
            <a:endParaRPr lang="en-US" sz="1400" dirty="0">
              <a:latin typeface="Helvetica"/>
              <a:cs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91647"/>
            <a:ext cx="751609" cy="79015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228601"/>
            <a:ext cx="9144000" cy="10667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3600" b="1" kern="1200" baseline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Closer Look: Health Insurance Guide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4" y="1622204"/>
            <a:ext cx="782121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4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62000" y="6397823"/>
            <a:ext cx="75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Helvetica"/>
                <a:cs typeface="Helvetica"/>
              </a:rPr>
              <a:t>© 2017 Exceptional Lives, Inc.</a:t>
            </a:r>
            <a:endParaRPr lang="en-US" sz="1400" dirty="0">
              <a:latin typeface="Helvetica"/>
              <a:cs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91647"/>
            <a:ext cx="751609" cy="79015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86591" y="129776"/>
            <a:ext cx="9144000" cy="10667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3600" b="1" kern="1200" baseline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Closer Look: Guardianship Guide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85279"/>
            <a:ext cx="8391936" cy="421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4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 txBox="1">
            <a:spLocks/>
          </p:cNvSpPr>
          <p:nvPr/>
        </p:nvSpPr>
        <p:spPr>
          <a:xfrm>
            <a:off x="0" y="1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6397823"/>
            <a:ext cx="75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Helvetica"/>
                <a:cs typeface="Helvetica"/>
              </a:rPr>
              <a:t>© 2017 Exceptional Lives, Inc.</a:t>
            </a:r>
            <a:endParaRPr lang="en-US" sz="1400" dirty="0">
              <a:latin typeface="Helvetica"/>
              <a:cs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91647"/>
            <a:ext cx="751609" cy="79015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57200" y="1465262"/>
            <a:ext cx="8305800" cy="82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0B1D3E"/>
                </a:solidFill>
                <a:cs typeface="Helvetica"/>
              </a:rPr>
              <a:t>User-friendly Directory parents &amp; professionals can search by </a:t>
            </a:r>
            <a:r>
              <a:rPr lang="en-US" sz="2000" b="1" dirty="0" smtClean="0">
                <a:solidFill>
                  <a:srgbClr val="0B1D3E"/>
                </a:solidFill>
                <a:cs typeface="Helvetica"/>
              </a:rPr>
              <a:t>zip, age, disability, service type, accepts Medicaid, wheelchair-accessibility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2000" y="2590800"/>
            <a:ext cx="4267200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lvl="1" indent="-346075">
              <a:lnSpc>
                <a:spcPct val="120000"/>
              </a:lnSpc>
              <a:spcAft>
                <a:spcPts val="2000"/>
              </a:spcAft>
              <a:buFont typeface="Wingdings" charset="2"/>
              <a:buChar char="§"/>
            </a:pPr>
            <a:r>
              <a:rPr lang="en-US" b="1" dirty="0" smtClean="0">
                <a:solidFill>
                  <a:srgbClr val="0B1D3E"/>
                </a:solidFill>
                <a:cs typeface="Helvetica"/>
              </a:rPr>
              <a:t>Simple </a:t>
            </a:r>
            <a:r>
              <a:rPr lang="en-US" dirty="0" smtClean="0">
                <a:solidFill>
                  <a:srgbClr val="0B1D3E"/>
                </a:solidFill>
                <a:cs typeface="Helvetica"/>
              </a:rPr>
              <a:t>to search &amp; navigate from any device</a:t>
            </a:r>
          </a:p>
          <a:p>
            <a:pPr marL="803275" lvl="1" indent="-346075">
              <a:lnSpc>
                <a:spcPct val="120000"/>
              </a:lnSpc>
              <a:spcAft>
                <a:spcPts val="2000"/>
              </a:spcAft>
              <a:buFont typeface="Wingdings" charset="2"/>
              <a:buChar char="§"/>
            </a:pPr>
            <a:r>
              <a:rPr lang="en-US" b="1" dirty="0" smtClean="0">
                <a:solidFill>
                  <a:srgbClr val="0B1D3E"/>
                </a:solidFill>
                <a:cs typeface="Helvetica"/>
              </a:rPr>
              <a:t>Visual </a:t>
            </a:r>
            <a:r>
              <a:rPr lang="en-US" dirty="0" smtClean="0">
                <a:solidFill>
                  <a:srgbClr val="0B1D3E"/>
                </a:solidFill>
                <a:cs typeface="Helvetica"/>
              </a:rPr>
              <a:t>mapping &amp; directions</a:t>
            </a:r>
          </a:p>
          <a:p>
            <a:pPr marL="803275" lvl="1" indent="-346075">
              <a:lnSpc>
                <a:spcPct val="120000"/>
              </a:lnSpc>
              <a:spcAft>
                <a:spcPts val="2000"/>
              </a:spcAft>
              <a:buFont typeface="Wingdings" charset="2"/>
              <a:buChar char="§"/>
            </a:pPr>
            <a:r>
              <a:rPr lang="en-US" b="1" dirty="0" smtClean="0">
                <a:solidFill>
                  <a:srgbClr val="0B1D3E"/>
                </a:solidFill>
                <a:cs typeface="Helvetica"/>
              </a:rPr>
              <a:t>Plain language </a:t>
            </a:r>
            <a:r>
              <a:rPr lang="en-US" dirty="0" smtClean="0">
                <a:solidFill>
                  <a:srgbClr val="0B1D3E"/>
                </a:solidFill>
                <a:cs typeface="Helvetica"/>
              </a:rPr>
              <a:t>descriptions</a:t>
            </a:r>
          </a:p>
          <a:p>
            <a:pPr marL="803275" lvl="1" indent="-346075">
              <a:lnSpc>
                <a:spcPct val="120000"/>
              </a:lnSpc>
              <a:spcAft>
                <a:spcPts val="800"/>
              </a:spcAft>
              <a:buFont typeface="Wingdings" charset="2"/>
              <a:buChar char="§"/>
            </a:pPr>
            <a:r>
              <a:rPr lang="en-US" b="1" dirty="0" smtClean="0">
                <a:solidFill>
                  <a:srgbClr val="0B1D3E"/>
                </a:solidFill>
                <a:cs typeface="Helvetica"/>
              </a:rPr>
              <a:t>Launching</a:t>
            </a:r>
            <a:r>
              <a:rPr lang="en-US" dirty="0" smtClean="0">
                <a:solidFill>
                  <a:srgbClr val="0B1D3E"/>
                </a:solidFill>
                <a:cs typeface="Helvetica"/>
              </a:rPr>
              <a:t> in Massachusetts April 2017, Louisiana July 2017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22808"/>
            <a:ext cx="4343400" cy="364939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228601"/>
            <a:ext cx="9144000" cy="10667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3600" b="1" kern="1200" baseline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Curated Resource Directory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04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6012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Group Activity </a:t>
            </a:r>
            <a:br>
              <a:rPr lang="en-US" dirty="0" smtClean="0"/>
            </a:br>
            <a:r>
              <a:rPr lang="en-US" sz="3200" dirty="0" smtClean="0"/>
              <a:t>Explore the site and think about these questions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9248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b="1" dirty="0" smtClean="0"/>
              <a:t>. Using these resources in your community</a:t>
            </a:r>
          </a:p>
          <a:p>
            <a:pPr marL="800100" lvl="1" indent="-457200"/>
            <a:r>
              <a:rPr lang="en-US" dirty="0" smtClean="0"/>
              <a:t>What’s the need in your setting?</a:t>
            </a:r>
          </a:p>
          <a:p>
            <a:pPr marL="800100" lvl="1" indent="-457200"/>
            <a:r>
              <a:rPr lang="en-US" dirty="0" smtClean="0"/>
              <a:t>How could this be useful to your audience?</a:t>
            </a:r>
          </a:p>
          <a:p>
            <a:pPr marL="800100" lvl="1" indent="-457200"/>
            <a:r>
              <a:rPr lang="en-US" dirty="0" smtClean="0"/>
              <a:t>What organizations could you partner with to help families find and use this?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b="1" dirty="0" smtClean="0"/>
              <a:t>Using this platform as a model for your own resources</a:t>
            </a:r>
          </a:p>
          <a:p>
            <a:pPr lvl="1"/>
            <a:r>
              <a:rPr lang="en-US" dirty="0" smtClean="0"/>
              <a:t>What have you seen here that can help you to improve your own materials?</a:t>
            </a:r>
          </a:p>
          <a:p>
            <a:pPr lvl="1"/>
            <a:r>
              <a:rPr lang="en-US" dirty="0" smtClean="0"/>
              <a:t>How might the features highlighted here help as you develop and disseminate your own resources?</a:t>
            </a:r>
          </a:p>
          <a:p>
            <a:pPr marL="6350" indent="0">
              <a:buNone/>
            </a:pPr>
            <a:r>
              <a:rPr lang="en-US" dirty="0" smtClean="0"/>
              <a:t>3</a:t>
            </a:r>
            <a:r>
              <a:rPr lang="en-US" b="1" dirty="0" smtClean="0"/>
              <a:t>. How can we make this better? </a:t>
            </a:r>
            <a:r>
              <a:rPr lang="en-US" dirty="0" smtClean="0"/>
              <a:t>(we’d love your input!)</a:t>
            </a:r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6397823"/>
            <a:ext cx="75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B1D3E"/>
                </a:solidFill>
                <a:latin typeface="Helvetica"/>
                <a:cs typeface="Helvetica"/>
              </a:rPr>
              <a:t>© 2017 Exceptional Lives, Inc.</a:t>
            </a:r>
            <a:endParaRPr lang="en-US" sz="1400" dirty="0">
              <a:solidFill>
                <a:srgbClr val="0B1D3E"/>
              </a:solidFill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91647"/>
            <a:ext cx="751609" cy="79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60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9144000" cy="1295399"/>
          </a:xfrm>
        </p:spPr>
        <p:txBody>
          <a:bodyPr/>
          <a:lstStyle/>
          <a:p>
            <a:r>
              <a:rPr lang="en-US" dirty="0" smtClean="0"/>
              <a:t>Data and Analytics: Beyond Evaluation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924800" cy="4805362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We use analytics in our software and user surveys embedded in our guides and resource directory to do more than evaluate our product.</a:t>
            </a:r>
          </a:p>
          <a:p>
            <a:pPr lvl="1"/>
            <a:r>
              <a:rPr lang="en-US" dirty="0" smtClean="0"/>
              <a:t>What we capture:</a:t>
            </a:r>
          </a:p>
          <a:p>
            <a:pPr lvl="2"/>
            <a:r>
              <a:rPr lang="en-US" dirty="0" smtClean="0"/>
              <a:t>How many visitors to each guide</a:t>
            </a:r>
          </a:p>
          <a:p>
            <a:pPr lvl="2"/>
            <a:r>
              <a:rPr lang="en-US" dirty="0" smtClean="0"/>
              <a:t>Level of user satisfaction with their experience</a:t>
            </a:r>
          </a:p>
          <a:p>
            <a:pPr lvl="2"/>
            <a:r>
              <a:rPr lang="en-US" dirty="0" smtClean="0"/>
              <a:t>How well guides help users take action</a:t>
            </a:r>
          </a:p>
          <a:p>
            <a:pPr lvl="1"/>
            <a:r>
              <a:rPr lang="en-US" dirty="0" smtClean="0"/>
              <a:t>How we use data to improve:</a:t>
            </a:r>
          </a:p>
          <a:p>
            <a:pPr lvl="2"/>
            <a:r>
              <a:rPr lang="en-US" dirty="0" smtClean="0"/>
              <a:t>Identify gaps in filling resource needs</a:t>
            </a:r>
          </a:p>
          <a:p>
            <a:pPr lvl="2"/>
            <a:r>
              <a:rPr lang="en-US" dirty="0" smtClean="0"/>
              <a:t>Identify potential guide topics to address areas of need</a:t>
            </a:r>
          </a:p>
          <a:p>
            <a:r>
              <a:rPr lang="en-US" dirty="0" smtClean="0"/>
              <a:t>We hope to share this data with policymakers to influence resource allocation.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6397823"/>
            <a:ext cx="75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B1D3E"/>
                </a:solidFill>
                <a:latin typeface="Helvetica"/>
                <a:cs typeface="Helvetica"/>
              </a:rPr>
              <a:t>© 2017 Exceptional Lives, Inc.</a:t>
            </a:r>
            <a:endParaRPr lang="en-US" sz="1400" dirty="0">
              <a:solidFill>
                <a:srgbClr val="0B1D3E"/>
              </a:solidFill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91647"/>
            <a:ext cx="751609" cy="79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3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484968" y="2173220"/>
            <a:ext cx="4144432" cy="14843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255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4473" y="21730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57C00"/>
                </a:solidFill>
                <a:cs typeface="Calibri"/>
              </a:rPr>
              <a:t>33,700</a:t>
            </a:r>
          </a:p>
        </p:txBody>
      </p:sp>
      <p:sp>
        <p:nvSpPr>
          <p:cNvPr id="30" name="object 20"/>
          <p:cNvSpPr/>
          <p:nvPr/>
        </p:nvSpPr>
        <p:spPr>
          <a:xfrm>
            <a:off x="503766" y="1447800"/>
            <a:ext cx="8153400" cy="403122"/>
          </a:xfrm>
          <a:prstGeom prst="roundRect">
            <a:avLst/>
          </a:prstGeom>
          <a:solidFill>
            <a:srgbClr val="255899"/>
          </a:solidFill>
          <a:ln w="28575">
            <a:solidFill>
              <a:srgbClr val="CCCCCC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cs typeface="Calibri"/>
              </a:rPr>
              <a:t>Tens of thousands of families helped</a:t>
            </a:r>
            <a:endParaRPr sz="20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46" name="object 37"/>
          <p:cNvSpPr txBox="1"/>
          <p:nvPr/>
        </p:nvSpPr>
        <p:spPr>
          <a:xfrm>
            <a:off x="2789765" y="2813664"/>
            <a:ext cx="3581402" cy="691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3" marR="3429" algn="ctr">
              <a:lnSpc>
                <a:spcPct val="107100"/>
              </a:lnSpc>
              <a:spcBef>
                <a:spcPts val="800"/>
              </a:spcBef>
            </a:pPr>
            <a:r>
              <a:rPr sz="1400" b="1" spc="3" dirty="0">
                <a:solidFill>
                  <a:srgbClr val="595959"/>
                </a:solidFill>
                <a:cs typeface="Calibri"/>
              </a:rPr>
              <a:t>Parents, professio</a:t>
            </a:r>
            <a:r>
              <a:rPr lang="en-US" sz="1400" b="1" spc="3" dirty="0">
                <a:solidFill>
                  <a:srgbClr val="595959"/>
                </a:solidFill>
                <a:cs typeface="Calibri"/>
              </a:rPr>
              <a:t>n</a:t>
            </a:r>
            <a:r>
              <a:rPr sz="1400" b="1" spc="3" dirty="0">
                <a:solidFill>
                  <a:srgbClr val="595959"/>
                </a:solidFill>
                <a:cs typeface="Calibri"/>
              </a:rPr>
              <a:t>als, and persons with disabilities have used one or more free Guides </a:t>
            </a:r>
            <a:r>
              <a:rPr sz="1400" b="1" spc="3" dirty="0" smtClean="0">
                <a:solidFill>
                  <a:srgbClr val="595959"/>
                </a:solidFill>
                <a:cs typeface="Calibri"/>
              </a:rPr>
              <a:t>at</a:t>
            </a:r>
            <a:r>
              <a:rPr lang="en-US" sz="1400" b="1" spc="3" dirty="0" smtClean="0">
                <a:solidFill>
                  <a:srgbClr val="595959"/>
                </a:solidFill>
                <a:cs typeface="Calibri"/>
              </a:rPr>
              <a:t> </a:t>
            </a:r>
            <a:r>
              <a:rPr lang="en-US" sz="1400" b="1" u="sng" spc="3" dirty="0" smtClean="0">
                <a:solidFill>
                  <a:srgbClr val="0000FF"/>
                </a:solidFill>
                <a:cs typeface="Calibri"/>
              </a:rPr>
              <a:t>www.exceptionallives.org</a:t>
            </a:r>
            <a:r>
              <a:rPr lang="en-US" sz="1400" b="1" spc="3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</a:t>
            </a:r>
            <a:r>
              <a:rPr lang="en-US" sz="1400" b="1" spc="3" dirty="0" smtClean="0">
                <a:solidFill>
                  <a:srgbClr val="595959"/>
                </a:solidFill>
                <a:cs typeface="Calibri"/>
              </a:rPr>
              <a:t>since Nov. </a:t>
            </a:r>
            <a:r>
              <a:rPr lang="en-US" sz="1400" b="1" spc="3" dirty="0">
                <a:solidFill>
                  <a:srgbClr val="595959"/>
                </a:solidFill>
                <a:cs typeface="Calibri"/>
              </a:rPr>
              <a:t>2015</a:t>
            </a:r>
            <a:endParaRPr sz="1400" dirty="0">
              <a:solidFill>
                <a:srgbClr val="595959"/>
              </a:solidFill>
              <a:cs typeface="Calibri"/>
            </a:endParaRPr>
          </a:p>
        </p:txBody>
      </p:sp>
      <p:sp>
        <p:nvSpPr>
          <p:cNvPr id="48" name="object 39"/>
          <p:cNvSpPr txBox="1"/>
          <p:nvPr/>
        </p:nvSpPr>
        <p:spPr>
          <a:xfrm>
            <a:off x="4982276" y="5702527"/>
            <a:ext cx="305754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2400" b="1" spc="7" dirty="0">
                <a:solidFill>
                  <a:srgbClr val="E6812E"/>
                </a:solidFill>
                <a:cs typeface="Calibri"/>
              </a:rPr>
              <a:t>Average </a:t>
            </a:r>
            <a:r>
              <a:rPr sz="2400" b="1" dirty="0">
                <a:solidFill>
                  <a:srgbClr val="E6812E"/>
                </a:solidFill>
                <a:cs typeface="Calibri"/>
              </a:rPr>
              <a:t>user</a:t>
            </a:r>
            <a:r>
              <a:rPr sz="2400" b="1" spc="-71" dirty="0">
                <a:solidFill>
                  <a:srgbClr val="E6812E"/>
                </a:solidFill>
                <a:cs typeface="Calibri"/>
              </a:rPr>
              <a:t> </a:t>
            </a:r>
            <a:r>
              <a:rPr sz="2400" b="1" dirty="0">
                <a:solidFill>
                  <a:srgbClr val="E6812E"/>
                </a:solidFill>
                <a:cs typeface="Calibri"/>
              </a:rPr>
              <a:t>rating</a:t>
            </a:r>
            <a:endParaRPr sz="1600" b="1" dirty="0">
              <a:cs typeface="Calibri"/>
            </a:endParaRPr>
          </a:p>
        </p:txBody>
      </p:sp>
      <p:sp>
        <p:nvSpPr>
          <p:cNvPr id="51" name="object 20"/>
          <p:cNvSpPr/>
          <p:nvPr/>
        </p:nvSpPr>
        <p:spPr>
          <a:xfrm>
            <a:off x="503766" y="4473678"/>
            <a:ext cx="8153400" cy="403122"/>
          </a:xfrm>
          <a:prstGeom prst="roundRect">
            <a:avLst/>
          </a:prstGeom>
          <a:solidFill>
            <a:srgbClr val="255899"/>
          </a:solidFill>
          <a:ln w="28575">
            <a:solidFill>
              <a:srgbClr val="CCCCCC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cs typeface="Calibri"/>
              </a:rPr>
              <a:t>Users love the experience</a:t>
            </a:r>
            <a:endParaRPr sz="20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52" name="object 37"/>
          <p:cNvSpPr txBox="1"/>
          <p:nvPr/>
        </p:nvSpPr>
        <p:spPr>
          <a:xfrm>
            <a:off x="685799" y="3496420"/>
            <a:ext cx="1676402" cy="691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3" marR="3429" algn="ctr">
              <a:lnSpc>
                <a:spcPct val="107100"/>
              </a:lnSpc>
              <a:spcBef>
                <a:spcPts val="800"/>
              </a:spcBef>
            </a:pPr>
            <a:r>
              <a:rPr lang="en-US" sz="1400" b="1" spc="3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Website visitors choose to access a Guide</a:t>
            </a:r>
            <a:endParaRPr sz="14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3766" y="293121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57C00"/>
                </a:solidFill>
                <a:cs typeface="Calibri"/>
              </a:rPr>
              <a:t>1 in 5</a:t>
            </a:r>
          </a:p>
        </p:txBody>
      </p:sp>
      <p:sp>
        <p:nvSpPr>
          <p:cNvPr id="54" name="object 37"/>
          <p:cNvSpPr txBox="1"/>
          <p:nvPr/>
        </p:nvSpPr>
        <p:spPr>
          <a:xfrm>
            <a:off x="6781799" y="3491322"/>
            <a:ext cx="1676402" cy="691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3" marR="3429" algn="ctr">
              <a:lnSpc>
                <a:spcPct val="107100"/>
              </a:lnSpc>
              <a:spcBef>
                <a:spcPts val="800"/>
              </a:spcBef>
            </a:pPr>
            <a:r>
              <a:rPr lang="en-US" sz="1400" b="1" spc="3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o</a:t>
            </a:r>
            <a:r>
              <a:rPr lang="en-US" sz="1400" b="1" spc="3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f </a:t>
            </a:r>
            <a:r>
              <a:rPr lang="en-US" sz="1400" b="1" spc="3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Guide users took action as a result of using the Guide</a:t>
            </a:r>
            <a:endParaRPr sz="14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29400" y="293121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57C00"/>
                </a:solidFill>
                <a:cs typeface="Calibri"/>
              </a:rPr>
              <a:t>&gt;50%</a:t>
            </a:r>
          </a:p>
        </p:txBody>
      </p:sp>
      <p:sp>
        <p:nvSpPr>
          <p:cNvPr id="47" name="object 38"/>
          <p:cNvSpPr txBox="1"/>
          <p:nvPr/>
        </p:nvSpPr>
        <p:spPr>
          <a:xfrm>
            <a:off x="7459816" y="5433937"/>
            <a:ext cx="298297" cy="2173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8573" algn="ctr">
              <a:lnSpc>
                <a:spcPts val="1458"/>
              </a:lnSpc>
            </a:pPr>
            <a:r>
              <a:rPr lang="en-US" sz="2400" b="1" spc="162" dirty="0">
                <a:solidFill>
                  <a:srgbClr val="2F6DAA"/>
                </a:solidFill>
                <a:cs typeface="Lucida Sans Unicode"/>
              </a:rPr>
              <a:t>½</a:t>
            </a:r>
          </a:p>
        </p:txBody>
      </p:sp>
      <p:sp>
        <p:nvSpPr>
          <p:cNvPr id="68" name="object 37"/>
          <p:cNvSpPr txBox="1"/>
          <p:nvPr/>
        </p:nvSpPr>
        <p:spPr>
          <a:xfrm>
            <a:off x="880910" y="5510749"/>
            <a:ext cx="3425927" cy="691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3" marR="3429" algn="ctr">
              <a:lnSpc>
                <a:spcPct val="107100"/>
              </a:lnSpc>
              <a:spcBef>
                <a:spcPts val="800"/>
              </a:spcBef>
            </a:pPr>
            <a:r>
              <a:rPr lang="en-US" sz="1400" b="1" spc="3" dirty="0">
                <a:solidFill>
                  <a:srgbClr val="595959"/>
                </a:solidFill>
                <a:cs typeface="Calibri"/>
              </a:rPr>
              <a:t>90% of parents (and 95% of disability professionals) say they would recommend our Guides to another parent or caregiver </a:t>
            </a:r>
            <a:endParaRPr sz="1400" dirty="0">
              <a:solidFill>
                <a:srgbClr val="595959"/>
              </a:solidFill>
              <a:cs typeface="Calibri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06555" y="5050304"/>
            <a:ext cx="3570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57C00"/>
                </a:solidFill>
                <a:cs typeface="Calibri"/>
              </a:rPr>
              <a:t>90% would recommend</a:t>
            </a:r>
          </a:p>
        </p:txBody>
      </p:sp>
      <p:sp>
        <p:nvSpPr>
          <p:cNvPr id="11" name="Star: 5 Points 10"/>
          <p:cNvSpPr/>
          <p:nvPr/>
        </p:nvSpPr>
        <p:spPr>
          <a:xfrm>
            <a:off x="5316736" y="5257800"/>
            <a:ext cx="365760" cy="365760"/>
          </a:xfrm>
          <a:prstGeom prst="star5">
            <a:avLst/>
          </a:prstGeom>
          <a:solidFill>
            <a:srgbClr val="255899"/>
          </a:solidFill>
          <a:ln>
            <a:solidFill>
              <a:srgbClr val="255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tar: 5 Points 69"/>
          <p:cNvSpPr/>
          <p:nvPr/>
        </p:nvSpPr>
        <p:spPr>
          <a:xfrm>
            <a:off x="5874490" y="5257800"/>
            <a:ext cx="365760" cy="365760"/>
          </a:xfrm>
          <a:prstGeom prst="star5">
            <a:avLst/>
          </a:prstGeom>
          <a:solidFill>
            <a:srgbClr val="255899"/>
          </a:solidFill>
          <a:ln>
            <a:solidFill>
              <a:srgbClr val="255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tar: 5 Points 70"/>
          <p:cNvSpPr/>
          <p:nvPr/>
        </p:nvSpPr>
        <p:spPr>
          <a:xfrm>
            <a:off x="6432244" y="5257800"/>
            <a:ext cx="365760" cy="365760"/>
          </a:xfrm>
          <a:prstGeom prst="star5">
            <a:avLst/>
          </a:prstGeom>
          <a:solidFill>
            <a:srgbClr val="255899"/>
          </a:solidFill>
          <a:ln>
            <a:solidFill>
              <a:srgbClr val="255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tar: 5 Points 71"/>
          <p:cNvSpPr/>
          <p:nvPr/>
        </p:nvSpPr>
        <p:spPr>
          <a:xfrm>
            <a:off x="6989997" y="5257800"/>
            <a:ext cx="365760" cy="365760"/>
          </a:xfrm>
          <a:prstGeom prst="star5">
            <a:avLst/>
          </a:prstGeom>
          <a:solidFill>
            <a:srgbClr val="255899"/>
          </a:solidFill>
          <a:ln>
            <a:solidFill>
              <a:srgbClr val="255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62000" y="6397823"/>
            <a:ext cx="75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cs typeface="Helvetica"/>
              </a:rPr>
              <a:t>© 2017 Exceptional Lives, Inc.</a:t>
            </a:r>
            <a:endParaRPr lang="en-US" sz="1400" dirty="0">
              <a:cs typeface="Helvetica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91647"/>
            <a:ext cx="751609" cy="790153"/>
          </a:xfrm>
          <a:prstGeom prst="rect">
            <a:avLst/>
          </a:prstGeom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0" y="228601"/>
            <a:ext cx="9144000" cy="10667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3600" b="1" kern="1200" baseline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Our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194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9144000" cy="1066799"/>
          </a:xfrm>
        </p:spPr>
        <p:txBody>
          <a:bodyPr/>
          <a:lstStyle/>
          <a:p>
            <a:r>
              <a:rPr lang="en-US" dirty="0" smtClean="0"/>
              <a:t>Parent </a:t>
            </a:r>
            <a:r>
              <a:rPr lang="en-US" dirty="0" smtClean="0"/>
              <a:t>Testimonials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990600"/>
            <a:ext cx="6553200" cy="544305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91647"/>
            <a:ext cx="751609" cy="7901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6397823"/>
            <a:ext cx="75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B1D3E"/>
                </a:solidFill>
                <a:latin typeface="Helvetica"/>
                <a:cs typeface="Helvetica"/>
              </a:rPr>
              <a:t>© 2017 Exceptional Lives, Inc.</a:t>
            </a:r>
            <a:endParaRPr lang="en-US" sz="1400" dirty="0">
              <a:solidFill>
                <a:srgbClr val="0B1D3E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34046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4343400" cy="1519237"/>
          </a:xfrm>
        </p:spPr>
        <p:txBody>
          <a:bodyPr/>
          <a:lstStyle/>
          <a:p>
            <a:r>
              <a:rPr lang="en-US" sz="4400" dirty="0" smtClean="0"/>
              <a:t>Thank</a:t>
            </a:r>
            <a:r>
              <a:rPr lang="en-US" dirty="0" smtClean="0"/>
              <a:t> </a:t>
            </a:r>
            <a:r>
              <a:rPr lang="en-US" sz="4400" dirty="0" smtClean="0"/>
              <a:t>You!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924800" cy="4805362"/>
          </a:xfrm>
        </p:spPr>
        <p:txBody>
          <a:bodyPr/>
          <a:lstStyle/>
          <a:p>
            <a:pPr marL="0" indent="0">
              <a:lnSpc>
                <a:spcPct val="70000"/>
              </a:lnSpc>
              <a:buNone/>
            </a:pPr>
            <a:r>
              <a:rPr lang="en-US" b="1" dirty="0" smtClean="0"/>
              <a:t>Julie McKinney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>
                <a:solidFill>
                  <a:srgbClr val="142376"/>
                </a:solidFill>
                <a:hlinkClick r:id="rId2"/>
              </a:rPr>
              <a:t>j</a:t>
            </a:r>
            <a:r>
              <a:rPr lang="en-US" dirty="0" smtClean="0">
                <a:solidFill>
                  <a:srgbClr val="142376"/>
                </a:solidFill>
                <a:hlinkClick r:id="rId2"/>
              </a:rPr>
              <a:t>ulie.mckinney@exceptionallives.org</a:t>
            </a:r>
            <a:endParaRPr lang="en-US" dirty="0" smtClean="0">
              <a:solidFill>
                <a:srgbClr val="142376"/>
              </a:solidFill>
            </a:endParaRPr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lnSpc>
                <a:spcPct val="70000"/>
              </a:lnSpc>
              <a:buNone/>
            </a:pPr>
            <a:r>
              <a:rPr lang="en-US" b="1" dirty="0" smtClean="0"/>
              <a:t>Anne </a:t>
            </a:r>
            <a:r>
              <a:rPr lang="en-US" b="1" dirty="0" err="1" smtClean="0"/>
              <a:t>Punzak</a:t>
            </a:r>
            <a:r>
              <a:rPr lang="en-US" b="1" dirty="0" smtClean="0"/>
              <a:t> Marcus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 smtClean="0">
                <a:hlinkClick r:id="rId3"/>
              </a:rPr>
              <a:t>anne.punzakmarcus@exceptionallives.org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3810000"/>
            <a:ext cx="4800479" cy="259079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90991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090047"/>
          </a:xfrm>
          <a:prstGeom prst="rect">
            <a:avLst/>
          </a:prstGeom>
        </p:spPr>
      </p:pic>
      <p:pic>
        <p:nvPicPr>
          <p:cNvPr id="9" name="Picture 8" descr="father-daughter-readin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6397823"/>
            <a:ext cx="75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Helvetica"/>
                <a:cs typeface="Helvetica"/>
              </a:rPr>
              <a:t>© 2017 Exceptional Lives, Inc.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2984897"/>
            <a:ext cx="4038600" cy="2501503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28600" y="3578423"/>
            <a:ext cx="4114800" cy="175557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b="0" dirty="0" smtClean="0">
                <a:solidFill>
                  <a:srgbClr val="0B1D3E"/>
                </a:solidFill>
                <a:latin typeface="+mn-lt"/>
                <a:cs typeface="Helvetica"/>
              </a:rPr>
              <a:t>To empower and support families caring for children with disabilities by providing the information they need to access resources and services. </a:t>
            </a:r>
            <a:endParaRPr lang="en-US" sz="2000" dirty="0" smtClean="0">
              <a:solidFill>
                <a:srgbClr val="0B1D3E"/>
              </a:solidFill>
              <a:latin typeface="+mn-lt"/>
              <a:cs typeface="Helvetica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28600" y="2895600"/>
            <a:ext cx="3962400" cy="838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Helvetica"/>
              </a:rPr>
              <a:t>Our Mission</a:t>
            </a:r>
            <a:endParaRPr kumimoji="0" lang="en-US" sz="3400" b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Helvetic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80724"/>
            <a:ext cx="762000" cy="80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6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Centers for Disease Control and Prevention </a:t>
            </a:r>
            <a:r>
              <a:rPr lang="en-US" sz="1400" dirty="0"/>
              <a:t>(2015). </a:t>
            </a:r>
            <a:r>
              <a:rPr lang="en-US" sz="1400" i="1" dirty="0"/>
              <a:t>Prevalence of Disability and Disability Type Among Adults — United States, 2013</a:t>
            </a:r>
            <a:r>
              <a:rPr lang="en-US" sz="1400" dirty="0"/>
              <a:t>. Available at </a:t>
            </a:r>
            <a:r>
              <a:rPr lang="en-US" sz="1400" dirty="0">
                <a:hlinkClick r:id="rId2"/>
              </a:rPr>
              <a:t>https://www.cdc.gov/mmwr/preview/mmwrhtml/mm6429a2.htm?s_cid=mm6429a2_w</a:t>
            </a:r>
            <a:r>
              <a:rPr lang="en-US" sz="1400" dirty="0"/>
              <a:t> </a:t>
            </a:r>
          </a:p>
          <a:p>
            <a:pPr marL="0" indent="0">
              <a:buNone/>
            </a:pPr>
            <a:r>
              <a:rPr lang="en-US" sz="1400" dirty="0" smtClean="0"/>
              <a:t>Children’s </a:t>
            </a:r>
            <a:r>
              <a:rPr lang="en-US" sz="1400" dirty="0" smtClean="0"/>
              <a:t>Defense Fund (2003). </a:t>
            </a:r>
            <a:r>
              <a:rPr lang="en-US" sz="1400" i="1" dirty="0" smtClean="0"/>
              <a:t>Children with Disabilities and Other Special Needs: Opportunities Must Be Expanded</a:t>
            </a:r>
            <a:r>
              <a:rPr lang="en-US" sz="1400" dirty="0" smtClean="0"/>
              <a:t>. Available </a:t>
            </a:r>
            <a:r>
              <a:rPr lang="en-US" sz="1400" dirty="0"/>
              <a:t>at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www.childrensdefense.org/library/data/children-disabilities-special-needs-opportunities-participate-quality-programs-expanded.pdf</a:t>
            </a:r>
            <a:r>
              <a:rPr lang="en-US" sz="1400" dirty="0" smtClean="0"/>
              <a:t>.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err="1" smtClean="0"/>
              <a:t>Kuhlthau</a:t>
            </a:r>
            <a:r>
              <a:rPr lang="en-US" sz="1400" dirty="0" smtClean="0"/>
              <a:t>, K., Hill, K.S., </a:t>
            </a:r>
            <a:r>
              <a:rPr lang="en-US" sz="1400" dirty="0" err="1" smtClean="0"/>
              <a:t>Yucel</a:t>
            </a:r>
            <a:r>
              <a:rPr lang="en-US" sz="1400" dirty="0" smtClean="0"/>
              <a:t>, R. et al. </a:t>
            </a:r>
            <a:r>
              <a:rPr lang="en-US" sz="1400" i="1" dirty="0" smtClean="0"/>
              <a:t>Financial Burden for Families of Children with Special Health Care Needs. </a:t>
            </a:r>
            <a:r>
              <a:rPr lang="en-US" sz="1400" dirty="0" err="1" smtClean="0"/>
              <a:t>Matern</a:t>
            </a:r>
            <a:r>
              <a:rPr lang="en-US" sz="1400" dirty="0" smtClean="0"/>
              <a:t> Child Health J (2005) 9: 207. doi:10.1007/s10995-005-4870-x.</a:t>
            </a:r>
          </a:p>
          <a:p>
            <a:pPr marL="0" indent="0">
              <a:buNone/>
            </a:pPr>
            <a:r>
              <a:rPr lang="en-US" sz="1400" dirty="0" smtClean="0"/>
              <a:t>Porterfield, S. &amp; </a:t>
            </a:r>
            <a:r>
              <a:rPr lang="en-US" sz="1400" dirty="0" err="1" smtClean="0"/>
              <a:t>McBridge</a:t>
            </a:r>
            <a:r>
              <a:rPr lang="en-US" sz="1400" dirty="0" smtClean="0"/>
              <a:t>, T. </a:t>
            </a:r>
            <a:r>
              <a:rPr lang="en-US" sz="1400" i="1" dirty="0" smtClean="0"/>
              <a:t>The Effect of Poverty and Caregiver Education on Perceived Need and Access to Health Services Among Children with Special Health Care Needs.</a:t>
            </a:r>
            <a:r>
              <a:rPr lang="en-US" sz="1400" dirty="0" smtClean="0"/>
              <a:t> Am J Public Health (2007) 97(2):323-329.</a:t>
            </a:r>
          </a:p>
          <a:p>
            <a:pPr marL="0" indent="0">
              <a:buNone/>
            </a:pPr>
            <a:r>
              <a:rPr lang="en-US" sz="1400" dirty="0"/>
              <a:t>Timberlake, M., </a:t>
            </a:r>
            <a:r>
              <a:rPr lang="en-US" sz="1400" dirty="0" err="1"/>
              <a:t>Leutz</a:t>
            </a:r>
            <a:r>
              <a:rPr lang="en-US" sz="1400" dirty="0"/>
              <a:t>, W., Warfield, M., &amp; </a:t>
            </a:r>
            <a:r>
              <a:rPr lang="en-US" sz="1400" dirty="0" err="1"/>
              <a:t>Chiri</a:t>
            </a:r>
            <a:r>
              <a:rPr lang="en-US" sz="1400" dirty="0"/>
              <a:t>, G. (2014). “In the driver's seat’: Parent perceptions of choice in a participant-directed Medicaid waiver program for young children with autism. </a:t>
            </a:r>
            <a:r>
              <a:rPr lang="en-US" sz="1400" i="1" dirty="0"/>
              <a:t>Journal of Autism &amp; Developmental Disorders</a:t>
            </a:r>
            <a:r>
              <a:rPr lang="en-US" sz="1400" dirty="0"/>
              <a:t>, </a:t>
            </a:r>
            <a:r>
              <a:rPr lang="en-US" sz="1400" i="1" dirty="0"/>
              <a:t>44</a:t>
            </a:r>
            <a:r>
              <a:rPr lang="en-US" sz="1400" dirty="0"/>
              <a:t>(4), 903–914. </a:t>
            </a: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doi.org/10.1007/s10803-013-1942-4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51589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66799"/>
          </a:xfrm>
        </p:spPr>
        <p:txBody>
          <a:bodyPr/>
          <a:lstStyle/>
          <a:p>
            <a:r>
              <a:rPr lang="en-US" dirty="0" smtClean="0"/>
              <a:t>What is Exceptional Lives?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9248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A </a:t>
            </a:r>
            <a:r>
              <a:rPr lang="en-US" b="1" dirty="0" smtClean="0">
                <a:solidFill>
                  <a:schemeClr val="tx1"/>
                </a:solidFill>
                <a:latin typeface="Helvetica"/>
                <a:cs typeface="Helvetica"/>
              </a:rPr>
              <a:t>customized and trustworthy disability information platform </a:t>
            </a:r>
            <a:r>
              <a:rPr lang="en-US" dirty="0">
                <a:solidFill>
                  <a:schemeClr val="tx1"/>
                </a:solidFill>
                <a:latin typeface="Helvetica"/>
                <a:cs typeface="Helvetica"/>
              </a:rPr>
              <a:t>for </a:t>
            </a: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families</a:t>
            </a:r>
            <a:r>
              <a:rPr lang="en-US" dirty="0">
                <a:solidFill>
                  <a:schemeClr val="tx1"/>
                </a:solidFill>
                <a:latin typeface="Helvetica"/>
                <a:cs typeface="Helvetica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caregivers</a:t>
            </a:r>
            <a:r>
              <a:rPr lang="en-US" dirty="0">
                <a:solidFill>
                  <a:schemeClr val="tx1"/>
                </a:solidFill>
                <a:latin typeface="Helvetica"/>
                <a:cs typeface="Helvetica"/>
              </a:rPr>
              <a:t>, and </a:t>
            </a: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professionals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2590800"/>
            <a:ext cx="8496300" cy="3733800"/>
            <a:chOff x="266700" y="1919596"/>
            <a:chExt cx="8496300" cy="3733800"/>
          </a:xfrm>
        </p:grpSpPr>
        <p:sp>
          <p:nvSpPr>
            <p:cNvPr id="5" name="Shape 128"/>
            <p:cNvSpPr/>
            <p:nvPr/>
          </p:nvSpPr>
          <p:spPr>
            <a:xfrm>
              <a:off x="305050" y="1919596"/>
              <a:ext cx="8372508" cy="3733800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254061"/>
                  </a:solidFill>
                </a:defRPr>
              </a:pPr>
              <a:endParaRPr dirty="0"/>
            </a:p>
          </p:txBody>
        </p:sp>
        <p:pic>
          <p:nvPicPr>
            <p:cNvPr id="6" name="Picture 5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574" y="2910195"/>
              <a:ext cx="2382526" cy="1523999"/>
            </a:xfrm>
            <a:prstGeom prst="rect">
              <a:avLst/>
            </a:prstGeom>
            <a:solidFill>
              <a:srgbClr val="DCE6F2"/>
            </a:solidFill>
          </p:spPr>
        </p:pic>
        <p:pic>
          <p:nvPicPr>
            <p:cNvPr id="7" name="image35.jpg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2835454"/>
              <a:ext cx="1589343" cy="1589343"/>
            </a:xfrm>
            <a:prstGeom prst="rect">
              <a:avLst/>
            </a:prstGeom>
            <a:solidFill>
              <a:srgbClr val="DCE6F2"/>
            </a:solidFill>
            <a:ln w="19050" cap="flat">
              <a:solidFill>
                <a:schemeClr val="accent5">
                  <a:lumMod val="75000"/>
                  <a:alpha val="50000"/>
                </a:schemeClr>
              </a:solidFill>
              <a:miter lim="400000"/>
            </a:ln>
            <a:effectLst/>
          </p:spPr>
        </p:pic>
        <p:sp>
          <p:nvSpPr>
            <p:cNvPr id="8" name="Shape 134"/>
            <p:cNvSpPr/>
            <p:nvPr/>
          </p:nvSpPr>
          <p:spPr>
            <a:xfrm>
              <a:off x="5845820" y="4519300"/>
              <a:ext cx="2917180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1">
                  <a:latin typeface="Perpetua"/>
                  <a:ea typeface="Perpetua"/>
                  <a:cs typeface="Perpetua"/>
                  <a:sym typeface="Perpetua"/>
                </a:defRPr>
              </a:lvl1pPr>
            </a:lstStyle>
            <a:p>
              <a:pPr lvl="0">
                <a:defRPr sz="1800" b="0"/>
              </a:pPr>
              <a:r>
                <a:rPr sz="14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Expert Support</a:t>
              </a:r>
              <a:r>
                <a:rPr lang="en-US" sz="14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/>
              </a:r>
              <a:br>
                <a:rPr lang="en-US" sz="14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en-US" sz="1400" b="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to answer individual questions</a:t>
              </a:r>
              <a:endParaRPr sz="14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" name="Shape 134"/>
            <p:cNvSpPr/>
            <p:nvPr/>
          </p:nvSpPr>
          <p:spPr>
            <a:xfrm>
              <a:off x="3124200" y="4507421"/>
              <a:ext cx="2917180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1">
                  <a:latin typeface="Perpetua"/>
                  <a:ea typeface="Perpetua"/>
                  <a:cs typeface="Perpetua"/>
                  <a:sym typeface="Perpetua"/>
                </a:defRPr>
              </a:lvl1pPr>
            </a:lstStyle>
            <a:p>
              <a:pPr lvl="0">
                <a:defRPr sz="1800" b="0"/>
              </a:pPr>
              <a:r>
                <a:rPr lang="en-US" sz="14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Personalized Guides</a:t>
              </a:r>
              <a:br>
                <a:rPr lang="en-US" sz="14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en-US" sz="1400" b="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on how to navigate processes</a:t>
              </a:r>
              <a:endParaRPr sz="14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" name="Shape 134"/>
            <p:cNvSpPr/>
            <p:nvPr/>
          </p:nvSpPr>
          <p:spPr>
            <a:xfrm>
              <a:off x="266700" y="4507421"/>
              <a:ext cx="2895600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1">
                  <a:latin typeface="Perpetua"/>
                  <a:ea typeface="Perpetua"/>
                  <a:cs typeface="Perpetua"/>
                  <a:sym typeface="Perpetua"/>
                </a:defRPr>
              </a:lvl1pPr>
            </a:lstStyle>
            <a:p>
              <a:pPr lvl="0">
                <a:defRPr sz="1800" b="0"/>
              </a:pPr>
              <a:r>
                <a:rPr lang="en-US" sz="14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Resource Directory</a:t>
              </a:r>
              <a:br>
                <a:rPr lang="en-US" sz="14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en-US" sz="1400" b="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of disability services &amp; providers</a:t>
              </a:r>
              <a:endParaRPr sz="14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11" name="Picture 10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" y="2910196"/>
              <a:ext cx="2382526" cy="1523999"/>
            </a:xfrm>
            <a:prstGeom prst="rect">
              <a:avLst/>
            </a:prstGeom>
            <a:solidFill>
              <a:srgbClr val="DCE6F2"/>
            </a:solidFill>
          </p:spPr>
        </p:pic>
        <p:pic>
          <p:nvPicPr>
            <p:cNvPr id="12" name="image34.png">
              <a:hlinkClick r:id="rId6"/>
            </p:cNvPr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81" r="-784"/>
            <a:stretch/>
          </p:blipFill>
          <p:spPr>
            <a:xfrm>
              <a:off x="876300" y="2986396"/>
              <a:ext cx="1627632" cy="1219200"/>
            </a:xfrm>
            <a:prstGeom prst="rect">
              <a:avLst/>
            </a:prstGeom>
            <a:solidFill>
              <a:srgbClr val="DCE6F2"/>
            </a:solidFill>
            <a:ln w="12700" cap="flat">
              <a:noFill/>
              <a:miter lim="400000"/>
            </a:ln>
            <a:effectLst/>
          </p:spPr>
        </p:pic>
        <p:pic>
          <p:nvPicPr>
            <p:cNvPr id="13" name="Picture 12" descr="ELI RD 021717.png">
              <a:hlinkClick r:id="rId6"/>
            </p:cNvPr>
            <p:cNvPicPr preferRelativeResize="0">
              <a:picLocks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33" t="-2083" r="1402" b="-2083"/>
            <a:stretch/>
          </p:blipFill>
          <p:spPr>
            <a:xfrm>
              <a:off x="876300" y="3138796"/>
              <a:ext cx="1600200" cy="10668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762000" y="6397823"/>
            <a:ext cx="75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B1D3E"/>
                </a:solidFill>
                <a:latin typeface="Helvetica"/>
                <a:cs typeface="Helvetica"/>
              </a:rPr>
              <a:t>© 2017 Exceptional Lives, Inc.</a:t>
            </a:r>
            <a:endParaRPr lang="en-US" sz="1400" dirty="0">
              <a:solidFill>
                <a:srgbClr val="0B1D3E"/>
              </a:solidFill>
              <a:latin typeface="Helvetica"/>
              <a:cs typeface="Helvetic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91647"/>
            <a:ext cx="751609" cy="79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04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what we’ll cover: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924800" cy="4419600"/>
          </a:xfrm>
        </p:spPr>
        <p:txBody>
          <a:bodyPr/>
          <a:lstStyle/>
          <a:p>
            <a:r>
              <a:rPr lang="en-US" dirty="0" smtClean="0"/>
              <a:t>Need for health literate information about disabilities</a:t>
            </a:r>
          </a:p>
          <a:p>
            <a:r>
              <a:rPr lang="en-US" dirty="0" smtClean="0"/>
              <a:t>The Exceptional Lives Guides and Resource Directory</a:t>
            </a:r>
          </a:p>
          <a:p>
            <a:r>
              <a:rPr lang="en-US" dirty="0" smtClean="0"/>
              <a:t>Unique features of this resource to serve as an example of good Health Literacy principles</a:t>
            </a:r>
          </a:p>
          <a:p>
            <a:r>
              <a:rPr lang="en-US" dirty="0" smtClean="0"/>
              <a:t>Capturing data to improve how we fill people’s needs for information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6397823"/>
            <a:ext cx="75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B1D3E"/>
                </a:solidFill>
                <a:latin typeface="Helvetica"/>
                <a:cs typeface="Helvetica"/>
              </a:rPr>
              <a:t>© 2017 Exceptional Lives, Inc.</a:t>
            </a:r>
            <a:endParaRPr lang="en-US" sz="1400" dirty="0">
              <a:solidFill>
                <a:srgbClr val="0B1D3E"/>
              </a:solidFill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91647"/>
            <a:ext cx="751609" cy="79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23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9144000" cy="990599"/>
          </a:xfrm>
        </p:spPr>
        <p:txBody>
          <a:bodyPr/>
          <a:lstStyle/>
          <a:p>
            <a:r>
              <a:rPr lang="en-US" dirty="0" smtClean="0"/>
              <a:t>Questions to consider during our talk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0"/>
            <a:ext cx="5562600" cy="556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6397823"/>
            <a:ext cx="75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B1D3E"/>
                </a:solidFill>
                <a:latin typeface="Helvetica"/>
                <a:cs typeface="Helvetica"/>
              </a:rPr>
              <a:t>© 2017 Exceptional Lives, Inc.</a:t>
            </a:r>
            <a:endParaRPr lang="en-US" sz="1400" dirty="0">
              <a:solidFill>
                <a:srgbClr val="0B1D3E"/>
              </a:solidFill>
              <a:latin typeface="Helvetic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91647"/>
            <a:ext cx="751609" cy="79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01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good disability 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62100"/>
            <a:ext cx="8153400" cy="4953000"/>
          </a:xfrm>
        </p:spPr>
        <p:txBody>
          <a:bodyPr/>
          <a:lstStyle/>
          <a:p>
            <a:r>
              <a:rPr lang="en-US" dirty="0" smtClean="0"/>
              <a:t>Not much out there</a:t>
            </a:r>
          </a:p>
          <a:p>
            <a:r>
              <a:rPr lang="en-US" dirty="0" smtClean="0"/>
              <a:t>Disabilities more prevalent in poor families </a:t>
            </a:r>
          </a:p>
          <a:p>
            <a:r>
              <a:rPr lang="en-US" dirty="0" smtClean="0"/>
              <a:t>Families touched by disability are emotional and stressed (lower HL)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00" y="1295400"/>
            <a:ext cx="1270000" cy="1585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657600"/>
            <a:ext cx="2150070" cy="279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600" y="4038600"/>
            <a:ext cx="3492500" cy="2324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6397823"/>
            <a:ext cx="75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B1D3E"/>
                </a:solidFill>
                <a:latin typeface="Helvetica"/>
                <a:cs typeface="Helvetica"/>
              </a:rPr>
              <a:t>© 2017 Exceptional Lives, Inc.</a:t>
            </a:r>
            <a:endParaRPr lang="en-US" sz="1400" dirty="0">
              <a:solidFill>
                <a:srgbClr val="0B1D3E"/>
              </a:solidFill>
              <a:latin typeface="Helvetica"/>
              <a:cs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91647"/>
            <a:ext cx="751609" cy="79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Problems with current disability information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62100"/>
            <a:ext cx="8153400" cy="4953000"/>
          </a:xfrm>
        </p:spPr>
        <p:txBody>
          <a:bodyPr/>
          <a:lstStyle/>
          <a:p>
            <a:r>
              <a:rPr lang="en-US" dirty="0" smtClean="0"/>
              <a:t>To make informed decisions, parents and caregivers must sift through </a:t>
            </a:r>
            <a:r>
              <a:rPr lang="en-US" b="1" dirty="0" smtClean="0"/>
              <a:t>large amounts of information </a:t>
            </a:r>
            <a:r>
              <a:rPr lang="en-US" dirty="0" smtClean="0"/>
              <a:t>to find anything useful to their situation. (Timberlake et al., 2014)</a:t>
            </a:r>
          </a:p>
          <a:p>
            <a:r>
              <a:rPr lang="en-US" dirty="0" smtClean="0"/>
              <a:t>The </a:t>
            </a:r>
            <a:r>
              <a:rPr lang="en-US" dirty="0"/>
              <a:t>time required to locate and interpret relevant information is difficult, and increased choices can lead to </a:t>
            </a:r>
            <a:r>
              <a:rPr lang="en-US" b="1" dirty="0"/>
              <a:t>increased</a:t>
            </a:r>
            <a:r>
              <a:rPr lang="en-US" dirty="0"/>
              <a:t> </a:t>
            </a:r>
            <a:r>
              <a:rPr lang="en-US" b="1" dirty="0" smtClean="0"/>
              <a:t>anxiety</a:t>
            </a:r>
            <a:r>
              <a:rPr lang="en-US" dirty="0" smtClean="0"/>
              <a:t>. (Timberlake et al., 2014)</a:t>
            </a:r>
          </a:p>
          <a:p>
            <a:r>
              <a:rPr lang="en-US" dirty="0" smtClean="0"/>
              <a:t>Children in low-income families with less-educated parents are </a:t>
            </a:r>
            <a:r>
              <a:rPr lang="en-US" b="1" dirty="0" smtClean="0"/>
              <a:t>“less likely to access health services because their</a:t>
            </a:r>
            <a:r>
              <a:rPr lang="en-US" dirty="0" smtClean="0"/>
              <a:t> </a:t>
            </a:r>
            <a:r>
              <a:rPr lang="en-US" b="1" dirty="0" smtClean="0"/>
              <a:t>parents didn’t recognize the need for those services or did not know what services were available</a:t>
            </a:r>
            <a:r>
              <a:rPr lang="en-US" dirty="0" smtClean="0"/>
              <a:t>.” (Porterfield, 2007)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6397823"/>
            <a:ext cx="75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B1D3E"/>
                </a:solidFill>
                <a:latin typeface="Helvetica"/>
                <a:cs typeface="Helvetica"/>
              </a:rPr>
              <a:t>© 2017 Exceptional Lives, Inc.</a:t>
            </a:r>
            <a:endParaRPr lang="en-US" sz="1400" dirty="0">
              <a:solidFill>
                <a:srgbClr val="0B1D3E"/>
              </a:solidFill>
              <a:latin typeface="Helvetica"/>
              <a:cs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91647"/>
            <a:ext cx="751609" cy="79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28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Disabilities and Low Income Families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07517"/>
            <a:ext cx="5867400" cy="4805362"/>
          </a:xfrm>
        </p:spPr>
        <p:txBody>
          <a:bodyPr>
            <a:normAutofit lnSpcReduction="10000"/>
          </a:bodyPr>
          <a:lstStyle/>
          <a:p>
            <a:pPr>
              <a:buSzPct val="100000"/>
              <a:buFont typeface="Arial" charset="0"/>
              <a:buChar char="•"/>
            </a:pPr>
            <a:r>
              <a:rPr lang="en-US" dirty="0" smtClean="0"/>
              <a:t>Approximately </a:t>
            </a:r>
            <a:r>
              <a:rPr lang="en-US" b="1" dirty="0" smtClean="0">
                <a:solidFill>
                  <a:schemeClr val="accent5"/>
                </a:solidFill>
              </a:rPr>
              <a:t>22</a:t>
            </a:r>
            <a:r>
              <a:rPr lang="en-US" b="1" dirty="0" smtClean="0">
                <a:solidFill>
                  <a:schemeClr val="accent5"/>
                </a:solidFill>
              </a:rPr>
              <a:t>% </a:t>
            </a:r>
            <a:r>
              <a:rPr lang="en-US" dirty="0" smtClean="0"/>
              <a:t>of </a:t>
            </a:r>
            <a:r>
              <a:rPr lang="en-US" dirty="0" smtClean="0"/>
              <a:t>people in the U.S</a:t>
            </a:r>
            <a:r>
              <a:rPr lang="en-US" dirty="0" smtClean="0"/>
              <a:t>. have a </a:t>
            </a:r>
            <a:r>
              <a:rPr lang="en-US" dirty="0" smtClean="0"/>
              <a:t>disability </a:t>
            </a:r>
            <a:r>
              <a:rPr lang="en-US" sz="1500" dirty="0" smtClean="0"/>
              <a:t>(CDC)</a:t>
            </a:r>
          </a:p>
          <a:p>
            <a:pPr>
              <a:buSzPct val="100000"/>
              <a:buFont typeface="Arial" charset="0"/>
              <a:buChar char="•"/>
            </a:pPr>
            <a:r>
              <a:rPr lang="en-US" b="1" dirty="0" smtClean="0">
                <a:solidFill>
                  <a:schemeClr val="accent5"/>
                </a:solidFill>
              </a:rPr>
              <a:t>Low income families </a:t>
            </a:r>
            <a:r>
              <a:rPr lang="en-US" dirty="0" smtClean="0"/>
              <a:t>are </a:t>
            </a:r>
            <a:r>
              <a:rPr lang="en-US" b="1" dirty="0" smtClean="0">
                <a:solidFill>
                  <a:schemeClr val="accent5"/>
                </a:solidFill>
              </a:rPr>
              <a:t>more likely </a:t>
            </a:r>
            <a:r>
              <a:rPr lang="en-US" dirty="0" smtClean="0"/>
              <a:t>to have </a:t>
            </a:r>
            <a:r>
              <a:rPr lang="en-US" dirty="0" smtClean="0"/>
              <a:t>a child with a disability </a:t>
            </a:r>
            <a:r>
              <a:rPr lang="en-US" sz="1500" dirty="0" smtClean="0"/>
              <a:t>(Children’s Defense Fund)</a:t>
            </a:r>
          </a:p>
          <a:p>
            <a:pPr lvl="1">
              <a:buSzPct val="100000"/>
              <a:buFont typeface="Arial" charset="0"/>
              <a:buChar char="•"/>
            </a:pPr>
            <a:r>
              <a:rPr lang="en-US" b="1" dirty="0" smtClean="0">
                <a:solidFill>
                  <a:schemeClr val="accent5"/>
                </a:solidFill>
              </a:rPr>
              <a:t>Nearly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5"/>
                </a:solidFill>
              </a:rPr>
              <a:t>50% higher </a:t>
            </a:r>
            <a:r>
              <a:rPr lang="en-US" dirty="0" smtClean="0"/>
              <a:t>than the </a:t>
            </a:r>
            <a:r>
              <a:rPr lang="en-US" dirty="0" smtClean="0"/>
              <a:t>rates for </a:t>
            </a:r>
            <a:r>
              <a:rPr lang="en-US" dirty="0" smtClean="0"/>
              <a:t>higher-income families </a:t>
            </a:r>
          </a:p>
          <a:p>
            <a:pPr>
              <a:buSzPct val="100000"/>
              <a:buFont typeface="Arial" charset="0"/>
              <a:buChar char="•"/>
            </a:pPr>
            <a:r>
              <a:rPr lang="en-US" dirty="0" smtClean="0"/>
              <a:t>Caring for a disabled family member is a strain on finances</a:t>
            </a:r>
          </a:p>
          <a:p>
            <a:pPr lvl="1">
              <a:buSzPct val="100000"/>
              <a:buFont typeface="Arial" charset="0"/>
              <a:buChar char="•"/>
            </a:pPr>
            <a:r>
              <a:rPr lang="en-US" dirty="0" smtClean="0"/>
              <a:t>“</a:t>
            </a:r>
            <a:r>
              <a:rPr lang="en-US" b="1" dirty="0" smtClean="0">
                <a:solidFill>
                  <a:schemeClr val="accent5"/>
                </a:solidFill>
              </a:rPr>
              <a:t>40%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/>
              <a:t>of U.S. families of children with special needs experience a </a:t>
            </a:r>
            <a:r>
              <a:rPr lang="en-US" b="1" dirty="0" smtClean="0">
                <a:solidFill>
                  <a:schemeClr val="accent5"/>
                </a:solidFill>
              </a:rPr>
              <a:t>financial burden </a:t>
            </a:r>
            <a:r>
              <a:rPr lang="en-US" dirty="0" smtClean="0"/>
              <a:t>due to their child’s condition.” </a:t>
            </a:r>
            <a:r>
              <a:rPr lang="en-US" sz="1500" dirty="0" smtClean="0"/>
              <a:t>(Maternal and Child Health, 2005)</a:t>
            </a:r>
            <a:endParaRPr lang="en-US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397823"/>
            <a:ext cx="754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B1D3E"/>
                </a:solidFill>
                <a:latin typeface="Helvetica"/>
                <a:cs typeface="Helvetica"/>
              </a:rPr>
              <a:t>© 2017 Exceptional Lives, Inc.</a:t>
            </a:r>
            <a:endParaRPr lang="en-US" sz="1400" dirty="0">
              <a:solidFill>
                <a:srgbClr val="0B1D3E"/>
              </a:solidFill>
              <a:latin typeface="Helvetic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991647"/>
            <a:ext cx="751609" cy="790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07352"/>
            <a:ext cx="281477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72184"/>
      </p:ext>
    </p:extLst>
  </p:cSld>
  <p:clrMapOvr>
    <a:masterClrMapping/>
  </p:clrMapOvr>
</p:sld>
</file>

<file path=ppt/theme/theme1.xml><?xml version="1.0" encoding="utf-8"?>
<a:theme xmlns:a="http://schemas.openxmlformats.org/drawingml/2006/main" name="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50363</TotalTime>
  <Words>1869</Words>
  <Application>Microsoft Macintosh PowerPoint</Application>
  <PresentationFormat>On-screen Show (4:3)</PresentationFormat>
  <Paragraphs>243</Paragraphs>
  <Slides>30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Corbel</vt:lpstr>
      <vt:lpstr>Helvetica</vt:lpstr>
      <vt:lpstr>Lucida Sans Unicode</vt:lpstr>
      <vt:lpstr>Mangal</vt:lpstr>
      <vt:lpstr>ＭＳ Ｐゴシック</vt:lpstr>
      <vt:lpstr>Perpetua</vt:lpstr>
      <vt:lpstr>Arial</vt:lpstr>
      <vt:lpstr>Calibri</vt:lpstr>
      <vt:lpstr>Wingdings</vt:lpstr>
      <vt:lpstr>Studio</vt:lpstr>
      <vt:lpstr>Wisconsin Health Literacy Summit April 4, 2017  </vt:lpstr>
      <vt:lpstr>PowerPoint Presentation</vt:lpstr>
      <vt:lpstr>To empower and support families caring for children with disabilities by providing the information they need to access resources and services. </vt:lpstr>
      <vt:lpstr>What is Exceptional Lives?</vt:lpstr>
      <vt:lpstr>Here’s what we’ll cover:</vt:lpstr>
      <vt:lpstr>Questions to consider during our talk</vt:lpstr>
      <vt:lpstr>Need for good disability resources </vt:lpstr>
      <vt:lpstr>Problems with current disability information</vt:lpstr>
      <vt:lpstr>Disabilities and Low Income Families</vt:lpstr>
      <vt:lpstr>PowerPoint Presentation</vt:lpstr>
      <vt:lpstr>Exceptional Lives and Health Literacy</vt:lpstr>
      <vt:lpstr>1. User engagement and personalized information</vt:lpstr>
      <vt:lpstr>2. Small chunks and option to learn more</vt:lpstr>
      <vt:lpstr>3. Help with new terminology and web navigation</vt:lpstr>
      <vt:lpstr>4. Focus on action steps, not just information</vt:lpstr>
      <vt:lpstr>The hardest health literacy component…</vt:lpstr>
      <vt:lpstr>PowerPoint Presentation</vt:lpstr>
      <vt:lpstr>Let’s look at the online platform!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 Activity  Explore the site and think about these questions</vt:lpstr>
      <vt:lpstr>Data and Analytics: Beyond Evaluation </vt:lpstr>
      <vt:lpstr>PowerPoint Presentation</vt:lpstr>
      <vt:lpstr>Parent Testimonials</vt:lpstr>
      <vt:lpstr>Thank You!</vt:lpstr>
      <vt:lpstr>References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Anne</dc:creator>
  <cp:lastModifiedBy>Julie McKinney</cp:lastModifiedBy>
  <cp:revision>604</cp:revision>
  <cp:lastPrinted>2016-09-12T14:33:18Z</cp:lastPrinted>
  <dcterms:created xsi:type="dcterms:W3CDTF">2015-08-24T18:32:54Z</dcterms:created>
  <dcterms:modified xsi:type="dcterms:W3CDTF">2017-03-31T18:52:15Z</dcterms:modified>
</cp:coreProperties>
</file>