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9" r:id="rId5"/>
    <p:sldId id="260" r:id="rId6"/>
    <p:sldId id="267" r:id="rId7"/>
    <p:sldId id="261" r:id="rId8"/>
    <p:sldId id="270" r:id="rId9"/>
    <p:sldId id="262" r:id="rId10"/>
    <p:sldId id="264" r:id="rId11"/>
    <p:sldId id="263" r:id="rId12"/>
    <p:sldId id="269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B2918-8F05-46EE-AE4E-C41986FCFF78}" type="datetimeFigureOut">
              <a:rPr lang="en-US" smtClean="0"/>
              <a:pPr/>
              <a:t>3/24/2017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006DB-4DCB-43CD-A20B-14CDE7F6110C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8072494" cy="3357585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NZ" b="1" dirty="0" smtClean="0"/>
              <a:t>Moving from Education to Engagement – Using Hands on Activities to Assess and Build People’s Knowledge, Attitudes, Beliefs and Values about Health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14818"/>
            <a:ext cx="6400800" cy="1752600"/>
          </a:xfrm>
        </p:spPr>
        <p:txBody>
          <a:bodyPr/>
          <a:lstStyle/>
          <a:p>
            <a:r>
              <a:rPr lang="en-NZ" dirty="0" smtClean="0">
                <a:solidFill>
                  <a:schemeClr val="tx1"/>
                </a:solidFill>
              </a:rPr>
              <a:t>Susan Reid </a:t>
            </a:r>
          </a:p>
          <a:p>
            <a:r>
              <a:rPr lang="en-NZ" dirty="0" smtClean="0">
                <a:solidFill>
                  <a:schemeClr val="tx1"/>
                </a:solidFill>
              </a:rPr>
              <a:t>Health Literacy NZ 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sreid@healthliteracy.co.nz</a:t>
            </a:r>
            <a:endParaRPr lang="en-NZ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HL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43570" y="5857892"/>
            <a:ext cx="3500462" cy="10001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Gout and uric acid </a:t>
            </a:r>
            <a:endParaRPr lang="en-N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519986"/>
            <a:ext cx="4472960" cy="533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15008" y="6000768"/>
            <a:ext cx="3429024" cy="8572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Gout bottles </a:t>
            </a:r>
            <a:endParaRPr lang="en-NZ" dirty="0"/>
          </a:p>
        </p:txBody>
      </p:sp>
      <p:pic>
        <p:nvPicPr>
          <p:cNvPr id="4" name="Content Placeholder 3" descr="yellow bottl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1571612"/>
            <a:ext cx="5357850" cy="496693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Family trees </a:t>
            </a:r>
            <a:endParaRPr lang="en-NZ" dirty="0"/>
          </a:p>
        </p:txBody>
      </p:sp>
      <p:pic>
        <p:nvPicPr>
          <p:cNvPr id="4" name="Content Placeholder 3" descr="familytre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3174" y="1366320"/>
            <a:ext cx="3929089" cy="5086200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Asthma - pump my lungs </a:t>
            </a:r>
            <a:endParaRPr lang="en-NZ" dirty="0"/>
          </a:p>
        </p:txBody>
      </p:sp>
      <p:pic>
        <p:nvPicPr>
          <p:cNvPr id="4" name="Content Placeholder 3" descr="lungs and diaphrag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79680" y="1664319"/>
            <a:ext cx="4821211" cy="4122136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Learning outcomes 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Participants will be able to</a:t>
            </a:r>
            <a:endParaRPr lang="en-NZ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Situate health education within adult learning principles and schema theory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how to use hands on activities with patients and families 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a hands on activity for their context </a:t>
            </a:r>
            <a:endParaRPr lang="en-NZ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I have no relevant financial interest </a:t>
            </a:r>
            <a:endParaRPr lang="en-NZ" dirty="0"/>
          </a:p>
        </p:txBody>
      </p:sp>
      <p:pic>
        <p:nvPicPr>
          <p:cNvPr id="4" name="Picture 3" descr="HL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8" y="5929330"/>
            <a:ext cx="3429024" cy="9286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034" y="4572008"/>
            <a:ext cx="7000924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 smtClean="0"/>
              <a:t>Financial statement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Dr Lisa </a:t>
            </a:r>
            <a:r>
              <a:rPr lang="en-NZ" dirty="0" err="1" smtClean="0"/>
              <a:t>Elsinger</a:t>
            </a:r>
            <a:r>
              <a:rPr lang="en-NZ" dirty="0" smtClean="0"/>
              <a:t>  2015 presentation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50072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NZ" sz="4200" dirty="0"/>
          </a:p>
          <a:p>
            <a:r>
              <a:rPr lang="en-NZ" sz="4200" dirty="0" smtClean="0"/>
              <a:t>Learning </a:t>
            </a:r>
            <a:r>
              <a:rPr lang="en-NZ" sz="4200" dirty="0"/>
              <a:t>is a complex process, strongly influenced by environment &amp; prior experience </a:t>
            </a:r>
          </a:p>
          <a:p>
            <a:r>
              <a:rPr lang="en-NZ" sz="4200" dirty="0" smtClean="0"/>
              <a:t>We </a:t>
            </a:r>
            <a:r>
              <a:rPr lang="en-NZ" sz="4200" dirty="0"/>
              <a:t>can help people become more self-directed as learners and have a greater sense of self-efficacy </a:t>
            </a:r>
          </a:p>
          <a:p>
            <a:r>
              <a:rPr lang="en-NZ" sz="4200" dirty="0" smtClean="0"/>
              <a:t>Include </a:t>
            </a:r>
            <a:r>
              <a:rPr lang="en-NZ" sz="4200" dirty="0"/>
              <a:t>opportunities for people to </a:t>
            </a:r>
          </a:p>
          <a:p>
            <a:pPr lvl="1"/>
            <a:r>
              <a:rPr lang="en-NZ" sz="3800" dirty="0" smtClean="0"/>
              <a:t>Increase </a:t>
            </a:r>
            <a:r>
              <a:rPr lang="en-NZ" sz="3800" dirty="0"/>
              <a:t>their self-knowledge </a:t>
            </a:r>
          </a:p>
          <a:p>
            <a:pPr lvl="1"/>
            <a:r>
              <a:rPr lang="en-NZ" sz="3800" dirty="0" smtClean="0"/>
              <a:t>Define </a:t>
            </a:r>
            <a:r>
              <a:rPr lang="en-NZ" sz="3800" dirty="0"/>
              <a:t>what well-being means to them (as individuals) </a:t>
            </a:r>
          </a:p>
          <a:p>
            <a:pPr lvl="1"/>
            <a:r>
              <a:rPr lang="en-NZ" sz="3800" dirty="0" smtClean="0"/>
              <a:t>Understand </a:t>
            </a:r>
            <a:r>
              <a:rPr lang="en-NZ" sz="3800" dirty="0"/>
              <a:t>where their own thinking &amp; beliefs inhibited their learning or accomplishment </a:t>
            </a:r>
          </a:p>
          <a:p>
            <a:pPr lvl="1"/>
            <a:r>
              <a:rPr lang="en-NZ" sz="3800" dirty="0" smtClean="0"/>
              <a:t>Determine </a:t>
            </a:r>
            <a:r>
              <a:rPr lang="en-NZ" sz="3800" dirty="0"/>
              <a:t>when and how their environment is affecting their actions &amp; thoughts </a:t>
            </a:r>
          </a:p>
          <a:p>
            <a:r>
              <a:rPr lang="en-NZ" sz="4200" dirty="0" smtClean="0"/>
              <a:t>And </a:t>
            </a:r>
            <a:r>
              <a:rPr lang="en-NZ" sz="4200" dirty="0"/>
              <a:t>when their actions &amp; thoughts are affecting their environment </a:t>
            </a:r>
          </a:p>
          <a:p>
            <a:pPr lvl="1"/>
            <a:r>
              <a:rPr lang="en-NZ" sz="3800" dirty="0" smtClean="0"/>
              <a:t>Improve </a:t>
            </a:r>
            <a:r>
              <a:rPr lang="en-NZ" sz="3800" dirty="0"/>
              <a:t>their health and sense of well-being through small successes and incremental progress </a:t>
            </a:r>
          </a:p>
          <a:p>
            <a:r>
              <a:rPr lang="en-NZ" sz="4200" dirty="0" smtClean="0"/>
              <a:t>People </a:t>
            </a:r>
            <a:r>
              <a:rPr lang="en-NZ" sz="4200" dirty="0"/>
              <a:t>are “creatures of habit” - schemas </a:t>
            </a:r>
            <a:r>
              <a:rPr lang="en-NZ" sz="4200" dirty="0" smtClean="0"/>
              <a:t>– actions - habits - self-efficacy -self-direction </a:t>
            </a:r>
            <a:endParaRPr lang="en-NZ" sz="4200" dirty="0"/>
          </a:p>
          <a:p>
            <a:endParaRPr lang="en-N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4" name="Content Placeholder 3" descr="ALvin Toffler illiterate of 21s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22036" y="357166"/>
            <a:ext cx="7153005" cy="5357850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Analogies - limpets and cholesterol </a:t>
            </a:r>
            <a:endParaRPr lang="en-NZ" dirty="0"/>
          </a:p>
        </p:txBody>
      </p:sp>
      <p:pic>
        <p:nvPicPr>
          <p:cNvPr id="4" name="Content Placeholder 3" descr="Limpets-cling-to-rocks_full_size_landscap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40253" y="1710800"/>
            <a:ext cx="6463493" cy="43047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Timelines </a:t>
            </a:r>
            <a:endParaRPr lang="en-NZ" dirty="0"/>
          </a:p>
        </p:txBody>
      </p:sp>
      <p:pic>
        <p:nvPicPr>
          <p:cNvPr id="4" name="Content Placeholder 3" descr="blanktimelineblue-thum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0166" y="1643050"/>
            <a:ext cx="6572296" cy="5089657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Group A Strep bacteria</a:t>
            </a:r>
            <a:endParaRPr lang="en-NZ" dirty="0"/>
          </a:p>
        </p:txBody>
      </p:sp>
      <p:pic>
        <p:nvPicPr>
          <p:cNvPr id="4" name="Content Placeholder 3" descr="strep A bacter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857364"/>
            <a:ext cx="8286808" cy="3890758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NZ" dirty="0" smtClean="0"/>
              <a:t>Antibiotic adherence </a:t>
            </a:r>
            <a:endParaRPr lang="en-NZ" dirty="0"/>
          </a:p>
        </p:txBody>
      </p:sp>
      <p:pic>
        <p:nvPicPr>
          <p:cNvPr id="4" name="Content Placeholder 3" descr="Sore throat post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571612"/>
            <a:ext cx="3571900" cy="5052932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00694" y="5786454"/>
            <a:ext cx="3643338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NZ" dirty="0" smtClean="0"/>
              <a:t>Group A Strep A bacteria and caterpillars</a:t>
            </a:r>
            <a:endParaRPr lang="en-NZ" dirty="0"/>
          </a:p>
        </p:txBody>
      </p:sp>
      <p:pic>
        <p:nvPicPr>
          <p:cNvPr id="4" name="Content Placeholder 3" descr="Whitcoulls bookwor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286" y="1500174"/>
            <a:ext cx="8958326" cy="4714908"/>
          </a:xfrm>
        </p:spPr>
      </p:pic>
      <p:pic>
        <p:nvPicPr>
          <p:cNvPr id="5" name="Picture 4" descr="HL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7712" y="5737884"/>
            <a:ext cx="3576320" cy="1120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208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Moving from Education to Engagement – Using Hands on Activities to Assess and Build People’s Knowledge, Attitudes, Beliefs and Values about Health</vt:lpstr>
      <vt:lpstr>Learning outcomes  </vt:lpstr>
      <vt:lpstr>Dr Lisa Elsinger  2015 presentation </vt:lpstr>
      <vt:lpstr>PowerPoint Presentation</vt:lpstr>
      <vt:lpstr>Analogies - limpets and cholesterol </vt:lpstr>
      <vt:lpstr>Timelines </vt:lpstr>
      <vt:lpstr>Group A Strep bacteria</vt:lpstr>
      <vt:lpstr>Antibiotic adherence </vt:lpstr>
      <vt:lpstr>Group A Strep A bacteria and caterpillars</vt:lpstr>
      <vt:lpstr>Gout and uric acid </vt:lpstr>
      <vt:lpstr>Gout bottles </vt:lpstr>
      <vt:lpstr>Family trees </vt:lpstr>
      <vt:lpstr>Asthma - pump my lungs </vt:lpstr>
    </vt:vector>
  </TitlesOfParts>
  <Company>Workbase Education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from Education to Engagement – Using Hands on Activities to Assess and Build People’s Knowledge, Attitudes, Beliefs and Values about Health</dc:title>
  <dc:creator>SusanReid</dc:creator>
  <cp:lastModifiedBy>Chris LaScala</cp:lastModifiedBy>
  <cp:revision>18</cp:revision>
  <dcterms:created xsi:type="dcterms:W3CDTF">2017-03-17T06:58:06Z</dcterms:created>
  <dcterms:modified xsi:type="dcterms:W3CDTF">2017-03-24T22:03:31Z</dcterms:modified>
</cp:coreProperties>
</file>