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2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5" r:id="rId18"/>
    <p:sldId id="366" r:id="rId19"/>
    <p:sldId id="367" r:id="rId20"/>
    <p:sldId id="368" r:id="rId21"/>
    <p:sldId id="369" r:id="rId22"/>
    <p:sldId id="345" r:id="rId23"/>
    <p:sldId id="25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50C"/>
    <a:srgbClr val="1A3C86"/>
    <a:srgbClr val="1F5579"/>
    <a:srgbClr val="3B3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9186" autoAdjust="0"/>
  </p:normalViewPr>
  <p:slideViewPr>
    <p:cSldViewPr snapToGrid="0">
      <p:cViewPr varScale="1">
        <p:scale>
          <a:sx n="48" d="100"/>
          <a:sy n="48" d="100"/>
        </p:scale>
        <p:origin x="129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B6ECF-2859-4233-B7F9-184EF5E49132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BC87A-0D63-4634-9597-9695849FA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3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4BC87A-0D63-4634-9597-9695849FA9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4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A383A-3B1B-473A-BE47-0653A449709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93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A481A7A-A304-4CAD-938C-34915FA9129E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34118A8-759B-405A-A12E-7A21B79DA0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512F7DC-F481-4956-A758-842D6947B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716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3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C82-A379-4545-9012-2E0C55996908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E6D7-F04D-7741-82FC-941AB368F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4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BCECE5E-F0C7-46EE-9412-B341F1C40B6D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CCFD808-332C-4C26-B7BA-5F00AD0FA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271204D-8E0C-4050-8789-737C859ECE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1552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40BAAFF-C3A4-4615-83FC-A0075D79EA27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B336835-8BAE-4FC6-B514-8A90E64DF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21C17C5-DF4E-434D-8F2F-A2C5FF5CF3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1228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254A52F-5392-4511-94EB-399421A074D0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3FA39BC-B6B4-4346-9ECF-AD0524510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6EFBC85-CAAF-4635-8492-0B446C03F0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030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26CA231-E3AB-44CC-B93A-6EF5B73062DA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147BC1E-8E08-4BBD-AF15-818FC60D0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F8BA4C6-9B7C-441F-96AF-4130F5F8F4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841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1BDE03-908A-4389-96E6-CFCBB8F40646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8DAA457-D7B3-4232-B6B7-0951D28E9F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27081D4-F19F-4F25-BB3F-7AB2AF1193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1136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7579BC1-AFF5-41CA-A7EC-C9EB2C3DAC81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5BFE5B0-D41A-47DB-AEDF-62477AFA8D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A1F23C5-155D-4F92-B200-8130F41194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230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FCE20B-9FC4-4ACC-B310-BBA129165BB7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07D154D-4AF6-423A-B4B0-DAAAF552F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2E313F2-D342-40CC-9E5F-2BFA6C366C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619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60167-923E-4601-988F-DD0871E728B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DE5E-51B7-462D-B995-72107396EAB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C1398F-ECA3-41AB-8EF5-99FC8828D440}"/>
              </a:ext>
            </a:extLst>
          </p:cNvPr>
          <p:cNvGrpSpPr/>
          <p:nvPr userDrawn="1"/>
        </p:nvGrpSpPr>
        <p:grpSpPr>
          <a:xfrm>
            <a:off x="4929" y="0"/>
            <a:ext cx="656084" cy="6858000"/>
            <a:chOff x="4929" y="0"/>
            <a:chExt cx="656084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34E4C25-D333-4D15-BB07-9BC176BB18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929" y="0"/>
              <a:ext cx="656084" cy="6858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6A896B8-D8B7-4BD1-9E59-E9ED6AC71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461" y="5895178"/>
              <a:ext cx="625552" cy="962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344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sc.wi.gov/Documents/broadband/2021%20Governors%20Task%20Force%20on%20Broadband%20Access.pdf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inclusion.org/blog/2021/08/27/ndia-community-defines-digital-inclusion-ecosystem/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opher.stark@wisc.edu" TargetMode="External"/><Relationship Id="rId2" Type="http://schemas.openxmlformats.org/officeDocument/2006/relationships/hyperlink" Target="mailto:gail.huycke@wisc.edu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cpbenefit.org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cpbenefit.org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F36D169-6510-43AA-8333-A6F77E621F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8272"/>
          <a:stretch/>
        </p:blipFill>
        <p:spPr>
          <a:xfrm>
            <a:off x="1358454" y="0"/>
            <a:ext cx="10852501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358454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596829" y="4953726"/>
            <a:ext cx="4419600" cy="160105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Gail Huycke, Professor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Christopher Stark, Associate Professor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Community Development Institute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Division of Extension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University of Wisconsin-Madison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54A004-533C-4C3F-ACFC-AA6BCB1E3D8D}"/>
              </a:ext>
            </a:extLst>
          </p:cNvPr>
          <p:cNvSpPr txBox="1">
            <a:spLocks/>
          </p:cNvSpPr>
          <p:nvPr/>
        </p:nvSpPr>
        <p:spPr>
          <a:xfrm>
            <a:off x="4553528" y="3039533"/>
            <a:ext cx="7766936" cy="11726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100" dirty="0">
                <a:solidFill>
                  <a:schemeClr val="bg1"/>
                </a:solidFill>
              </a:rPr>
              <a:t>UW-Extension and WI Literacy Organization :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Working Together for Digital Equity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606D64-E972-4816-AE52-08CD43090705}"/>
              </a:ext>
            </a:extLst>
          </p:cNvPr>
          <p:cNvSpPr txBox="1"/>
          <p:nvPr/>
        </p:nvSpPr>
        <p:spPr>
          <a:xfrm>
            <a:off x="7596829" y="4212227"/>
            <a:ext cx="3907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24, 2022</a:t>
            </a:r>
          </a:p>
        </p:txBody>
      </p:sp>
    </p:spTree>
    <p:extLst>
      <p:ext uri="{BB962C8B-B14F-4D97-AF65-F5344CB8AC3E}">
        <p14:creationId xmlns:p14="http://schemas.microsoft.com/office/powerpoint/2010/main" val="2361938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9EF7E4-BBEE-4982-8CA4-9BC72E3B5F5A}"/>
              </a:ext>
            </a:extLst>
          </p:cNvPr>
          <p:cNvSpPr txBox="1"/>
          <p:nvPr/>
        </p:nvSpPr>
        <p:spPr>
          <a:xfrm>
            <a:off x="1823454" y="624378"/>
            <a:ext cx="90439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+mj-lt"/>
              </a:rPr>
              <a:t>How Specifically Can Wisconsin Literacy and UW-Extension Best Partner to Develop Digital Literacy?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1FEF0F6-112B-4057-84B3-DFD24AC23C8E}"/>
              </a:ext>
            </a:extLst>
          </p:cNvPr>
          <p:cNvSpPr txBox="1">
            <a:spLocks/>
          </p:cNvSpPr>
          <p:nvPr/>
        </p:nvSpPr>
        <p:spPr>
          <a:xfrm>
            <a:off x="1823454" y="2599137"/>
            <a:ext cx="8596668" cy="3129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Help people develop partnerships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Identify curriculum to teach digital skills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Help identify tutors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Teach digital skills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Identify resources (for facilities, equipment, etc.) </a:t>
            </a:r>
          </a:p>
          <a:p>
            <a:pPr lvl="1" algn="ctr"/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42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FB8C5B4-CB24-4795-AFCF-00E8946BD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2" y="355600"/>
            <a:ext cx="8596668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Potential Partners in YOUR Community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F50DE1C-579E-4285-A211-748620A19C56}"/>
              </a:ext>
            </a:extLst>
          </p:cNvPr>
          <p:cNvSpPr txBox="1">
            <a:spLocks/>
          </p:cNvSpPr>
          <p:nvPr/>
        </p:nvSpPr>
        <p:spPr>
          <a:xfrm>
            <a:off x="2184402" y="2269634"/>
            <a:ext cx="8120435" cy="3284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Where is the greatest need in your community?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Who do clients already have trust relationships with?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Who else would benefit in your community from working on this issue?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Look for the win-win relationships? </a:t>
            </a:r>
          </a:p>
          <a:p>
            <a:pPr marL="914400" lvl="1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Who gains customers?  </a:t>
            </a:r>
          </a:p>
          <a:p>
            <a:pPr marL="914400" lvl="1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Who gains workers?</a:t>
            </a:r>
          </a:p>
          <a:p>
            <a:pPr marL="914400" lvl="1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Who gains support?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21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1FC158A-9A46-4DA2-B7DF-510F1DBC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541867"/>
            <a:ext cx="8596668" cy="16238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Trusted Partners in YOUR Community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E2C045-FF09-41FE-9F9D-6EAEB62AEA48}"/>
              </a:ext>
            </a:extLst>
          </p:cNvPr>
          <p:cNvSpPr txBox="1">
            <a:spLocks/>
          </p:cNvSpPr>
          <p:nvPr/>
        </p:nvSpPr>
        <p:spPr>
          <a:xfrm>
            <a:off x="2269067" y="2555152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Libraries - #1 most trusted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Economic/workforce development groups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Churches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Schools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Senior Centers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Health care providers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Housing centers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Financial Institutions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Internet service providers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Businesses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872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6035CB-3ADA-4B8F-878E-E18BE65F4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734" y="139305"/>
            <a:ext cx="8596668" cy="1320800"/>
          </a:xfrm>
        </p:spPr>
        <p:txBody>
          <a:bodyPr/>
          <a:lstStyle/>
          <a:p>
            <a:pPr algn="ctr"/>
            <a:r>
              <a:rPr lang="en-US" b="1" dirty="0"/>
              <a:t>Potential Regional Partners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9F056C-6F71-4BD8-8682-2AF6ADFBC688}"/>
              </a:ext>
            </a:extLst>
          </p:cNvPr>
          <p:cNvSpPr txBox="1">
            <a:spLocks/>
          </p:cNvSpPr>
          <p:nvPr/>
        </p:nvSpPr>
        <p:spPr>
          <a:xfrm>
            <a:off x="2099734" y="2177522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Economic development organizations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Department of Public Instruction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Department of Workforce Development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Foundations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Non-profits (Digital Bridge, Everyone On, etc. Wisconsin </a:t>
            </a:r>
            <a:r>
              <a:rPr lang="en-US" dirty="0" err="1">
                <a:solidFill>
                  <a:schemeClr val="tx1"/>
                </a:solidFill>
              </a:rPr>
              <a:t>Mujer</a:t>
            </a:r>
            <a:r>
              <a:rPr lang="en-US" dirty="0">
                <a:solidFill>
                  <a:schemeClr val="tx1"/>
                </a:solidFill>
              </a:rPr>
              <a:t>)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Wisconsin Hospital Association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WSTA – Wisconsin State Telecommunications Association </a:t>
            </a:r>
          </a:p>
        </p:txBody>
      </p:sp>
    </p:spTree>
    <p:extLst>
      <p:ext uri="{BB962C8B-B14F-4D97-AF65-F5344CB8AC3E}">
        <p14:creationId xmlns:p14="http://schemas.microsoft.com/office/powerpoint/2010/main" val="1097417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8E81B3B-9EC5-450F-81C9-D0DB2A363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159" y="225680"/>
            <a:ext cx="7245574" cy="132030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800" dirty="0"/>
              <a:t>Regional  Economic Development Organizations</a:t>
            </a:r>
          </a:p>
        </p:txBody>
      </p:sp>
      <p:pic>
        <p:nvPicPr>
          <p:cNvPr id="5" name="Picture 4" descr="A picture containing map&#10;&#10;Description automatically generated">
            <a:extLst>
              <a:ext uri="{FF2B5EF4-FFF2-40B4-BE49-F238E27FC236}">
                <a16:creationId xmlns:a16="http://schemas.microsoft.com/office/drawing/2014/main" id="{76F7E651-170D-4C88-94B1-5AF5016267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" r="6300" b="3"/>
          <a:stretch/>
        </p:blipFill>
        <p:spPr>
          <a:xfrm>
            <a:off x="2609625" y="1807807"/>
            <a:ext cx="4197242" cy="4401910"/>
          </a:xfrm>
          <a:prstGeom prst="rect">
            <a:avLst/>
          </a:prstGeom>
        </p:spPr>
      </p:pic>
      <p:pic>
        <p:nvPicPr>
          <p:cNvPr id="6" name="Picture 5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C078B02E-4EE9-47AC-B65E-04D85E2C0D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733" y="925495"/>
            <a:ext cx="2784908" cy="532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57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E54979C-5643-4EF1-98BE-CDEAA9BA9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667" y="372533"/>
            <a:ext cx="8596668" cy="17780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Governor’s Task Force on Broadband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E5109-0B2E-4F67-885E-E1D4AFAC1B19}"/>
              </a:ext>
            </a:extLst>
          </p:cNvPr>
          <p:cNvSpPr txBox="1"/>
          <p:nvPr/>
        </p:nvSpPr>
        <p:spPr>
          <a:xfrm>
            <a:off x="2302933" y="2383143"/>
            <a:ext cx="90593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“Advise the Governor and Wisconsin State Legislature on broadband actions and policy, including strategies for successfully expanding high speed internet access to every residence, business and institution in the state: initiatives for digital inclusion; and pathways to unlocking and optimizing the benefits of statewide, affordable access to all communities in Wisconsin” </a:t>
            </a:r>
            <a:r>
              <a:rPr lang="en-US" sz="2800" dirty="0">
                <a:hlinkClick r:id="rId2"/>
              </a:rPr>
              <a:t>https://psc.wi.gov/Documents/broadband/2021%20Governors%20Task%20Force%20on%20Broadband%20Access.pdf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0091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A9260A-4379-43E3-B6DE-F2DF3942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9200" y="307932"/>
            <a:ext cx="8596668" cy="18626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Governor’s Task Force Recommendations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51127-30DC-41EB-9289-1D89DB3D61E2}"/>
              </a:ext>
            </a:extLst>
          </p:cNvPr>
          <p:cNvSpPr txBox="1"/>
          <p:nvPr/>
        </p:nvSpPr>
        <p:spPr>
          <a:xfrm>
            <a:off x="1597972" y="2487417"/>
            <a:ext cx="899605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/>
              <a:t>Access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Hybrid models, increased permitting coordination, increased funding, increased data collection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/>
              <a:t>Affordability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Increase consumer protections, establish Internet Assistance Program,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/>
              <a:t>Adoption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Establish Statewide digital equity fund (nonprofit operated), develop and fund digital navigator program, understand reason for none adoption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08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79883-6CAE-4634-BAFD-36CF573F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867" y="84666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Governor’s Task Force 2022 Emphasis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097A3-D84D-49ED-AF6E-82700DC144AF}"/>
              </a:ext>
            </a:extLst>
          </p:cNvPr>
          <p:cNvSpPr txBox="1"/>
          <p:nvPr/>
        </p:nvSpPr>
        <p:spPr>
          <a:xfrm>
            <a:off x="1950780" y="2613392"/>
            <a:ext cx="1005495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b="1" dirty="0"/>
              <a:t>Active Network Building and Community Alignment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Local –communities, counties, anchor institutions, business, organization, internet providers, end users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Regional – economic development, anchor institutions, Internet Providers, Organizations, etc.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2400" dirty="0"/>
              <a:t>Statewide – State Agencies,  State Associations, Philanthropic Foundations, etc.</a:t>
            </a:r>
          </a:p>
        </p:txBody>
      </p:sp>
    </p:spTree>
    <p:extLst>
      <p:ext uri="{BB962C8B-B14F-4D97-AF65-F5344CB8AC3E}">
        <p14:creationId xmlns:p14="http://schemas.microsoft.com/office/powerpoint/2010/main" val="1091482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D60BC86-9773-4327-9A81-F54FE736A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1" y="94826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Wisconsin Digital Equity and Inclusion Stakeholder's Group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F276A4-46F0-4815-9A4C-9A9D6A95F199}"/>
              </a:ext>
            </a:extLst>
          </p:cNvPr>
          <p:cNvSpPr txBox="1">
            <a:spLocks/>
          </p:cNvSpPr>
          <p:nvPr/>
        </p:nvSpPr>
        <p:spPr>
          <a:xfrm>
            <a:off x="2624667" y="226906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>
                <a:solidFill>
                  <a:srgbClr val="201F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Wisconsin Digital Equity and Inclusion Stakeholder Group’s purpose is to grow and strengthen the </a:t>
            </a:r>
            <a:r>
              <a:rPr lang="en-US" u="sng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digital inclusion ecosystem</a:t>
            </a:r>
            <a:r>
              <a:rPr lang="en-US">
                <a:solidFill>
                  <a:srgbClr val="201F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 Wisconsin and develop and inform Wisconsin’s Digital Equity and Inclusion Plan </a:t>
            </a:r>
          </a:p>
          <a:p>
            <a:endParaRPr lang="en-US">
              <a:solidFill>
                <a:srgbClr val="201F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 </a:t>
            </a:r>
            <a:r>
              <a:rPr lang="en-US" b="1">
                <a:solidFill>
                  <a:srgbClr val="0B95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Inclusion Ecosystem</a:t>
            </a:r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is a combination of programs and policies that meet a geographic community’s unique and diverse needs. Coordinating entities work together in an ecosystem to address all aspects of the digital divide, including affordable broadband, devices, and skills</a:t>
            </a:r>
            <a:r>
              <a:rPr lang="en-US">
                <a:solidFill>
                  <a:srgbClr val="201F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585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E11344-5D96-401C-91A2-07586954D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67" y="457200"/>
            <a:ext cx="8596668" cy="1320800"/>
          </a:xfrm>
        </p:spPr>
        <p:txBody>
          <a:bodyPr/>
          <a:lstStyle/>
          <a:p>
            <a:pPr algn="ctr"/>
            <a:r>
              <a:rPr lang="en-US" b="1" dirty="0"/>
              <a:t>Digital Literacy Curriculum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55E995-3ED9-4C0E-B532-1CCFDE59F3FD}"/>
              </a:ext>
            </a:extLst>
          </p:cNvPr>
          <p:cNvSpPr txBox="1">
            <a:spLocks/>
          </p:cNvSpPr>
          <p:nvPr/>
        </p:nvSpPr>
        <p:spPr>
          <a:xfrm>
            <a:off x="2540001" y="1876560"/>
            <a:ext cx="8596668" cy="4524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Need to be flexible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Content is based on audience – menu of things to choose from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Need a “hook” to attract the audience. Signing up for the ACP?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Keep formal sessions short with limited concepts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27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3295025-DDBD-4D43-B127-3B004C521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069" y="508001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/>
              <a:t>UW-Extension and WI Literacy Organization: </a:t>
            </a:r>
            <a:br>
              <a:rPr lang="en-US" sz="3800" b="1" dirty="0"/>
            </a:br>
            <a:r>
              <a:rPr lang="en-US" sz="3800" b="1" dirty="0"/>
              <a:t>Working Together for Digital Equity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4926FF8-F01E-4B28-BE19-3BE36BE57C67}"/>
              </a:ext>
            </a:extLst>
          </p:cNvPr>
          <p:cNvSpPr txBox="1">
            <a:spLocks/>
          </p:cNvSpPr>
          <p:nvPr/>
        </p:nvSpPr>
        <p:spPr>
          <a:xfrm>
            <a:off x="1797666" y="2469226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The 3A’s of Broadband: Access, Affordability and </a:t>
            </a:r>
            <a:r>
              <a:rPr lang="en-US" sz="2800" dirty="0">
                <a:solidFill>
                  <a:srgbClr val="FF0000"/>
                </a:solidFill>
              </a:rPr>
              <a:t>Adoption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Of these 3 A’s the majority of our time </a:t>
            </a:r>
            <a:r>
              <a:rPr lang="en-US" sz="2800" u="sng" dirty="0">
                <a:solidFill>
                  <a:schemeClr val="tx1"/>
                </a:solidFill>
              </a:rPr>
              <a:t>to date </a:t>
            </a:r>
            <a:r>
              <a:rPr lang="en-US" sz="2800" dirty="0">
                <a:solidFill>
                  <a:schemeClr val="tx1"/>
                </a:solidFill>
              </a:rPr>
              <a:t>has been focused on: Access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Spending more time on Affordability and Adoption </a:t>
            </a:r>
          </a:p>
        </p:txBody>
      </p:sp>
    </p:spTree>
    <p:extLst>
      <p:ext uri="{BB962C8B-B14F-4D97-AF65-F5344CB8AC3E}">
        <p14:creationId xmlns:p14="http://schemas.microsoft.com/office/powerpoint/2010/main" val="2281583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A20D7B-DB48-4FCB-9BC0-0AB221EDE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667" y="152400"/>
            <a:ext cx="8596668" cy="1320800"/>
          </a:xfrm>
        </p:spPr>
        <p:txBody>
          <a:bodyPr/>
          <a:lstStyle/>
          <a:p>
            <a:pPr algn="ctr"/>
            <a:r>
              <a:rPr lang="en-US" b="1" dirty="0"/>
              <a:t>Tutors and Teaching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823218-866A-459C-80CF-659ECFF7B8D4}"/>
              </a:ext>
            </a:extLst>
          </p:cNvPr>
          <p:cNvSpPr txBox="1">
            <a:spLocks/>
          </p:cNvSpPr>
          <p:nvPr/>
        </p:nvSpPr>
        <p:spPr>
          <a:xfrm>
            <a:off x="3091998" y="1811867"/>
            <a:ext cx="8596668" cy="46935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Tutors can come from a variety of sources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Lessons need to be short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Hands on experience is essential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Individualized training and practice is essential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Participants </a:t>
            </a:r>
            <a:r>
              <a:rPr lang="en-US" sz="2800">
                <a:solidFill>
                  <a:schemeClr val="tx1"/>
                </a:solidFill>
              </a:rPr>
              <a:t>benefit from </a:t>
            </a:r>
            <a:r>
              <a:rPr lang="en-US" sz="2800" dirty="0">
                <a:solidFill>
                  <a:schemeClr val="tx1"/>
                </a:solidFill>
              </a:rPr>
              <a:t>written support materials (cheat sheets)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Homework supports lessons learned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Participants need an avenue for additional support </a:t>
            </a:r>
          </a:p>
        </p:txBody>
      </p:sp>
    </p:spTree>
    <p:extLst>
      <p:ext uri="{BB962C8B-B14F-4D97-AF65-F5344CB8AC3E}">
        <p14:creationId xmlns:p14="http://schemas.microsoft.com/office/powerpoint/2010/main" val="2886336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F715FDE-870A-4441-A9E3-974C4DB8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734" y="524933"/>
            <a:ext cx="8596668" cy="160866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Additional Resources and Questions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91DF65A-A3D4-417C-9137-F56B8B08A8F2}"/>
              </a:ext>
            </a:extLst>
          </p:cNvPr>
          <p:cNvSpPr txBox="1">
            <a:spLocks/>
          </p:cNvSpPr>
          <p:nvPr/>
        </p:nvSpPr>
        <p:spPr>
          <a:xfrm>
            <a:off x="2912534" y="2784014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7F9A42-53DA-4BA9-BF5C-76947AF3A818}"/>
              </a:ext>
            </a:extLst>
          </p:cNvPr>
          <p:cNvSpPr txBox="1"/>
          <p:nvPr/>
        </p:nvSpPr>
        <p:spPr>
          <a:xfrm>
            <a:off x="2218267" y="2727997"/>
            <a:ext cx="85966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Gail Huycke, Professor</a:t>
            </a:r>
          </a:p>
          <a:p>
            <a:pPr algn="ctr"/>
            <a:r>
              <a:rPr lang="en-US" dirty="0">
                <a:hlinkClick r:id="rId2"/>
              </a:rPr>
              <a:t>gail.huycke@wisc.edu</a:t>
            </a:r>
            <a:endParaRPr lang="en-US" dirty="0"/>
          </a:p>
          <a:p>
            <a:pPr algn="ctr"/>
            <a:r>
              <a:rPr lang="en-US" dirty="0"/>
              <a:t>Community Development Institute</a:t>
            </a:r>
          </a:p>
          <a:p>
            <a:pPr algn="ctr"/>
            <a:r>
              <a:rPr lang="en-US" dirty="0"/>
              <a:t>Division of Extension</a:t>
            </a:r>
          </a:p>
          <a:p>
            <a:pPr algn="ctr"/>
            <a:r>
              <a:rPr lang="en-US" dirty="0"/>
              <a:t>University of Wisconsin-Madison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C4D8C5-A01C-4456-A02B-C13F07485ECA}"/>
              </a:ext>
            </a:extLst>
          </p:cNvPr>
          <p:cNvSpPr txBox="1"/>
          <p:nvPr/>
        </p:nvSpPr>
        <p:spPr>
          <a:xfrm>
            <a:off x="2336800" y="4696392"/>
            <a:ext cx="85966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Christopher Stark, Associate Professor</a:t>
            </a:r>
          </a:p>
          <a:p>
            <a:pPr algn="ctr"/>
            <a:r>
              <a:rPr lang="en-US" dirty="0">
                <a:hlinkClick r:id="rId3"/>
              </a:rPr>
              <a:t>christopher.stark@wisc.edu</a:t>
            </a:r>
            <a:endParaRPr lang="en-US" dirty="0"/>
          </a:p>
          <a:p>
            <a:pPr algn="ctr"/>
            <a:r>
              <a:rPr lang="en-US" dirty="0"/>
              <a:t>Community Development Institute</a:t>
            </a:r>
          </a:p>
          <a:p>
            <a:pPr algn="ctr"/>
            <a:r>
              <a:rPr lang="en-US" dirty="0"/>
              <a:t>Division of Extension</a:t>
            </a:r>
          </a:p>
          <a:p>
            <a:pPr algn="ctr"/>
            <a:r>
              <a:rPr lang="en-US" dirty="0"/>
              <a:t>University of Wisconsin-Madison</a:t>
            </a:r>
          </a:p>
        </p:txBody>
      </p:sp>
    </p:spTree>
    <p:extLst>
      <p:ext uri="{BB962C8B-B14F-4D97-AF65-F5344CB8AC3E}">
        <p14:creationId xmlns:p14="http://schemas.microsoft.com/office/powerpoint/2010/main" val="396665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6F6856-E71C-47EA-BA0C-8B43B59CFE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7840"/>
          <a:stretch/>
        </p:blipFill>
        <p:spPr>
          <a:xfrm>
            <a:off x="0" y="0"/>
            <a:ext cx="436880" cy="6858000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2A6EE2A-4D2A-4895-8E9E-6C20044B21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502" y="212652"/>
            <a:ext cx="2326995" cy="3657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CACAD7E-A866-46A8-8738-A364415D6A9F}"/>
              </a:ext>
            </a:extLst>
          </p:cNvPr>
          <p:cNvSpPr txBox="1"/>
          <p:nvPr/>
        </p:nvSpPr>
        <p:spPr>
          <a:xfrm>
            <a:off x="3305009" y="4231758"/>
            <a:ext cx="55819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Development Institute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 of Extension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Wisconsin-Madison</a:t>
            </a:r>
          </a:p>
        </p:txBody>
      </p:sp>
    </p:spTree>
    <p:extLst>
      <p:ext uri="{BB962C8B-B14F-4D97-AF65-F5344CB8AC3E}">
        <p14:creationId xmlns:p14="http://schemas.microsoft.com/office/powerpoint/2010/main" val="991153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670" y="207629"/>
            <a:ext cx="8975446" cy="622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endParaRPr lang="en-US" b="1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endParaRPr lang="en-US" dirty="0"/>
          </a:p>
          <a:p>
            <a:pPr algn="ctr">
              <a:lnSpc>
                <a:spcPct val="110000"/>
              </a:lnSpc>
            </a:pPr>
            <a:r>
              <a:rPr lang="en-US" dirty="0"/>
              <a:t>Today’s meeting was made possible by a grant from the 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United States Department of Commerce Economic Development Administration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 in support of the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Economic Development Administration University Center 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at the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Community Development Institute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Division of Extension</a:t>
            </a:r>
          </a:p>
          <a:p>
            <a:pPr algn="ctr">
              <a:lnSpc>
                <a:spcPct val="110000"/>
              </a:lnSpc>
            </a:pPr>
            <a:r>
              <a:rPr lang="en-US" dirty="0"/>
              <a:t>University of Wisconsin-Madison.</a:t>
            </a:r>
          </a:p>
          <a:p>
            <a:pPr algn="ctr">
              <a:lnSpc>
                <a:spcPct val="110000"/>
              </a:lnSpc>
            </a:pPr>
            <a:endParaRPr lang="en-US" b="1" dirty="0"/>
          </a:p>
          <a:p>
            <a:pPr algn="ctr"/>
            <a:r>
              <a:rPr lang="en-US" sz="1400" i="1" dirty="0"/>
              <a:t>Any opinions, findings, conclusions or recommendations are those of the presenters</a:t>
            </a:r>
            <a:endParaRPr lang="en-US" sz="1400" dirty="0"/>
          </a:p>
          <a:p>
            <a:pPr algn="ctr"/>
            <a:r>
              <a:rPr lang="en-US" sz="1400" i="1" dirty="0"/>
              <a:t> and do not necessarily reflect the views of the </a:t>
            </a:r>
          </a:p>
          <a:p>
            <a:pPr algn="ctr"/>
            <a:r>
              <a:rPr lang="en-US" sz="1400" i="1" dirty="0"/>
              <a:t>U.S. Department of Commerce Economic Development Administration</a:t>
            </a:r>
            <a:endParaRPr lang="en-US" sz="1400" dirty="0"/>
          </a:p>
        </p:txBody>
      </p:sp>
      <p:pic>
        <p:nvPicPr>
          <p:cNvPr id="7" name="Picture 1" descr="Fraud alert: EDA is aware of a... - U.S. Economic Development  Administration |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871" y="806917"/>
            <a:ext cx="2913044" cy="187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291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2E310F-A851-4640-90F3-B80F7033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0" y="291704"/>
            <a:ext cx="8596668" cy="859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do we mean by Access?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49526F4-DDD5-4609-BB7B-246F94A9D283}"/>
              </a:ext>
            </a:extLst>
          </p:cNvPr>
          <p:cNvSpPr txBox="1">
            <a:spLocks/>
          </p:cNvSpPr>
          <p:nvPr/>
        </p:nvSpPr>
        <p:spPr>
          <a:xfrm>
            <a:off x="1174134" y="1488613"/>
            <a:ext cx="10617200" cy="4641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</a:rPr>
              <a:t>High-speed internet access </a:t>
            </a:r>
          </a:p>
          <a:p>
            <a:r>
              <a:rPr lang="en-US" u="sng" dirty="0">
                <a:solidFill>
                  <a:schemeClr val="tx1"/>
                </a:solidFill>
              </a:rPr>
              <a:t>Infrastructure deployment: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Cable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Fiber optic*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Wireless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Satellite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DSL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FCC defines high speed broadband as 25 Mbps down and 3 Mbps up </a:t>
            </a:r>
          </a:p>
          <a:p>
            <a:r>
              <a:rPr lang="en-US" u="sng" dirty="0">
                <a:solidFill>
                  <a:schemeClr val="tx1"/>
                </a:solidFill>
              </a:rPr>
              <a:t>But emphasis is now on 100 Mbps/100 </a:t>
            </a:r>
            <a:r>
              <a:rPr lang="en-US" u="sng" dirty="0" err="1">
                <a:solidFill>
                  <a:schemeClr val="tx1"/>
                </a:solidFill>
              </a:rPr>
              <a:t>Mbpsx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2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3C0BA6C-0EA9-4949-B4FE-F99FC594A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734" y="609600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What do we mean by Affordability?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CF56C-9AC5-45C5-92BA-2EE8E69124BD}"/>
              </a:ext>
            </a:extLst>
          </p:cNvPr>
          <p:cNvSpPr txBox="1">
            <a:spLocks/>
          </p:cNvSpPr>
          <p:nvPr/>
        </p:nvSpPr>
        <p:spPr>
          <a:xfrm>
            <a:off x="2099734" y="2177522"/>
            <a:ext cx="8596668" cy="4257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tx1"/>
                </a:solidFill>
              </a:rPr>
              <a:t>At what price can low to moderate income people afford internet service?  What is </a:t>
            </a:r>
            <a:r>
              <a:rPr lang="en-US" sz="2800" u="sng" dirty="0">
                <a:solidFill>
                  <a:schemeClr val="tx1"/>
                </a:solidFill>
              </a:rPr>
              <a:t>Sustainable? </a:t>
            </a:r>
          </a:p>
          <a:p>
            <a:endParaRPr lang="en-US" u="sng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 non-profit Everyone On has surveyed LMI households (only households under $</a:t>
            </a:r>
            <a:r>
              <a:rPr lang="en-US" sz="2800" u="sng" dirty="0">
                <a:solidFill>
                  <a:schemeClr val="tx1"/>
                </a:solidFill>
              </a:rPr>
              <a:t>50K per year were surveyed:  </a:t>
            </a:r>
          </a:p>
          <a:p>
            <a:endParaRPr lang="en-US" u="sng" dirty="0">
              <a:solidFill>
                <a:schemeClr val="tx1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40% cannot afford to pay anything for internet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22% can pay $25 per month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38% can pay in the range of $55-$70 per month</a:t>
            </a:r>
          </a:p>
        </p:txBody>
      </p:sp>
    </p:spTree>
    <p:extLst>
      <p:ext uri="{BB962C8B-B14F-4D97-AF65-F5344CB8AC3E}">
        <p14:creationId xmlns:p14="http://schemas.microsoft.com/office/powerpoint/2010/main" val="427947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78673E0-8662-4BA4-8CE2-A30462030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474133"/>
            <a:ext cx="8596668" cy="17610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Affordable Connectivity Program </a:t>
            </a:r>
            <a:br>
              <a:rPr lang="en-US" dirty="0"/>
            </a:br>
            <a:endParaRPr lang="en-US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800DD6-924D-4411-A05F-6B1EC1047D2E}"/>
              </a:ext>
            </a:extLst>
          </p:cNvPr>
          <p:cNvSpPr txBox="1">
            <a:spLocks/>
          </p:cNvSpPr>
          <p:nvPr/>
        </p:nvSpPr>
        <p:spPr>
          <a:xfrm>
            <a:off x="2590800" y="231986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/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</a:rPr>
              <a:t>Am I eligible?</a:t>
            </a:r>
            <a:r>
              <a:rPr lang="en-US" b="1" dirty="0">
                <a:solidFill>
                  <a:schemeClr val="tx1"/>
                </a:solidFill>
                <a:latin typeface="Open Sans" panose="020B0606030504020204" pitchFamily="34" charset="0"/>
              </a:rPr>
              <a:t>  </a:t>
            </a:r>
          </a:p>
          <a:p>
            <a:endParaRPr lang="en-US" dirty="0">
              <a:hlinkClick r:id="rId2"/>
            </a:endParaRPr>
          </a:p>
          <a:p>
            <a:r>
              <a:rPr lang="en-US" sz="2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can get ACP if your income is 200% or less than the Federal Poverty Guidelines. The guideline is based on your household size and state.</a:t>
            </a:r>
          </a:p>
          <a:p>
            <a:r>
              <a:rPr lang="en-US" sz="22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https://acpbenefit.org/do-i-qualify/</a:t>
            </a: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Open Sans" panose="020B0606030504020204" pitchFamily="34" charset="0"/>
              </a:rPr>
              <a:t>(Formerly the Emergency Broadband Benefit, now ACP  ($14 billion)) 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9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6ABD42D-F1F7-44E4-8411-D13E92F12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1" y="728133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Affordable Connectivity Program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5403F13-CA22-48F1-849C-91CB51070092}"/>
              </a:ext>
            </a:extLst>
          </p:cNvPr>
          <p:cNvSpPr txBox="1">
            <a:spLocks/>
          </p:cNvSpPr>
          <p:nvPr/>
        </p:nvSpPr>
        <p:spPr>
          <a:xfrm>
            <a:off x="2421468" y="2249094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D2B3E"/>
                </a:solidFill>
                <a:latin typeface="Open Sans" panose="020B0606030504020204" pitchFamily="34" charset="0"/>
              </a:rPr>
              <a:t>“The benefit provides a discount of up to </a:t>
            </a:r>
            <a:r>
              <a:rPr lang="en-US" b="1" i="1" u="sng" dirty="0">
                <a:solidFill>
                  <a:srgbClr val="1D2B3E"/>
                </a:solidFill>
                <a:latin typeface="Open Sans" panose="020B0606030504020204" pitchFamily="34" charset="0"/>
              </a:rPr>
              <a:t>$30 per month </a:t>
            </a:r>
            <a:r>
              <a:rPr lang="en-US" dirty="0">
                <a:solidFill>
                  <a:srgbClr val="1D2B3E"/>
                </a:solidFill>
                <a:latin typeface="Open Sans" panose="020B0606030504020204" pitchFamily="34" charset="0"/>
              </a:rPr>
              <a:t>toward internet service for eligible households and up to </a:t>
            </a:r>
            <a:r>
              <a:rPr lang="en-US" b="1" i="1" u="sng" dirty="0">
                <a:solidFill>
                  <a:srgbClr val="1D2B3E"/>
                </a:solidFill>
                <a:latin typeface="Open Sans" panose="020B0606030504020204" pitchFamily="34" charset="0"/>
              </a:rPr>
              <a:t>$75 per month </a:t>
            </a:r>
            <a:r>
              <a:rPr lang="en-US" dirty="0">
                <a:solidFill>
                  <a:srgbClr val="1D2B3E"/>
                </a:solidFill>
                <a:latin typeface="Open Sans" panose="020B0606030504020204" pitchFamily="34" charset="0"/>
              </a:rPr>
              <a:t>for households on qualifying Tribal lands – </a:t>
            </a:r>
            <a:r>
              <a:rPr lang="en-US" b="1" i="1" u="sng" dirty="0">
                <a:solidFill>
                  <a:srgbClr val="1D2B3E"/>
                </a:solidFill>
                <a:latin typeface="Open Sans" panose="020B0606030504020204" pitchFamily="34" charset="0"/>
              </a:rPr>
              <a:t>if the provider participates</a:t>
            </a:r>
            <a:r>
              <a:rPr lang="en-US" dirty="0">
                <a:solidFill>
                  <a:srgbClr val="1D2B3E"/>
                </a:solidFill>
                <a:latin typeface="Open Sans" panose="020B0606030504020204" pitchFamily="34" charset="0"/>
              </a:rPr>
              <a:t>.  </a:t>
            </a:r>
          </a:p>
          <a:p>
            <a:endParaRPr lang="en-US" dirty="0">
              <a:solidFill>
                <a:srgbClr val="1D2B3E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1D2B3E"/>
                </a:solidFill>
                <a:latin typeface="Open Sans" panose="020B0606030504020204" pitchFamily="34" charset="0"/>
              </a:rPr>
              <a:t>Eligible households can receive a one-time discount of up to $100 to purchase a laptop, desktop computer, or tablet from participating providers if they contribute more than $10 and less than $50 toward the purchase price.”</a:t>
            </a:r>
          </a:p>
          <a:p>
            <a:endParaRPr lang="en-US" dirty="0">
              <a:solidFill>
                <a:srgbClr val="1D2B3E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https://acpbenefit.org/</a:t>
            </a:r>
          </a:p>
          <a:p>
            <a:endParaRPr lang="en-US" dirty="0">
              <a:solidFill>
                <a:srgbClr val="1D2B3E"/>
              </a:solidFill>
              <a:latin typeface="Open Sans" panose="020B06060305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912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1D353A4-EF8A-4793-BA15-A16DB154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711200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Adoption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544586-614B-47F2-889B-6EB0D9A955D1}"/>
              </a:ext>
            </a:extLst>
          </p:cNvPr>
          <p:cNvSpPr txBox="1">
            <a:spLocks/>
          </p:cNvSpPr>
          <p:nvPr/>
        </p:nvSpPr>
        <p:spPr>
          <a:xfrm>
            <a:off x="2523068" y="226602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b="1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fontAlgn="base"/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Broadband adoption is daily access to the Internet:</a:t>
            </a:r>
          </a:p>
          <a:p>
            <a:pPr fontAlgn="base"/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at speeds, quality and capacity necessary to accomplish common tasks,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with the digital skills necessary to participate online, and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on a personal device and secure convenient network.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Open Sans" panose="020B0606030504020204" pitchFamily="34" charset="0"/>
              </a:rPr>
              <a:t>Source: National Digital Inclusion Alliance 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02124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5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579EF7C-9797-46A5-808F-C5D67AFC5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711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Barriers to Broadband Adoption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50BCEC5-B1E0-49B2-A8D5-0483A3704567}"/>
              </a:ext>
            </a:extLst>
          </p:cNvPr>
          <p:cNvSpPr txBox="1">
            <a:spLocks/>
          </p:cNvSpPr>
          <p:nvPr/>
        </p:nvSpPr>
        <p:spPr>
          <a:xfrm>
            <a:off x="2607734" y="203200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No Access or limited reliability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Costs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Lack of digital devices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Roboto" panose="02000000000000000000" pitchFamily="2" charset="0"/>
              </a:rPr>
              <a:t>Lack of digital skills to use those digital devices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Roboto" panose="02000000000000000000" pitchFamily="2" charset="0"/>
              </a:rPr>
              <a:t>Fear of unknown and cyber security concerns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Roboto" panose="02000000000000000000" pitchFamily="2" charset="0"/>
              </a:rPr>
              <a:t>Lack of desire to learn or utilize the internet </a:t>
            </a:r>
          </a:p>
          <a:p>
            <a:endParaRPr lang="en-US" dirty="0">
              <a:solidFill>
                <a:schemeClr val="tx1"/>
              </a:solidFill>
              <a:latin typeface="Roboto" panose="02000000000000000000" pitchFamily="2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Roboto" panose="02000000000000000000" pitchFamily="2" charset="0"/>
              </a:rPr>
              <a:t>This list is not comprehensive </a:t>
            </a:r>
          </a:p>
        </p:txBody>
      </p:sp>
    </p:spTree>
    <p:extLst>
      <p:ext uri="{BB962C8B-B14F-4D97-AF65-F5344CB8AC3E}">
        <p14:creationId xmlns:p14="http://schemas.microsoft.com/office/powerpoint/2010/main" val="2962422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68280A2-2F70-4B9D-9DBB-FA6443178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334" y="7620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Motivational Factors to Learn Digital Skills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12723B-7699-46DB-BDDA-7FFE1C9C5A51}"/>
              </a:ext>
            </a:extLst>
          </p:cNvPr>
          <p:cNvSpPr txBox="1">
            <a:spLocks/>
          </p:cNvSpPr>
          <p:nvPr/>
        </p:nvSpPr>
        <p:spPr>
          <a:xfrm>
            <a:off x="2319868" y="2082800"/>
            <a:ext cx="8803550" cy="47921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Staying connected to friends and family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Ability to remain independent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Employment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Access to health care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Apply for benefits – unemployment, veteran’s, etc.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Online shopping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Education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Banking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Entertainment – Netflix, online articles, games, research, planning vacation</a:t>
            </a:r>
          </a:p>
        </p:txBody>
      </p:sp>
    </p:spTree>
    <p:extLst>
      <p:ext uri="{BB962C8B-B14F-4D97-AF65-F5344CB8AC3E}">
        <p14:creationId xmlns:p14="http://schemas.microsoft.com/office/powerpoint/2010/main" val="358644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1146</Words>
  <Application>Microsoft Office PowerPoint</Application>
  <PresentationFormat>Widescreen</PresentationFormat>
  <Paragraphs>187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Open Sans</vt:lpstr>
      <vt:lpstr>Roboto</vt:lpstr>
      <vt:lpstr>Wingdings</vt:lpstr>
      <vt:lpstr>Office Theme</vt:lpstr>
      <vt:lpstr>PowerPoint Presentation</vt:lpstr>
      <vt:lpstr>UW-Extension and WI Literacy Organization:  Working Together for Digital Equity </vt:lpstr>
      <vt:lpstr>What do we mean by Access?</vt:lpstr>
      <vt:lpstr>What do we mean by Affordability?</vt:lpstr>
      <vt:lpstr>Affordable Connectivity Program  </vt:lpstr>
      <vt:lpstr>Affordable Connectivity Program </vt:lpstr>
      <vt:lpstr>Adoption</vt:lpstr>
      <vt:lpstr>Barriers to Broadband Adoption</vt:lpstr>
      <vt:lpstr>Motivational Factors to Learn Digital Skills </vt:lpstr>
      <vt:lpstr>PowerPoint Presentation</vt:lpstr>
      <vt:lpstr>Potential Partners in YOUR Community </vt:lpstr>
      <vt:lpstr>Trusted Partners in YOUR Community </vt:lpstr>
      <vt:lpstr>Potential Regional Partners </vt:lpstr>
      <vt:lpstr>Regional  Economic Development Organizations</vt:lpstr>
      <vt:lpstr>Governor’s Task Force on Broadband</vt:lpstr>
      <vt:lpstr>Governor’s Task Force Recommendations</vt:lpstr>
      <vt:lpstr>Governor’s Task Force 2022 Emphasis</vt:lpstr>
      <vt:lpstr>Wisconsin Digital Equity and Inclusion Stakeholder's Group </vt:lpstr>
      <vt:lpstr>Digital Literacy Curriculum</vt:lpstr>
      <vt:lpstr>Tutors and Teaching </vt:lpstr>
      <vt:lpstr>Additional Resources and Questions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 Runge</dc:creator>
  <cp:lastModifiedBy>CHRISTOPHER A STARK</cp:lastModifiedBy>
  <cp:revision>113</cp:revision>
  <dcterms:created xsi:type="dcterms:W3CDTF">2021-03-15T18:57:57Z</dcterms:created>
  <dcterms:modified xsi:type="dcterms:W3CDTF">2022-02-24T15:37:38Z</dcterms:modified>
</cp:coreProperties>
</file>