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7421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UpToDate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  <a:endParaRPr lang="en-U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literacy.bu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pfizer.com/files/health/nvs_flipbook_english_final.pdf%2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files/health/nvs_flipbook_english_final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m1ibbRsSFx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LlhKZaQk86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ypeople.gov/2020/tools-resources/evidence-based-resource/national-action-plan-improve-health-literacy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85050"/>
            <a:ext cx="7772400" cy="266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Integrating Health Literacy into Practice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Public Health Approach</a:t>
            </a: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250" y="2851750"/>
            <a:ext cx="2743500" cy="22929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1852050" y="5469825"/>
            <a:ext cx="5439900" cy="6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/>
              <a:t>Krystal Rafenstein, BSN RN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3000"/>
              <a:t>Katie Lepak, 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Clinical Relevance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literacy assessment is relevant within our practice</a:t>
            </a:r>
          </a:p>
          <a:p>
            <a:pPr marL="742950" marR="0" lvl="1" indent="-260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Individualize patient care</a:t>
            </a:r>
          </a:p>
          <a:p>
            <a:pPr marL="742950" marR="0" lvl="1" indent="-260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Health Equity</a:t>
            </a:r>
          </a:p>
          <a:p>
            <a:pPr marL="742950" marR="0" lvl="1" indent="-260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Provide understandable information to the people we serve so they can make the best decisions for themselves</a:t>
            </a:r>
          </a:p>
          <a:p>
            <a:pPr marL="742950" marR="0" lvl="1" indent="-260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Promote greater independence in individuals throughout the community</a:t>
            </a:r>
          </a:p>
          <a:p>
            <a:pPr marL="742950" marR="0" lvl="1" indent="-2603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Low risk, low resource utilization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Literacy Tools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Health Literacy Tool Shed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Assessment of Health Literacy (SAHL)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 Assessment of Adult Literacy in Medicine (REALM)</a:t>
            </a:r>
          </a:p>
          <a:p>
            <a:pPr marL="393700" marR="0" lvl="1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The Newest Vital Sign</a:t>
            </a:r>
          </a:p>
          <a:p>
            <a:pPr marL="400050" marR="0" lvl="1" indent="-6350" algn="l" rtl="0">
              <a:lnSpc>
                <a:spcPct val="90000"/>
              </a:lnSpc>
              <a:spcBef>
                <a:spcPts val="518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Newest Vital Sign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Assesses Prose literacy, numeracy and document literacy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Ease of staff training and use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Timeframe for conducting the assessment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results that are comparable to more complex assessments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indicates low reports of shame or stigma related to this assessment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indicates that patients report this assessment would be helpful to the care provider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2667000" y="6019800"/>
            <a:ext cx="61721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(Shah, West, Bremmeyr, &amp; Savoy-Moore, 2010)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(VanGeest, Welch, &amp; Weiner, 2010)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Look at the Tool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https://www.pfizer.com/files/health/nvs_flipbook_english_final.pdf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472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take a moment to talk about the tool and practice</a:t>
            </a:r>
          </a:p>
        </p:txBody>
      </p:sp>
      <p:sp>
        <p:nvSpPr>
          <p:cNvPr id="160" name="Shape 160" descr="Newest Vital Sign (NVS):  Sample Administration" title="NVS Administration.MOV">
            <a:hlinkClick r:id="rId3"/>
          </p:cNvPr>
          <p:cNvSpPr/>
          <p:nvPr/>
        </p:nvSpPr>
        <p:spPr>
          <a:xfrm>
            <a:off x="2423000" y="5684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Implement a Pilot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team decided that it would be best to start small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All clients that we spend  “more” time with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clients that receive more than average education and information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 Visitation Clients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PNCC, CCC and Care Coordination for elderly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Reproductive Health Clients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AND Then…. We Implemented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 descr="Clip from the movie Elf with Will Ferrell  Buy Elf on Amazon: http://www.amazon.com/Elf-Infinifilm-Will-Ferrell/dp/B0002F6BRE/ref=sr_1_1?s=movies-tv&amp;ie=UTF8&amp;qid=1311877151&amp;sr=1-1&amp;tag=you09f-20" title="You Did It! Congratulations!">
            <a:hlinkClick r:id="rId3"/>
          </p:cNvPr>
          <p:cNvSpPr/>
          <p:nvPr/>
        </p:nvSpPr>
        <p:spPr>
          <a:xfrm>
            <a:off x="2286000" y="22618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Barriers &amp; Limitations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6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Fear of offending the client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refusal to complete assessment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 to English and Spanish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 information on the consistent use of the tools available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Data Collected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87275" y="1600200"/>
            <a:ext cx="90567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5% </a:t>
            </a:r>
            <a:r>
              <a:rPr lang="en-US"/>
              <a:t>high likelihood (50% or more) of limited literacy</a:t>
            </a:r>
          </a:p>
          <a:p>
            <a:pPr lvl="0">
              <a:spcBef>
                <a:spcPts val="0"/>
              </a:spcBef>
              <a:buNone/>
            </a:pPr>
            <a:r>
              <a:rPr lang="en-US" b="1"/>
              <a:t>25%</a:t>
            </a:r>
            <a:r>
              <a:rPr lang="en-US"/>
              <a:t> possibility of limited literacy</a:t>
            </a:r>
          </a:p>
          <a:p>
            <a:pPr lvl="0">
              <a:spcBef>
                <a:spcPts val="0"/>
              </a:spcBef>
              <a:buNone/>
            </a:pPr>
            <a:r>
              <a:rPr lang="en-US" b="1"/>
              <a:t>70%</a:t>
            </a:r>
            <a:r>
              <a:rPr lang="en-US"/>
              <a:t> adequate literacy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5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1"/>
              <a:t>Changes within Our Agency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121400" y="1219200"/>
            <a:ext cx="8895300" cy="490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Allowed the nursing staff to be more aware of the needs of the client</a:t>
            </a:r>
          </a:p>
          <a:p>
            <a:pPr marL="342900" marR="0" lvl="0" indent="-3429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an agency we needed to change </a:t>
            </a:r>
            <a:r>
              <a:rPr lang="en-US"/>
              <a:t>the way we present information</a:t>
            </a:r>
          </a:p>
          <a:p>
            <a:pPr marR="0" lvl="1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lang="en-US" sz="1800"/>
              <a:t>Always review readability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R="0" lvl="1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❖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to integrate more language options into our materials</a:t>
            </a:r>
          </a:p>
          <a:p>
            <a:pPr marR="0" lvl="1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1800"/>
              <a:t> Use of iconology in educational materials</a:t>
            </a:r>
          </a:p>
          <a:p>
            <a:pPr marL="342900" marR="0" lvl="0" indent="-342900" rtl="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Developed an agency communications plan</a:t>
            </a:r>
          </a:p>
          <a:p>
            <a:pPr marL="342900" marR="0" lvl="0" indent="-342900" rtl="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a broader awareness of the needs of the clients we serve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I have no relevant financial interest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Review Education Materials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04325" y="1600200"/>
            <a:ext cx="903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A LOT of our educational materials were written at a 12th grade or greater reading level 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0" lvl="0" indent="0" algn="ctr">
              <a:spcBef>
                <a:spcPts val="0"/>
              </a:spcBef>
              <a:buNone/>
            </a:pPr>
            <a:endParaRPr sz="6000" b="1"/>
          </a:p>
        </p:txBody>
      </p:sp>
      <p:sp>
        <p:nvSpPr>
          <p:cNvPr id="202" name="Shape 202"/>
          <p:cNvSpPr/>
          <p:nvPr/>
        </p:nvSpPr>
        <p:spPr>
          <a:xfrm>
            <a:off x="2125035" y="4290600"/>
            <a:ext cx="5300190" cy="12731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Permanent Marker"/>
              </a:rPr>
              <a:t>YIKES!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has this changed our practice?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education </a:t>
            </a: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Skill building and teach back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Meaningful Use vs Purposeful Use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Integration of newer technologies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Steps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if there is a way to implement this assessment into all client encounters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a way to complete the assessment more frequently than initial encounter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Establish measurements to test health literacy improvement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Thank You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800" b="1"/>
              <a:t>Thoughts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800" b="1"/>
              <a:t>or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800" b="1"/>
              <a:t>Questions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0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/>
              <a:t>Beauchamp A, Batterham RW, Dodson S, Astbury B, Elsworth GR, McPhee C, Jacobson J, Buchbinder R, Osborne RH. BMC Public Health. 2017 Mar 3;17(1):230. doi: 10.1186/s12889-017-4147-5.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Mazurek Melnyk, B.  &amp; Fine-Overholt, E. (2015). Evidence-based practice in nursing and healthcare. A Guide to Best Practice, 3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ed.  Philadelphia: Wolters Kluwer/Lippincott, Williams &amp; Wilkins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of Disease Prevention and Health Promotion. (2017). Evidenced-Based Resources Summary. Retrieved from </a:t>
            </a:r>
            <a:r>
              <a:rPr lang="en-US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https://www.healthypeople.gov/2020/tools-resources/evidence-based-resource/national-action-plan-improve-health-literacy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Shah, L., West, P., Bremmeyr, K., &amp; Savoy-Moore, R. (2010). Health literacy instrument in family medicine: the 'newest vital sign' ease of use and correlates. Journal Of The American Board Of Family Medicine, 23(2), 195-203. doi:10.3122/jabfm.2010.02.070278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VanGeest, J., Welch, V., &amp; Weiner, S. (2010). Patients' perceptions of screening for health literacy: reactions to the newest vital sign. Journal Of Health Communication, 15(4), 402-412. doi:10.1080/10810731003753117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Welch, V., Vangeest, J., &amp; Caskey, R. (2011). Time, Costs, and Clinical Utilization of Screening for Health Literacy: A Case Study Using the Newest Vital Sign (NVS) Instrument. Journal Of The American Board Of Family Medicine, 24(3), 281-289. doi:10.3122/jabfm.2011.03.100212</a:t>
            </a:r>
          </a:p>
          <a:p>
            <a:pPr marL="342900" marR="0" lvl="0" indent="-342900" algn="l" rtl="0">
              <a:spcBef>
                <a:spcPts val="28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Review References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Pleasant, A., McKinney, J., &amp; Rikard, R. V. (2011). Health literacy measurement: a proposed research agenda. 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of </a:t>
            </a:r>
            <a:r>
              <a:rPr lang="en-US" sz="1800" i="1"/>
              <a:t>H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ealth </a:t>
            </a:r>
            <a:r>
              <a:rPr lang="en-US" sz="1800" i="1"/>
              <a:t>C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ommunication, 16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(3), 11-21.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Nutbeam, D. (2000). Health literacy as a public health goal: a challenge for contemporary health education and communication strategies into the 21st century. 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</a:t>
            </a:r>
            <a:r>
              <a:rPr lang="en-US" sz="1800" i="1"/>
              <a:t>P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romotion </a:t>
            </a:r>
            <a:r>
              <a:rPr lang="en-US" sz="1800" i="1"/>
              <a:t>I</a:t>
            </a:r>
            <a:r>
              <a:rPr lang="en-US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nternational, 15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(3), 259-267.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Agency for Healthcare Research and Quality. (2011). Health literacy interventions and outcomes an updated systematic review (Vol. 199). Rockville, MD</a:t>
            </a:r>
          </a:p>
          <a:p>
            <a:pPr marL="457200" marR="0" lvl="1" indent="0" algn="l" rtl="0">
              <a:spcBef>
                <a:spcPts val="3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 will be able to identify/describe three tools to assess health literacy for integration into practice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 will be able to articulate the need/advocate for implementation into their practice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 will be able to navigate potential barriers to implementation of tool into practice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Literacy in America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751303">
            <a:off x="535561" y="1618917"/>
            <a:ext cx="3722646" cy="1897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719476">
            <a:off x="3094939" y="3844252"/>
            <a:ext cx="5934665" cy="1724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33601">
            <a:off x="4502579" y="1662653"/>
            <a:ext cx="3343274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7200" y="4950862"/>
            <a:ext cx="2886074" cy="15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5486400" y="6421187"/>
            <a:ext cx="3429000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(Proliteracy.org,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Literacy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“The degree to which individuals are able to obtain, process and understand basic health information…” (</a:t>
            </a: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para. 1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5181600" y="6248400"/>
            <a:ext cx="3505200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(Office of Disease Prevention and Health Promotion, 2017)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3428998"/>
            <a:ext cx="4043362" cy="2690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9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Literacy and Health Outcomes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health literacy is associated with: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Increased hospitalizations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Increased use of emergency care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Lower receipt of vaccines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Lower use of mammography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Higher mortality for seniors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Lower self</a:t>
            </a:r>
            <a:r>
              <a:rPr lang="en-US"/>
              <a:t>-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reported health and quality of life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ans Symbols"/>
              <a:buChar char="❖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Children hav</a:t>
            </a:r>
            <a:r>
              <a:rPr lang="en-US"/>
              <a:t>e a lower likelihood of having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medical insurance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334000" y="6324600"/>
            <a:ext cx="35052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(Agency for Healthcare Research and Quality,  2011)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the focus on health literacy?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2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are we as an agency unable to create a change in behavior?</a:t>
            </a:r>
          </a:p>
          <a:p>
            <a:pPr marL="685800" marR="0" lvl="4" indent="-279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Non-Compliance?</a:t>
            </a:r>
          </a:p>
          <a:p>
            <a:pPr marL="685800" marR="0" lvl="4" indent="-279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Perceived health risk?</a:t>
            </a:r>
          </a:p>
          <a:p>
            <a:pPr marL="685800" marR="0" lvl="4" indent="-279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understanding?</a:t>
            </a:r>
          </a:p>
          <a:p>
            <a:pPr marL="2857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Shape 112" descr="Maslow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3539900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0" y="354925"/>
            <a:ext cx="9144000" cy="140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IOWA Model of Research-Based Practice to Promote Quality Care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935150"/>
            <a:ext cx="8229600" cy="444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Serves as a guide for nurses and other health professionals to use research in order to improve health outcomes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trigger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the clinical relevance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a team to locate and analyze research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implement pilot practice change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and evaluate test pilot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 and maintain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4716625" y="6384925"/>
            <a:ext cx="4267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(Melnyk &amp; Fineout-Overholt, 2015)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Review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Health Literacy Impact Health Outcomes?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people understand medical information?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types of tools are available to assess health literacy?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information does the assessment of health literacy provide to the practitioner?</a:t>
            </a: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implementing a health literacy assessment improve health outcomes in our practice?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On-screen Show (4:3)</PresentationFormat>
  <Paragraphs>136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Noto Sans Symbols</vt:lpstr>
      <vt:lpstr>Permanent Marker</vt:lpstr>
      <vt:lpstr>simple-light-2</vt:lpstr>
      <vt:lpstr>Integrating Health Literacy into Practice: A Public Health Approach</vt:lpstr>
      <vt:lpstr>I have no relevant financial interest</vt:lpstr>
      <vt:lpstr>Learning Objectives</vt:lpstr>
      <vt:lpstr>Literacy in America</vt:lpstr>
      <vt:lpstr>Health Literacy</vt:lpstr>
      <vt:lpstr>Health Literacy and Health Outcomes</vt:lpstr>
      <vt:lpstr>Why the focus on health literacy?</vt:lpstr>
      <vt:lpstr>IOWA Model of Research-Based Practice to Promote Quality Care</vt:lpstr>
      <vt:lpstr>Research Review</vt:lpstr>
      <vt:lpstr>Clinical Relevance</vt:lpstr>
      <vt:lpstr>Health Literacy Tools</vt:lpstr>
      <vt:lpstr>The Newest Vital Sign</vt:lpstr>
      <vt:lpstr>Let’s Look at the Tool</vt:lpstr>
      <vt:lpstr>Let’s take a moment to talk about the tool and practice</vt:lpstr>
      <vt:lpstr>Design and Implement a Pilot</vt:lpstr>
      <vt:lpstr>AND Then…. We Implemented</vt:lpstr>
      <vt:lpstr>Barriers &amp; Limitations </vt:lpstr>
      <vt:lpstr>Data Collected</vt:lpstr>
      <vt:lpstr>Changes within Our Agency</vt:lpstr>
      <vt:lpstr>Review Education Materials</vt:lpstr>
      <vt:lpstr>How has this changed our practice?</vt:lpstr>
      <vt:lpstr>Next Steps</vt:lpstr>
      <vt:lpstr>Thank You</vt:lpstr>
      <vt:lpstr>References</vt:lpstr>
      <vt:lpstr>Research Review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Health Literacy into Practice: A Public Health Approach</dc:title>
  <dc:creator>Kari</dc:creator>
  <cp:lastModifiedBy>Owner</cp:lastModifiedBy>
  <cp:revision>2</cp:revision>
  <dcterms:modified xsi:type="dcterms:W3CDTF">2017-03-31T19:07:30Z</dcterms:modified>
</cp:coreProperties>
</file>