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8974212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2" name="Shape 6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Shape 131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Shape 13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4" name="Shape 1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1" name="Shape 15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7" name="Shape 15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3" name="Shape 1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Shape 1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0" name="Shape 170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7" name="Shape 17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Shape 1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4" name="Shape 18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Shape 191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19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8" name="Shape 19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5" name="Shape 2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UpToDate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Shape 206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21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2" name="Shape 21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8" name="Shape 2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9" name="Shape 219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 2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1" name="Shape 23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Shape 100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Shape 10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Shape 116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Shape 12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ctrTitle"/>
          </p:nvPr>
        </p:nvSpPr>
        <p:spPr>
          <a:xfrm>
            <a:off x="311708" y="992766"/>
            <a:ext cx="8520600" cy="27369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700" cy="5247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title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311700" y="4202966"/>
            <a:ext cx="8520600" cy="17343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700" cy="5247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700" cy="5247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 rtl="0">
              <a:spcBef>
                <a:spcPts val="0"/>
              </a:spcBef>
              <a:buNone/>
              <a:defRPr sz="1800"/>
            </a:lvl2pPr>
            <a:lvl3pPr lvl="2" indent="0" rtl="0">
              <a:spcBef>
                <a:spcPts val="0"/>
              </a:spcBef>
              <a:buNone/>
              <a:defRPr sz="1800"/>
            </a:lvl3pPr>
            <a:lvl4pPr lvl="3" indent="0" rtl="0">
              <a:spcBef>
                <a:spcPts val="0"/>
              </a:spcBef>
              <a:buNone/>
              <a:defRPr sz="1800"/>
            </a:lvl4pPr>
            <a:lvl5pPr lvl="4" indent="0" rtl="0">
              <a:spcBef>
                <a:spcPts val="0"/>
              </a:spcBef>
              <a:buNone/>
              <a:defRPr sz="1800"/>
            </a:lvl5pPr>
            <a:lvl6pPr lvl="5" indent="0" rtl="0">
              <a:spcBef>
                <a:spcPts val="0"/>
              </a:spcBef>
              <a:buNone/>
              <a:defRPr sz="1800"/>
            </a:lvl6pPr>
            <a:lvl7pPr lvl="6" indent="0" rtl="0">
              <a:spcBef>
                <a:spcPts val="0"/>
              </a:spcBef>
              <a:buNone/>
              <a:defRPr sz="1800"/>
            </a:lvl7pPr>
            <a:lvl8pPr lvl="7" indent="0" rtl="0">
              <a:spcBef>
                <a:spcPts val="0"/>
              </a:spcBef>
              <a:buNone/>
              <a:defRPr sz="1800"/>
            </a:lvl8pPr>
            <a:lvl9pPr lvl="8" indent="0" rtl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700" cy="5247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593366"/>
            <a:ext cx="8520600" cy="763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700" cy="5247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311700" y="593366"/>
            <a:ext cx="8520600" cy="763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700" cy="5247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311700" y="593366"/>
            <a:ext cx="8520600" cy="763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700" cy="5247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700" cy="5247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700" cy="5247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>
            <a:off x="4572000" y="-166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700" cy="5247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5640766"/>
            <a:ext cx="5998800" cy="8067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700" cy="5247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311700" y="593366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-US" sz="1000">
                <a:solidFill>
                  <a:schemeClr val="dk2"/>
                </a:solidFill>
              </a:rPr>
              <a:t>‹#›</a:t>
            </a:fld>
            <a:endParaRPr lang="en-US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healthliteracy.bu.edu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www.pfizer.com/files/health/nvs_flipbook_english_final.pdf%20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fizer.com/files/health/nvs_flipbook_english_final.pdf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youtube.com/v/m1ibbRsSFx4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jp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youtube.com/v/LlhKZaQk860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jp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althypeople.gov/2020/tools-resources/evidence-based-resource/national-action-plan-improve-health-literacy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ctrTitle"/>
          </p:nvPr>
        </p:nvSpPr>
        <p:spPr>
          <a:xfrm>
            <a:off x="685800" y="185050"/>
            <a:ext cx="7772400" cy="26667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Integrating Health Literacy into Practice</a:t>
            </a:r>
            <a:r>
              <a:rPr lang="en-US" sz="4400">
                <a:latin typeface="Calibri"/>
                <a:ea typeface="Calibri"/>
                <a:cs typeface="Calibri"/>
                <a:sym typeface="Calibri"/>
              </a:rPr>
              <a:t>:</a:t>
            </a: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Public Health Approach</a:t>
            </a:r>
          </a:p>
        </p:txBody>
      </p:sp>
      <p:pic>
        <p:nvPicPr>
          <p:cNvPr id="65" name="Shape 6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200250" y="2851750"/>
            <a:ext cx="2743500" cy="22929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Shape 66"/>
          <p:cNvSpPr txBox="1"/>
          <p:nvPr/>
        </p:nvSpPr>
        <p:spPr>
          <a:xfrm>
            <a:off x="1852050" y="5469825"/>
            <a:ext cx="5439900" cy="68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-US" sz="3000"/>
              <a:t>Krystal Rafenstein, BSN RN</a:t>
            </a:r>
          </a:p>
          <a:p>
            <a:pPr lvl="0" algn="ctr">
              <a:spcBef>
                <a:spcPts val="0"/>
              </a:spcBef>
              <a:buNone/>
            </a:pPr>
            <a:r>
              <a:rPr lang="en-US" sz="3000"/>
              <a:t>Katie Lepak, MS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Clinical Relevance</a:t>
            </a:r>
          </a:p>
        </p:txBody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Health literacy assessment is relevant within our practice</a:t>
            </a:r>
          </a:p>
          <a:p>
            <a:pPr marL="742950" marR="0" lvl="1" indent="-2603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❖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Individualize patient care</a:t>
            </a:r>
          </a:p>
          <a:p>
            <a:pPr marL="742950" marR="0" lvl="1" indent="-2603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❖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Health Equity</a:t>
            </a:r>
          </a:p>
          <a:p>
            <a:pPr marL="742950" marR="0" lvl="1" indent="-2603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❖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Provide understandable information to the people we serve so they can make the best decisions for themselves</a:t>
            </a:r>
          </a:p>
          <a:p>
            <a:pPr marL="742950" marR="0" lvl="1" indent="-2603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❖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Promote greater independence in individuals throughout the community</a:t>
            </a:r>
          </a:p>
          <a:p>
            <a:pPr marL="742950" marR="0" lvl="1" indent="-2603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❖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Low risk, low resource utilization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buClr>
                <a:schemeClr val="dk1"/>
              </a:buClr>
              <a:buSzPct val="100000"/>
              <a:buFont typeface="Noto Sans Symbols"/>
              <a:buNone/>
            </a:pP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Health Literacy Tools</a:t>
            </a:r>
          </a:p>
        </p:txBody>
      </p:sp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8666"/>
              <a:buFont typeface="Arial"/>
              <a:buChar char="•"/>
            </a:pPr>
            <a:r>
              <a:rPr lang="en-US" sz="2960" b="0" i="0" u="sng" strike="noStrike" cap="non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Health Literacy Tool Shed</a:t>
            </a:r>
            <a:r>
              <a:rPr lang="en-US" sz="2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98666"/>
              <a:buFont typeface="Arial"/>
              <a:buChar char="•"/>
            </a:pPr>
            <a:r>
              <a:rPr lang="en-US" sz="2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Short Assessment of Health Literacy (SAHL)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98666"/>
              <a:buFont typeface="Arial"/>
              <a:buChar char="•"/>
            </a:pPr>
            <a:r>
              <a:rPr lang="en-US" sz="2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Rapid Assessment of Adult Literacy in Medicine (REALM)</a:t>
            </a:r>
          </a:p>
          <a:p>
            <a:pPr marL="393700" marR="0" lvl="1" indent="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59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98666"/>
              <a:buFont typeface="Arial"/>
              <a:buChar char="•"/>
            </a:pPr>
            <a:r>
              <a:rPr lang="en-US" sz="2960" b="0" i="0" u="sng" strike="noStrike" cap="non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The Newest Vital Sign</a:t>
            </a:r>
          </a:p>
          <a:p>
            <a:pPr marL="400050" marR="0" lvl="1" indent="-6350" algn="l" rtl="0">
              <a:lnSpc>
                <a:spcPct val="90000"/>
              </a:lnSpc>
              <a:spcBef>
                <a:spcPts val="518"/>
              </a:spcBef>
              <a:buClr>
                <a:schemeClr val="dk1"/>
              </a:buClr>
              <a:buSzPct val="25000"/>
              <a:buFont typeface="Arial"/>
              <a:buNone/>
            </a:pP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Newest Vital Sign</a:t>
            </a:r>
          </a:p>
        </p:txBody>
      </p:sp>
      <p:sp>
        <p:nvSpPr>
          <p:cNvPr id="147" name="Shape 147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82296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740"/>
              <a:buFont typeface="Arial"/>
              <a:buChar char="•"/>
            </a:pPr>
            <a:r>
              <a:rPr lang="en-US" sz="27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Assesses Prose literacy, numeracy and document literacy</a:t>
            </a:r>
          </a:p>
          <a:p>
            <a:pPr marL="342900" marR="0" lvl="0" indent="-342900" algn="l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740"/>
              <a:buFont typeface="Arial"/>
              <a:buChar char="•"/>
            </a:pPr>
            <a:r>
              <a:rPr lang="en-US" sz="27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Ease of staff training and use</a:t>
            </a:r>
          </a:p>
          <a:p>
            <a:pPr marL="342900" marR="0" lvl="0" indent="-342900" algn="l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740"/>
              <a:buFont typeface="Arial"/>
              <a:buChar char="•"/>
            </a:pPr>
            <a:r>
              <a:rPr lang="en-US" sz="27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Timeframe for conducting the assessment</a:t>
            </a:r>
          </a:p>
          <a:p>
            <a:pPr marL="342900" marR="0" lvl="0" indent="-342900" algn="l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740"/>
              <a:buFont typeface="Arial"/>
              <a:buChar char="•"/>
            </a:pPr>
            <a:r>
              <a:rPr lang="en-US" sz="27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Provides results that are comparable to more complex assessments</a:t>
            </a:r>
          </a:p>
          <a:p>
            <a:pPr marL="342900" marR="0" lvl="0" indent="-342900" algn="l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740"/>
              <a:buFont typeface="Arial"/>
              <a:buChar char="•"/>
            </a:pPr>
            <a:r>
              <a:rPr lang="en-US" sz="27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Research indicates low reports of shame or stigma related to this assessment</a:t>
            </a:r>
          </a:p>
          <a:p>
            <a:pPr marL="342900" marR="0" lvl="0" indent="-342900" algn="l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740"/>
              <a:buFont typeface="Arial"/>
              <a:buChar char="•"/>
            </a:pPr>
            <a:r>
              <a:rPr lang="en-US" sz="27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Research indicates that patients report this assessment would be helpful to the care provider</a:t>
            </a:r>
          </a:p>
          <a:p>
            <a:pPr marL="342900" marR="0" lvl="0" indent="-342900" algn="l" rtl="0">
              <a:lnSpc>
                <a:spcPct val="80000"/>
              </a:lnSpc>
              <a:spcBef>
                <a:spcPts val="544"/>
              </a:spcBef>
              <a:buClr>
                <a:schemeClr val="dk1"/>
              </a:buClr>
              <a:buSzPct val="100740"/>
              <a:buFont typeface="Arial"/>
              <a:buNone/>
            </a:pPr>
            <a:endParaRPr sz="272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Shape 148"/>
          <p:cNvSpPr txBox="1"/>
          <p:nvPr/>
        </p:nvSpPr>
        <p:spPr>
          <a:xfrm>
            <a:off x="2667000" y="6019800"/>
            <a:ext cx="6172199" cy="6463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(Shah, West, Bremmeyr, &amp; Savoy-Moore, 2010)</a:t>
            </a:r>
          </a:p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(VanGeest, Welch, &amp; Weiner, 2010)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Let’s Look at the Tool</a:t>
            </a:r>
          </a:p>
        </p:txBody>
      </p:sp>
      <p:sp>
        <p:nvSpPr>
          <p:cNvPr id="154" name="Shape 15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sng" strike="noStrike" cap="non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https://www.pfizer.com/files/health/nvs_flipbook_english_final.pdf</a:t>
            </a:r>
          </a:p>
          <a:p>
            <a: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342900" marR="0" lvl="0" indent="-3429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 txBox="1">
            <a:spLocks noGrp="1"/>
          </p:cNvSpPr>
          <p:nvPr>
            <p:ph type="title"/>
          </p:nvPr>
        </p:nvSpPr>
        <p:spPr>
          <a:xfrm>
            <a:off x="457200" y="4724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395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Let’s take a moment to talk about the tool and practice</a:t>
            </a:r>
          </a:p>
        </p:txBody>
      </p:sp>
      <p:sp>
        <p:nvSpPr>
          <p:cNvPr id="160" name="Shape 160" descr="Newest Vital Sign (NVS):  Sample Administration" title="NVS Administration.MOV">
            <a:hlinkClick r:id="rId3"/>
          </p:cNvPr>
          <p:cNvSpPr/>
          <p:nvPr/>
        </p:nvSpPr>
        <p:spPr>
          <a:xfrm>
            <a:off x="2423000" y="568475"/>
            <a:ext cx="4572000" cy="3429000"/>
          </a:xfrm>
          <a:prstGeom prst="rect">
            <a:avLst/>
          </a:prstGeom>
          <a:blipFill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Design and Implement a Pilot</a:t>
            </a:r>
          </a:p>
        </p:txBody>
      </p:sp>
      <p:sp>
        <p:nvSpPr>
          <p:cNvPr id="166" name="Shape 16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team decided that it would be best to start small</a:t>
            </a:r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❖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All clients that we spend  “more” time with</a:t>
            </a:r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❖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 clients that receive more than average education and information</a:t>
            </a:r>
          </a:p>
          <a:p>
            <a:pPr marL="1143000" marR="0" lvl="2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❖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Home Visitation Clients</a:t>
            </a:r>
          </a:p>
          <a:p>
            <a:pPr marL="1600200" marR="0" lvl="3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❖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PNCC, CCC and Care Coordination for elderly</a:t>
            </a:r>
          </a:p>
          <a:p>
            <a:pPr marL="1143000" marR="0" lvl="2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❖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Reproductive Health Clients</a:t>
            </a:r>
          </a:p>
          <a:p>
            <a:pPr marL="0" marR="0" lvl="0" indent="0" algn="l" rtl="0">
              <a:spcBef>
                <a:spcPts val="64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AND Then…. We Implemented</a:t>
            </a:r>
          </a:p>
        </p:txBody>
      </p:sp>
      <p:sp>
        <p:nvSpPr>
          <p:cNvPr id="173" name="Shape 17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4" name="Shape 174" descr="Clip from the movie Elf with Will Ferrell  Buy Elf on Amazon: http://www.amazon.com/Elf-Infinifilm-Will-Ferrell/dp/B0002F6BRE/ref=sr_1_1?s=movies-tv&amp;ie=UTF8&amp;qid=1311877151&amp;sr=1-1&amp;tag=you09f-20" title="You Did It! Congratulations!">
            <a:hlinkClick r:id="rId3"/>
          </p:cNvPr>
          <p:cNvSpPr/>
          <p:nvPr/>
        </p:nvSpPr>
        <p:spPr>
          <a:xfrm>
            <a:off x="2286000" y="2261850"/>
            <a:ext cx="4572000" cy="3429000"/>
          </a:xfrm>
          <a:prstGeom prst="rect">
            <a:avLst/>
          </a:prstGeom>
          <a:blipFill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Barriers &amp; Limitations</a:t>
            </a:r>
            <a:r>
              <a:rPr lang="en-US" sz="395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395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en-US" sz="3959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Shape 18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38697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Fear of offending the client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Staff refusal to complete assessment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Limited to English and Spanish</a:t>
            </a:r>
          </a:p>
          <a:p>
            <a:pPr marL="342900" marR="0" lvl="0" indent="-3429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Limited information on the consistent use of the tools available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Data Collected</a:t>
            </a:r>
          </a:p>
        </p:txBody>
      </p:sp>
      <p:sp>
        <p:nvSpPr>
          <p:cNvPr id="187" name="Shape 187"/>
          <p:cNvSpPr txBox="1">
            <a:spLocks noGrp="1"/>
          </p:cNvSpPr>
          <p:nvPr>
            <p:ph type="body" idx="1"/>
          </p:nvPr>
        </p:nvSpPr>
        <p:spPr>
          <a:xfrm>
            <a:off x="87275" y="1600200"/>
            <a:ext cx="9056700" cy="4526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b="1"/>
              <a:t>5% </a:t>
            </a:r>
            <a:r>
              <a:rPr lang="en-US"/>
              <a:t>high likelihood (50% or more) of limited literacy</a:t>
            </a:r>
          </a:p>
          <a:p>
            <a:pPr lvl="0">
              <a:spcBef>
                <a:spcPts val="0"/>
              </a:spcBef>
              <a:buNone/>
            </a:pPr>
            <a:r>
              <a:rPr lang="en-US" b="1"/>
              <a:t>25%</a:t>
            </a:r>
            <a:r>
              <a:rPr lang="en-US"/>
              <a:t> possibility of limited literacy</a:t>
            </a:r>
          </a:p>
          <a:p>
            <a:pPr lvl="0">
              <a:spcBef>
                <a:spcPts val="0"/>
              </a:spcBef>
              <a:buNone/>
            </a:pPr>
            <a:r>
              <a:rPr lang="en-US" b="1"/>
              <a:t>70%</a:t>
            </a:r>
            <a:r>
              <a:rPr lang="en-US"/>
              <a:t> adequate literacy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8229600" cy="9537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b="1"/>
              <a:t>Changes within Our Agency</a:t>
            </a:r>
          </a:p>
        </p:txBody>
      </p:sp>
      <p:sp>
        <p:nvSpPr>
          <p:cNvPr id="194" name="Shape 194"/>
          <p:cNvSpPr txBox="1">
            <a:spLocks noGrp="1"/>
          </p:cNvSpPr>
          <p:nvPr>
            <p:ph type="body" idx="1"/>
          </p:nvPr>
        </p:nvSpPr>
        <p:spPr>
          <a:xfrm>
            <a:off x="121400" y="1219200"/>
            <a:ext cx="8895300" cy="4907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Allowed the nursing staff to be more aware of the needs of the client</a:t>
            </a:r>
          </a:p>
          <a:p>
            <a:pPr marL="342900" marR="0" lvl="0" indent="-34290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 an agency we needed to change </a:t>
            </a:r>
            <a:r>
              <a:rPr lang="en-US"/>
              <a:t>the way we present information</a:t>
            </a:r>
          </a:p>
          <a:p>
            <a:pPr marR="0" lvl="1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❖"/>
            </a:pPr>
            <a:r>
              <a:rPr lang="en-US" sz="1800"/>
              <a:t>Always review readability</a:t>
            </a: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R="0" lvl="1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❖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Working to integrate more language options into our materials</a:t>
            </a:r>
          </a:p>
          <a:p>
            <a:pPr marR="0" lvl="1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❖"/>
            </a:pPr>
            <a:r>
              <a:rPr lang="en-US" sz="1800"/>
              <a:t> Use of iconology in educational materials</a:t>
            </a:r>
          </a:p>
          <a:p>
            <a:pPr marL="342900" marR="0" lvl="0" indent="-342900" rtl="0">
              <a:lnSpc>
                <a:spcPct val="100000"/>
              </a:lnSpc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/>
              <a:t>Developed an agency communications plan</a:t>
            </a:r>
          </a:p>
          <a:p>
            <a:pPr marL="342900" marR="0" lvl="0" indent="-342900" rtl="0">
              <a:lnSpc>
                <a:spcPct val="100000"/>
              </a:lnSpc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Created a broader awareness of the needs of the clients we serve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ctrTitle"/>
          </p:nvPr>
        </p:nvSpPr>
        <p:spPr>
          <a:xfrm>
            <a:off x="311708" y="992766"/>
            <a:ext cx="8520600" cy="27369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4800">
                <a:latin typeface="Calibri"/>
                <a:ea typeface="Calibri"/>
                <a:cs typeface="Calibri"/>
                <a:sym typeface="Calibri"/>
              </a:rPr>
              <a:t>I have no relevant financial interest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b="1"/>
              <a:t>Review Education Materials</a:t>
            </a:r>
          </a:p>
        </p:txBody>
      </p:sp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104325" y="1600200"/>
            <a:ext cx="9039600" cy="4526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-US"/>
              <a:t>A LOT of our educational materials were written at a 12th grade or greater reading level </a:t>
            </a:r>
          </a:p>
          <a:p>
            <a:pPr marL="0" lvl="0" indent="0" rtl="0">
              <a:spcBef>
                <a:spcPts val="0"/>
              </a:spcBef>
              <a:buNone/>
            </a:pPr>
            <a:endParaRPr/>
          </a:p>
          <a:p>
            <a:pPr marL="0" lvl="0" indent="0" algn="ctr">
              <a:spcBef>
                <a:spcPts val="0"/>
              </a:spcBef>
              <a:buNone/>
            </a:pPr>
            <a:endParaRPr sz="6000" b="1"/>
          </a:p>
        </p:txBody>
      </p:sp>
      <p:sp>
        <p:nvSpPr>
          <p:cNvPr id="202" name="Shape 202"/>
          <p:cNvSpPr/>
          <p:nvPr/>
        </p:nvSpPr>
        <p:spPr>
          <a:xfrm>
            <a:off x="2125035" y="4290600"/>
            <a:ext cx="5300190" cy="1273165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 w="3810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Permanent Marker"/>
              </a:rPr>
              <a:t>YIKES!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3959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has this changed our practice?</a:t>
            </a:r>
          </a:p>
        </p:txBody>
      </p:sp>
      <p:sp>
        <p:nvSpPr>
          <p:cNvPr id="209" name="Shape 20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Patient education </a:t>
            </a:r>
          </a:p>
          <a:p>
            <a:pPr marL="742950" marR="0" lvl="1" indent="-2603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85714"/>
              <a:buFont typeface="Noto Sans Symbols"/>
              <a:buChar char="❖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Skill building and teach back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Meaningful Use vs Purposeful Use</a:t>
            </a:r>
          </a:p>
          <a:p>
            <a:pPr marL="342900" marR="0" lvl="0" indent="-3429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Integration of newer technologies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Next Steps</a:t>
            </a:r>
          </a:p>
        </p:txBody>
      </p:sp>
      <p:sp>
        <p:nvSpPr>
          <p:cNvPr id="215" name="Shape 2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Determine if there is a way to implement this assessment into all client encounters</a:t>
            </a: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Establish a way to complete the assessment more frequently than initial encounter</a:t>
            </a:r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❖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Establish measurements to test health literacy improvement </a:t>
            </a:r>
          </a:p>
          <a:p>
            <a:pPr marL="342900" marR="0" lvl="0" indent="-3429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b="1"/>
              <a:t>Thank You</a:t>
            </a:r>
          </a:p>
        </p:txBody>
      </p:sp>
      <p:sp>
        <p:nvSpPr>
          <p:cNvPr id="222" name="Shape 22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-US" sz="4800" b="1"/>
              <a:t>Thoughts</a:t>
            </a:r>
          </a:p>
          <a:p>
            <a:pPr lvl="0" algn="ctr">
              <a:spcBef>
                <a:spcPts val="0"/>
              </a:spcBef>
              <a:buNone/>
            </a:pPr>
            <a:r>
              <a:rPr lang="en-US" sz="4800" b="1"/>
              <a:t>or</a:t>
            </a:r>
          </a:p>
          <a:p>
            <a:pPr lvl="0" algn="ctr">
              <a:spcBef>
                <a:spcPts val="0"/>
              </a:spcBef>
              <a:buNone/>
            </a:pPr>
            <a:r>
              <a:rPr lang="en-US" sz="4800" b="1"/>
              <a:t>Questions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References</a:t>
            </a:r>
          </a:p>
        </p:txBody>
      </p:sp>
      <p:sp>
        <p:nvSpPr>
          <p:cNvPr id="228" name="Shape 22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indent="0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400"/>
              <a:t>Beauchamp A, Batterham RW, Dodson S, Astbury B, Elsworth GR, McPhee C, Jacobson J, Buchbinder R, Osborne RH. BMC Public Health. 2017 Mar 3;17(1):230. doi: 10.1186/s12889-017-4147-5.</a:t>
            </a: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Mazurek Melnyk, B.  &amp; Fine-Overholt, E. (2015). Evidence-based practice in nursing and healthcare. A Guide to Best Practice, 3</a:t>
            </a:r>
            <a:r>
              <a:rPr lang="en-US" sz="1400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rd</a:t>
            </a: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ed.  Philadelphia: Wolters Kluwer/Lippincott, Williams &amp; Wilkins</a:t>
            </a:r>
          </a:p>
          <a:p>
            <a:pPr marL="342900" marR="0" lvl="0" indent="-3429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Office of Disease Prevention and Health Promotion. (2017). Evidenced-Based Resources Summary. Retrieved from </a:t>
            </a:r>
            <a:r>
              <a:rPr lang="en-US" sz="1400" b="0" i="0" u="sng" strike="noStrike" cap="non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https://www.healthypeople.gov/2020/tools-resources/evidence-based-resource/national-action-plan-improve-health-literacy</a:t>
            </a: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342900" marR="0" lvl="0" indent="-3429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Shah, L., West, P., Bremmeyr, K., &amp; Savoy-Moore, R. (2010). Health literacy instrument in family medicine: the 'newest vital sign' ease of use and correlates. Journal Of The American Board Of Family Medicine, 23(2), 195-203. doi:10.3122/jabfm.2010.02.070278</a:t>
            </a:r>
          </a:p>
          <a:p>
            <a:pPr marL="342900" marR="0" lvl="0" indent="-3429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VanGeest, J., Welch, V., &amp; Weiner, S. (2010). Patients' perceptions of screening for health literacy: reactions to the newest vital sign. Journal Of Health Communication, 15(4), 402-412. doi:10.1080/10810731003753117</a:t>
            </a:r>
          </a:p>
          <a:p>
            <a:pPr marL="342900" marR="0" lvl="0" indent="-3429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Welch, V., Vangeest, J., &amp; Caskey, R. (2011). Time, Costs, and Clinical Utilization of Screening for Health Literacy: A Case Study Using the Newest Vital Sign (NVS) Instrument. Journal Of The American Board Of Family Medicine, 24(3), 281-289. doi:10.3122/jabfm.2011.03.100212</a:t>
            </a:r>
          </a:p>
          <a:p>
            <a:pPr marL="342900" marR="0" lvl="0" indent="-342900" algn="l" rtl="0">
              <a:spcBef>
                <a:spcPts val="280"/>
              </a:spcBef>
              <a:buClr>
                <a:schemeClr val="dk1"/>
              </a:buClr>
              <a:buSzPct val="1000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Research Review References</a:t>
            </a:r>
          </a:p>
        </p:txBody>
      </p:sp>
      <p:sp>
        <p:nvSpPr>
          <p:cNvPr id="234" name="Shape 23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1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❖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Pleasant, A., McKinney, J., &amp; Rikard, R. V. (2011). Health literacy measurement: a proposed research agenda. </a:t>
            </a:r>
            <a:r>
              <a:rPr lang="en-US" sz="18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Journal of </a:t>
            </a:r>
            <a:r>
              <a:rPr lang="en-US" sz="1800" i="1"/>
              <a:t>H</a:t>
            </a:r>
            <a:r>
              <a:rPr lang="en-US" sz="18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ealth </a:t>
            </a:r>
            <a:r>
              <a:rPr lang="en-US" sz="1800" i="1"/>
              <a:t>C</a:t>
            </a:r>
            <a:r>
              <a:rPr lang="en-US" sz="18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ommunication, 16</a:t>
            </a: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(3), 11-21.</a:t>
            </a:r>
          </a:p>
          <a:p>
            <a:pPr marL="742950" marR="0" lvl="1" indent="-2857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❖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Nutbeam, D. (2000). Health literacy as a public health goal: a challenge for contemporary health education and communication strategies into the 21st century. </a:t>
            </a:r>
            <a:r>
              <a:rPr lang="en-US" sz="18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Health </a:t>
            </a:r>
            <a:r>
              <a:rPr lang="en-US" sz="1800" i="1"/>
              <a:t>P</a:t>
            </a:r>
            <a:r>
              <a:rPr lang="en-US" sz="18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romotion </a:t>
            </a:r>
            <a:r>
              <a:rPr lang="en-US" sz="1800" i="1"/>
              <a:t>I</a:t>
            </a:r>
            <a:r>
              <a:rPr lang="en-US" sz="18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nternational, 15</a:t>
            </a: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(3), 259-267.</a:t>
            </a:r>
          </a:p>
          <a:p>
            <a:pPr marL="742950" marR="0" lvl="1" indent="-2857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❖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Agency for Healthcare Research and Quality. (2011). Health literacy interventions and outcomes an updated systematic review (Vol. 199). Rockville, MD</a:t>
            </a:r>
          </a:p>
          <a:p>
            <a:pPr marL="457200" marR="0" lvl="1" indent="0" algn="l" rtl="0">
              <a:spcBef>
                <a:spcPts val="36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Learning Objectives</a:t>
            </a:r>
          </a:p>
        </p:txBody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Participant will be able to identify/describe three tools to assess health literacy for integration into practice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Participant will be able to articulate the need/advocate for implementation into their practice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Participant will be able to navigate potential barriers to implementation of tool into practice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Literacy in America</a:t>
            </a:r>
          </a:p>
        </p:txBody>
      </p:sp>
      <p:pic>
        <p:nvPicPr>
          <p:cNvPr id="84" name="Shape 8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-751303">
            <a:off x="535561" y="1618917"/>
            <a:ext cx="3722646" cy="1897215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Shape 8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719476">
            <a:off x="3094939" y="3844252"/>
            <a:ext cx="5934665" cy="1724502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Shape 8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 rot="-533601">
            <a:off x="4502579" y="1662653"/>
            <a:ext cx="3343274" cy="133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Shape 87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457200" y="4950862"/>
            <a:ext cx="2886074" cy="158115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Shape 88"/>
          <p:cNvSpPr txBox="1"/>
          <p:nvPr/>
        </p:nvSpPr>
        <p:spPr>
          <a:xfrm>
            <a:off x="5486400" y="6421187"/>
            <a:ext cx="3429000" cy="2462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(Proliteracy.org, 2016)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2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Health Literacy</a:t>
            </a:r>
          </a:p>
        </p:txBody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3809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“The degree to which individuals are able to obtain, process and understand basic health information…” (</a:t>
            </a:r>
            <a:r>
              <a:rPr lang="en-US" sz="32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para. 1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</a:p>
        </p:txBody>
      </p:sp>
      <p:sp>
        <p:nvSpPr>
          <p:cNvPr id="95" name="Shape 95"/>
          <p:cNvSpPr txBox="1"/>
          <p:nvPr/>
        </p:nvSpPr>
        <p:spPr>
          <a:xfrm>
            <a:off x="5181600" y="6248400"/>
            <a:ext cx="3505200" cy="2462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(Office of Disease Prevention and Health Promotion, 2017)</a:t>
            </a:r>
          </a:p>
        </p:txBody>
      </p:sp>
      <p:pic>
        <p:nvPicPr>
          <p:cNvPr id="96" name="Shape 9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86000" y="3428998"/>
            <a:ext cx="4043362" cy="26908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9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395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Health Literacy and Health Outcomes</a:t>
            </a:r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457200" y="1219200"/>
            <a:ext cx="8229600" cy="49069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Lower health literacy is associated with:</a:t>
            </a:r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❖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Increased hospitalizations</a:t>
            </a:r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❖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Increased use of emergency care</a:t>
            </a:r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❖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Lower receipt of vaccines</a:t>
            </a:r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❖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Lower use of mammography</a:t>
            </a:r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❖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Higher mortality for seniors</a:t>
            </a:r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❖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Lower self</a:t>
            </a:r>
            <a:r>
              <a:rPr lang="en-US"/>
              <a:t>-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reported health and quality of life</a:t>
            </a:r>
          </a:p>
          <a:p>
            <a:pPr marL="742950" marR="0" lvl="1" indent="-285750" algn="l" rtl="0">
              <a:spcBef>
                <a:spcPts val="560"/>
              </a:spcBef>
              <a:buClr>
                <a:schemeClr val="dk1"/>
              </a:buClr>
              <a:buSzPct val="100000"/>
              <a:buFont typeface="Noto Sans Symbols"/>
              <a:buChar char="❖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Children hav</a:t>
            </a:r>
            <a:r>
              <a:rPr lang="en-US"/>
              <a:t>e a lower likelihood of having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medical insurance</a:t>
            </a:r>
          </a:p>
        </p:txBody>
      </p:sp>
      <p:sp>
        <p:nvSpPr>
          <p:cNvPr id="104" name="Shape 104"/>
          <p:cNvSpPr txBox="1"/>
          <p:nvPr/>
        </p:nvSpPr>
        <p:spPr>
          <a:xfrm>
            <a:off x="5334000" y="6324600"/>
            <a:ext cx="3505200" cy="27699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(Agency for Healthcare Research and Quality,  2011)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Why the focus on health literacy?</a:t>
            </a:r>
          </a:p>
        </p:txBody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3322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Why are we as an agency unable to create a change in behavior?</a:t>
            </a:r>
          </a:p>
          <a:p>
            <a:pPr marL="685800" marR="0" lvl="4" indent="-279400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Non-Compliance?</a:t>
            </a:r>
          </a:p>
          <a:p>
            <a:pPr marL="685800" marR="0" lvl="4" indent="-279400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Perceived health risk?</a:t>
            </a:r>
          </a:p>
          <a:p>
            <a:pPr marL="685800" marR="0" lvl="4" indent="-279400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Lack of understanding?</a:t>
            </a:r>
          </a:p>
          <a:p>
            <a:pPr marL="2857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64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2" name="Shape 112" descr="Maslow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76800" y="3539900"/>
            <a:ext cx="3810000" cy="2857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title"/>
          </p:nvPr>
        </p:nvSpPr>
        <p:spPr>
          <a:xfrm>
            <a:off x="0" y="354925"/>
            <a:ext cx="9144000" cy="1404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3959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IOWA Model of Research-Based Practice to Promote Quality Care</a:t>
            </a:r>
          </a:p>
        </p:txBody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457200" y="1935150"/>
            <a:ext cx="8229600" cy="4449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Serves as a guide for nurses and other health professionals to use research in order to improve health outcomes </a:t>
            </a:r>
          </a:p>
          <a:p>
            <a:pPr marL="1143000" marR="0" lvl="2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✓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Identify the trigger</a:t>
            </a:r>
          </a:p>
          <a:p>
            <a:pPr marL="1143000" marR="0" lvl="2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✓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Determine the clinical relevance</a:t>
            </a:r>
          </a:p>
          <a:p>
            <a:pPr marL="1143000" marR="0" lvl="2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✓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Form a team to locate and analyze research</a:t>
            </a:r>
          </a:p>
          <a:p>
            <a:pPr marL="1143000" marR="0" lvl="2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✓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Design and implement pilot practice change</a:t>
            </a:r>
          </a:p>
          <a:p>
            <a:pPr marL="1143000" marR="0" lvl="2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✓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Implement and evaluate test pilot</a:t>
            </a:r>
          </a:p>
          <a:p>
            <a:pPr marL="1143000" marR="0" lvl="2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✓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Integrate and maintain</a:t>
            </a:r>
          </a:p>
          <a:p>
            <a:pPr marL="1143000" marR="0" lvl="2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64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Shape 120"/>
          <p:cNvSpPr txBox="1"/>
          <p:nvPr/>
        </p:nvSpPr>
        <p:spPr>
          <a:xfrm>
            <a:off x="4716625" y="6384925"/>
            <a:ext cx="4267200" cy="369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(Melnyk &amp; Fineout-Overholt, 2015)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Research Review</a:t>
            </a:r>
          </a:p>
        </p:txBody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does Health Literacy Impact Health Outcomes?</a:t>
            </a: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many people understand medical information?</a:t>
            </a: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types of tools are available to assess health literacy?</a:t>
            </a: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information does the assessment of health literacy provide to the practitioner?</a:t>
            </a:r>
          </a:p>
          <a:p>
            <a:pPr marL="342900" marR="0" lvl="0" indent="-3429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 implementing a health literacy assessment improve health outcomes in our practice?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1137</Words>
  <Application>Microsoft Office PowerPoint</Application>
  <PresentationFormat>On-screen Show (4:3)</PresentationFormat>
  <Paragraphs>136</Paragraphs>
  <Slides>25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Noto Sans Symbols</vt:lpstr>
      <vt:lpstr>Permanent Marker</vt:lpstr>
      <vt:lpstr>simple-light-2</vt:lpstr>
      <vt:lpstr>Integrating Health Literacy into Practice: A Public Health Approach</vt:lpstr>
      <vt:lpstr>I have no relevant financial interest</vt:lpstr>
      <vt:lpstr>Learning Objectives</vt:lpstr>
      <vt:lpstr>Literacy in America</vt:lpstr>
      <vt:lpstr>Health Literacy</vt:lpstr>
      <vt:lpstr>Health Literacy and Health Outcomes</vt:lpstr>
      <vt:lpstr>Why the focus on health literacy?</vt:lpstr>
      <vt:lpstr>IOWA Model of Research-Based Practice to Promote Quality Care</vt:lpstr>
      <vt:lpstr>Research Review</vt:lpstr>
      <vt:lpstr>Clinical Relevance</vt:lpstr>
      <vt:lpstr>Health Literacy Tools</vt:lpstr>
      <vt:lpstr>The Newest Vital Sign</vt:lpstr>
      <vt:lpstr>Let’s Look at the Tool</vt:lpstr>
      <vt:lpstr>Let’s take a moment to talk about the tool and practice</vt:lpstr>
      <vt:lpstr>Design and Implement a Pilot</vt:lpstr>
      <vt:lpstr>AND Then…. We Implemented</vt:lpstr>
      <vt:lpstr>Barriers &amp; Limitations </vt:lpstr>
      <vt:lpstr>Data Collected</vt:lpstr>
      <vt:lpstr>Changes within Our Agency</vt:lpstr>
      <vt:lpstr>Review Education Materials</vt:lpstr>
      <vt:lpstr>How has this changed our practice?</vt:lpstr>
      <vt:lpstr>Next Steps</vt:lpstr>
      <vt:lpstr>Thank You</vt:lpstr>
      <vt:lpstr>References</vt:lpstr>
      <vt:lpstr>Research Review 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Integrating Health Literacy into Practice: A Public Health Approach</dc:title>
  <dc:creator>Kari</dc:creator>
  <cp:lastModifiedBy>Owner</cp:lastModifiedBy>
  <cp:revision>2</cp:revision>
  <dcterms:modified xsi:type="dcterms:W3CDTF">2017-03-31T19:07:30Z</dcterms:modified>
</cp:coreProperties>
</file>