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9" r:id="rId3"/>
    <p:sldId id="258" r:id="rId4"/>
    <p:sldId id="259" r:id="rId5"/>
    <p:sldId id="262" r:id="rId6"/>
    <p:sldId id="263" r:id="rId7"/>
    <p:sldId id="264" r:id="rId8"/>
    <p:sldId id="265" r:id="rId9"/>
    <p:sldId id="266" r:id="rId10"/>
    <p:sldId id="267" r:id="rId11"/>
    <p:sldId id="268" r:id="rId12"/>
    <p:sldId id="269" r:id="rId13"/>
    <p:sldId id="270" r:id="rId14"/>
    <p:sldId id="287" r:id="rId15"/>
    <p:sldId id="271" r:id="rId16"/>
    <p:sldId id="277" r:id="rId17"/>
    <p:sldId id="278" r:id="rId18"/>
    <p:sldId id="279" r:id="rId19"/>
    <p:sldId id="283" r:id="rId20"/>
    <p:sldId id="272" r:id="rId21"/>
    <p:sldId id="281" r:id="rId22"/>
    <p:sldId id="280" r:id="rId23"/>
    <p:sldId id="284" r:id="rId24"/>
    <p:sldId id="282" r:id="rId25"/>
    <p:sldId id="273" r:id="rId26"/>
    <p:sldId id="274" r:id="rId27"/>
    <p:sldId id="285" r:id="rId28"/>
    <p:sldId id="261" r:id="rId29"/>
    <p:sldId id="276" r:id="rId30"/>
    <p:sldId id="286" r:id="rId31"/>
    <p:sldId id="260" r:id="rId32"/>
    <p:sldId id="288"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56" autoAdjust="0"/>
  </p:normalViewPr>
  <p:slideViewPr>
    <p:cSldViewPr>
      <p:cViewPr>
        <p:scale>
          <a:sx n="76" d="100"/>
          <a:sy n="76" d="100"/>
        </p:scale>
        <p:origin x="-11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3F51C-2B57-4DD7-811C-FF713A3FB8FF}" type="datetimeFigureOut">
              <a:rPr lang="en-US" smtClean="0"/>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1B91E-E507-435F-B8D2-855AAC77FD70}" type="slidenum">
              <a:rPr lang="en-US" smtClean="0"/>
              <a:t>‹#›</a:t>
            </a:fld>
            <a:endParaRPr lang="en-US"/>
          </a:p>
        </p:txBody>
      </p:sp>
    </p:spTree>
    <p:extLst>
      <p:ext uri="{BB962C8B-B14F-4D97-AF65-F5344CB8AC3E}">
        <p14:creationId xmlns:p14="http://schemas.microsoft.com/office/powerpoint/2010/main" val="374264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1</a:t>
            </a:fld>
            <a:endParaRPr lang="en-US"/>
          </a:p>
        </p:txBody>
      </p:sp>
    </p:spTree>
    <p:extLst>
      <p:ext uri="{BB962C8B-B14F-4D97-AF65-F5344CB8AC3E}">
        <p14:creationId xmlns:p14="http://schemas.microsoft.com/office/powerpoint/2010/main" val="10242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experience: I would have loved to have this comic when I was</a:t>
            </a:r>
            <a:r>
              <a:rPr lang="en-US" baseline="0" dirty="0" smtClean="0"/>
              <a:t> a teenager. Now, I offer it to people when I can. It isn’t perfect, but some explanation about chronic pain is a powerful tool</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19</a:t>
            </a:fld>
            <a:endParaRPr lang="en-US"/>
          </a:p>
        </p:txBody>
      </p:sp>
    </p:spTree>
    <p:extLst>
      <p:ext uri="{BB962C8B-B14F-4D97-AF65-F5344CB8AC3E}">
        <p14:creationId xmlns:p14="http://schemas.microsoft.com/office/powerpoint/2010/main" val="425117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Despite the recognized importance of empathy, studies show a decline in medical student empathy throughout training. A review of 18 studies on changes in empathy in medical school and residency showed a significant decrease in empathy, particularly in the third year</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21</a:t>
            </a:fld>
            <a:endParaRPr lang="en-US"/>
          </a:p>
        </p:txBody>
      </p:sp>
    </p:spTree>
    <p:extLst>
      <p:ext uri="{BB962C8B-B14F-4D97-AF65-F5344CB8AC3E}">
        <p14:creationId xmlns:p14="http://schemas.microsoft.com/office/powerpoint/2010/main" val="223764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in creating something</a:t>
            </a:r>
            <a:r>
              <a:rPr lang="en-US" baseline="0" dirty="0" smtClean="0"/>
              <a:t> (Green, MK)</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22</a:t>
            </a:fld>
            <a:endParaRPr lang="en-US"/>
          </a:p>
        </p:txBody>
      </p:sp>
    </p:spTree>
    <p:extLst>
      <p:ext uri="{BB962C8B-B14F-4D97-AF65-F5344CB8AC3E}">
        <p14:creationId xmlns:p14="http://schemas.microsoft.com/office/powerpoint/2010/main" val="222273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Comics have been shown to be a valuable tool in a variety of educational settings, including public school, college, and</a:t>
            </a:r>
            <a:r>
              <a:rPr lang="en-US" baseline="0" dirty="0" smtClean="0"/>
              <a:t> medical school. The benefits being replicated across all three stages of a US-based physician’s education strikes me as powerful evidence of the role comics can play in education.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24</a:t>
            </a:fld>
            <a:endParaRPr lang="en-US"/>
          </a:p>
        </p:txBody>
      </p:sp>
    </p:spTree>
    <p:extLst>
      <p:ext uri="{BB962C8B-B14F-4D97-AF65-F5344CB8AC3E}">
        <p14:creationId xmlns:p14="http://schemas.microsoft.com/office/powerpoint/2010/main" val="380134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experts in searching,</a:t>
            </a:r>
            <a:r>
              <a:rPr lang="en-US" baseline="0" dirty="0" smtClean="0"/>
              <a:t> health literacy, patron/patient needs, information seeking, and on and on. We can be the conduit.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25</a:t>
            </a:fld>
            <a:endParaRPr lang="en-US"/>
          </a:p>
        </p:txBody>
      </p:sp>
    </p:spTree>
    <p:extLst>
      <p:ext uri="{BB962C8B-B14F-4D97-AF65-F5344CB8AC3E}">
        <p14:creationId xmlns:p14="http://schemas.microsoft.com/office/powerpoint/2010/main" val="411522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section is far more… free flowing. What do we know? </a:t>
            </a:r>
          </a:p>
          <a:p>
            <a:r>
              <a:rPr lang="en-US" dirty="0" smtClean="0"/>
              <a:t>What do we not now?</a:t>
            </a:r>
          </a:p>
          <a:p>
            <a:r>
              <a:rPr lang="en-US" dirty="0" smtClean="0"/>
              <a:t>What roles might we play? </a:t>
            </a:r>
          </a:p>
          <a:p>
            <a:r>
              <a:rPr lang="en-US" dirty="0" smtClean="0"/>
              <a:t>These are all spoken rhetorically. Topics for discussion. Note that these questions have arisen</a:t>
            </a:r>
            <a:r>
              <a:rPr lang="en-US" baseline="0" dirty="0" smtClean="0"/>
              <a:t> as a result of my scoping review</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26</a:t>
            </a:fld>
            <a:endParaRPr lang="en-US"/>
          </a:p>
        </p:txBody>
      </p:sp>
    </p:spTree>
    <p:extLst>
      <p:ext uri="{BB962C8B-B14F-4D97-AF65-F5344CB8AC3E}">
        <p14:creationId xmlns:p14="http://schemas.microsoft.com/office/powerpoint/2010/main" val="317282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Neither</a:t>
            </a:r>
            <a:r>
              <a:rPr lang="en-US" baseline="0" dirty="0" smtClean="0"/>
              <a:t> are clean, clear definitions and both are only one of several possible ones. Consider Will Eisner or other comic scholar definitions. The GM Manifesto also includes several interpretations of Ian’s initial definition.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5</a:t>
            </a:fld>
            <a:endParaRPr lang="en-US"/>
          </a:p>
        </p:txBody>
      </p:sp>
    </p:spTree>
    <p:extLst>
      <p:ext uri="{BB962C8B-B14F-4D97-AF65-F5344CB8AC3E}">
        <p14:creationId xmlns:p14="http://schemas.microsoft.com/office/powerpoint/2010/main" val="230716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6</a:t>
            </a:fld>
            <a:endParaRPr lang="en-US"/>
          </a:p>
        </p:txBody>
      </p:sp>
    </p:spTree>
    <p:extLst>
      <p:ext uri="{BB962C8B-B14F-4D97-AF65-F5344CB8AC3E}">
        <p14:creationId xmlns:p14="http://schemas.microsoft.com/office/powerpoint/2010/main" val="344971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counts as healthcare? Is animation a comic?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7</a:t>
            </a:fld>
            <a:endParaRPr lang="en-US"/>
          </a:p>
        </p:txBody>
      </p:sp>
    </p:spTree>
    <p:extLst>
      <p:ext uri="{BB962C8B-B14F-4D97-AF65-F5344CB8AC3E}">
        <p14:creationId xmlns:p14="http://schemas.microsoft.com/office/powerpoint/2010/main" val="325408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panels, wordless comics, WHAT IS A COMIC??</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8</a:t>
            </a:fld>
            <a:endParaRPr lang="en-US"/>
          </a:p>
        </p:txBody>
      </p:sp>
    </p:spTree>
    <p:extLst>
      <p:ext uri="{BB962C8B-B14F-4D97-AF65-F5344CB8AC3E}">
        <p14:creationId xmlns:p14="http://schemas.microsoft.com/office/powerpoint/2010/main" val="338010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these definitions leave us with questions of subjectively</a:t>
            </a:r>
            <a:r>
              <a:rPr lang="en-US" baseline="0" dirty="0" smtClean="0"/>
              <a:t> defining what is/is not GM and raises questions of cannon (don’t dwell on this). </a:t>
            </a:r>
          </a:p>
          <a:p>
            <a:endParaRPr lang="en-US" baseline="0" dirty="0" smtClean="0"/>
          </a:p>
          <a:p>
            <a:r>
              <a:rPr lang="en-US" baseline="0" dirty="0" smtClean="0"/>
              <a:t>Discuss what is excluded in review later</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9</a:t>
            </a:fld>
            <a:endParaRPr lang="en-US"/>
          </a:p>
        </p:txBody>
      </p:sp>
    </p:spTree>
    <p:extLst>
      <p:ext uri="{BB962C8B-B14F-4D97-AF65-F5344CB8AC3E}">
        <p14:creationId xmlns:p14="http://schemas.microsoft.com/office/powerpoint/2010/main" val="18633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it or not, not everyone can read images. It is a specialized</a:t>
            </a:r>
            <a:r>
              <a:rPr lang="en-US" baseline="0" dirty="0" smtClean="0"/>
              <a:t> skill set. Consider “comics” literacy.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12</a:t>
            </a:fld>
            <a:endParaRPr lang="en-US"/>
          </a:p>
        </p:txBody>
      </p:sp>
    </p:spTree>
    <p:extLst>
      <p:ext uri="{BB962C8B-B14F-4D97-AF65-F5344CB8AC3E}">
        <p14:creationId xmlns:p14="http://schemas.microsoft.com/office/powerpoint/2010/main" val="354416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studies on comics and health literacy. We</a:t>
            </a:r>
            <a:r>
              <a:rPr lang="en-US" baseline="0" dirty="0" smtClean="0"/>
              <a:t> pride ourselves on being advocates for better health literacy – we owe it to our patrons to know about these options. </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13</a:t>
            </a:fld>
            <a:endParaRPr lang="en-US"/>
          </a:p>
        </p:txBody>
      </p:sp>
    </p:spTree>
    <p:extLst>
      <p:ext uri="{BB962C8B-B14F-4D97-AF65-F5344CB8AC3E}">
        <p14:creationId xmlns:p14="http://schemas.microsoft.com/office/powerpoint/2010/main" val="214253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be surprised how often I hear some variation of this concern.</a:t>
            </a:r>
            <a:r>
              <a:rPr lang="en-US" baseline="0" dirty="0" smtClean="0"/>
              <a:t> I’m here to tell you that it isn’t a huge worry. If you have nervous patrons or people who simply don’t understand what comics are all about, I highly recommend this short strip by Jessica Abel. I’ve shown the first page here. She’s even been kind enough to make it CCBY so you can put it up and make it easily available to all your patrons!</a:t>
            </a:r>
            <a:endParaRPr lang="en-US" dirty="0"/>
          </a:p>
        </p:txBody>
      </p:sp>
      <p:sp>
        <p:nvSpPr>
          <p:cNvPr id="4" name="Slide Number Placeholder 3"/>
          <p:cNvSpPr>
            <a:spLocks noGrp="1"/>
          </p:cNvSpPr>
          <p:nvPr>
            <p:ph type="sldNum" sz="quarter" idx="10"/>
          </p:nvPr>
        </p:nvSpPr>
        <p:spPr/>
        <p:txBody>
          <a:bodyPr/>
          <a:lstStyle/>
          <a:p>
            <a:fld id="{3BD1B91E-E507-435F-B8D2-855AAC77FD70}" type="slidenum">
              <a:rPr lang="en-US" smtClean="0"/>
              <a:t>14</a:t>
            </a:fld>
            <a:endParaRPr lang="en-US"/>
          </a:p>
        </p:txBody>
      </p:sp>
    </p:spTree>
    <p:extLst>
      <p:ext uri="{BB962C8B-B14F-4D97-AF65-F5344CB8AC3E}">
        <p14:creationId xmlns:p14="http://schemas.microsoft.com/office/powerpoint/2010/main" val="184161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004ED-5075-46BE-9A03-0525688D04C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69059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004ED-5075-46BE-9A03-0525688D04C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45941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004ED-5075-46BE-9A03-0525688D04C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352270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004ED-5075-46BE-9A03-0525688D04C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58520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004ED-5075-46BE-9A03-0525688D04C8}"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229447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004ED-5075-46BE-9A03-0525688D04C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284376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004ED-5075-46BE-9A03-0525688D04C8}"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227023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004ED-5075-46BE-9A03-0525688D04C8}"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299738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04ED-5075-46BE-9A03-0525688D04C8}"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361893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04ED-5075-46BE-9A03-0525688D04C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855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04ED-5075-46BE-9A03-0525688D04C8}"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488F-BFD9-4005-BCC0-B06BEB0CF2B9}" type="slidenum">
              <a:rPr lang="en-US" smtClean="0"/>
              <a:t>‹#›</a:t>
            </a:fld>
            <a:endParaRPr lang="en-US"/>
          </a:p>
        </p:txBody>
      </p:sp>
    </p:spTree>
    <p:extLst>
      <p:ext uri="{BB962C8B-B14F-4D97-AF65-F5344CB8AC3E}">
        <p14:creationId xmlns:p14="http://schemas.microsoft.com/office/powerpoint/2010/main" val="5384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04ED-5075-46BE-9A03-0525688D04C8}" type="datetimeFigureOut">
              <a:rPr lang="en-US" smtClean="0"/>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D488F-BFD9-4005-BCC0-B06BEB0CF2B9}" type="slidenum">
              <a:rPr lang="en-US" smtClean="0"/>
              <a:t>‹#›</a:t>
            </a:fld>
            <a:endParaRPr lang="en-US"/>
          </a:p>
        </p:txBody>
      </p:sp>
    </p:spTree>
    <p:extLst>
      <p:ext uri="{BB962C8B-B14F-4D97-AF65-F5344CB8AC3E}">
        <p14:creationId xmlns:p14="http://schemas.microsoft.com/office/powerpoint/2010/main" val="2137267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dw-wp.com/resources/what-is-a-graphic-novel"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dx.doi.org/10.1136/medhum-2013-01046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ites.psu.edu/graphicnarrativ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x.doi.org/10.1111/medu.1286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dx.doi.org/10.1080/21504857.2016.1219957" TargetMode="External"/><Relationship Id="rId4" Type="http://schemas.openxmlformats.org/officeDocument/2006/relationships/hyperlink" Target="https://dx.doi.org/10.1097/ACM.000000000000106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dx.doi.org/10.1016/j.jacr.2016.09.01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aisedonritalincomic.blogspot.com/p/raised-on-ritalin-research-bibliography.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NoetheMatt/lists/graphmed-graphlib-list" TargetMode="External"/><Relationship Id="rId2" Type="http://schemas.openxmlformats.org/officeDocument/2006/relationships/hyperlink" Target="http://www.graphicmedicine.org/" TargetMode="External"/><Relationship Id="rId1" Type="http://schemas.openxmlformats.org/officeDocument/2006/relationships/slideLayout" Target="../slideLayouts/slideLayout2.xml"/><Relationship Id="rId5" Type="http://schemas.openxmlformats.org/officeDocument/2006/relationships/hyperlink" Target="http://www.graphiclibrarian.wordpress.com/" TargetMode="External"/><Relationship Id="rId4" Type="http://schemas.openxmlformats.org/officeDocument/2006/relationships/hyperlink" Target="https://www.facebook.com/Graphic-Medicine-118202494896480/?ref=page_interna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umassmed.worldcat.org/profiles/NoetheMatt/lists/367250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nnlm.gov/ner/guides/graphic-medicine-book-club-kit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raphiclibrarian.wordpress.com/graphic-medicine-in-the-academy" TargetMode="External"/><Relationship Id="rId2" Type="http://schemas.openxmlformats.org/officeDocument/2006/relationships/hyperlink" Target="mailto:Matthew.Noe@umassme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raphicmedicine.org/abou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914400"/>
            <a:ext cx="8001000" cy="1470025"/>
          </a:xfrm>
        </p:spPr>
        <p:txBody>
          <a:bodyPr>
            <a:normAutofit fontScale="90000"/>
          </a:bodyPr>
          <a:lstStyle/>
          <a:p>
            <a:r>
              <a:rPr lang="en-US" dirty="0">
                <a:latin typeface="Footlight MT Light" panose="0204060206030A020304" pitchFamily="18" charset="0"/>
              </a:rPr>
              <a:t>Graphic Medicine: A Visual Narrative Approach to Health Literacy</a:t>
            </a:r>
          </a:p>
        </p:txBody>
      </p:sp>
      <p:sp>
        <p:nvSpPr>
          <p:cNvPr id="3" name="Subtitle 2"/>
          <p:cNvSpPr>
            <a:spLocks noGrp="1"/>
          </p:cNvSpPr>
          <p:nvPr>
            <p:ph type="subTitle" idx="1"/>
          </p:nvPr>
        </p:nvSpPr>
        <p:spPr>
          <a:xfrm>
            <a:off x="1371600" y="2971800"/>
            <a:ext cx="6400800" cy="1752600"/>
          </a:xfrm>
        </p:spPr>
        <p:txBody>
          <a:bodyPr>
            <a:normAutofit fontScale="92500"/>
          </a:bodyPr>
          <a:lstStyle/>
          <a:p>
            <a:r>
              <a:rPr lang="en-US" sz="3000" dirty="0" smtClean="0">
                <a:latin typeface="Footlight MT Light" panose="0204060206030A020304" pitchFamily="18" charset="0"/>
              </a:rPr>
              <a:t>Matthew Noe</a:t>
            </a:r>
          </a:p>
          <a:p>
            <a:r>
              <a:rPr lang="en-US" sz="3000" dirty="0" smtClean="0">
                <a:latin typeface="Footlight MT Light" panose="0204060206030A020304" pitchFamily="18" charset="0"/>
              </a:rPr>
              <a:t>Lamar Soutter Library, Fellow</a:t>
            </a:r>
          </a:p>
          <a:p>
            <a:r>
              <a:rPr lang="en-US" sz="3000" dirty="0" smtClean="0">
                <a:latin typeface="Footlight MT Light" panose="0204060206030A020304" pitchFamily="18" charset="0"/>
              </a:rPr>
              <a:t>NNLM/NER, Graphic Medicine Specialist</a:t>
            </a:r>
          </a:p>
          <a:p>
            <a:endParaRPr lang="en-US" dirty="0">
              <a:latin typeface="Footlight MT Light" panose="0204060206030A020304" pitchFamily="18" charset="0"/>
            </a:endParaRPr>
          </a:p>
        </p:txBody>
      </p:sp>
      <p:sp>
        <p:nvSpPr>
          <p:cNvPr id="10" name="TextBox 9"/>
          <p:cNvSpPr txBox="1"/>
          <p:nvPr/>
        </p:nvSpPr>
        <p:spPr>
          <a:xfrm>
            <a:off x="190500" y="5715000"/>
            <a:ext cx="8763000" cy="769441"/>
          </a:xfrm>
          <a:prstGeom prst="rect">
            <a:avLst/>
          </a:prstGeom>
          <a:noFill/>
        </p:spPr>
        <p:txBody>
          <a:bodyPr wrap="square" rtlCol="0">
            <a:spAutoFit/>
          </a:bodyPr>
          <a:lstStyle/>
          <a:p>
            <a:pPr algn="ctr"/>
            <a:r>
              <a:rPr lang="en-US" sz="1100" dirty="0" smtClean="0">
                <a:latin typeface="Footlight MT Light" panose="0204060206030A020304" pitchFamily="18" charset="0"/>
              </a:rPr>
              <a:t>Acknowledgements</a:t>
            </a:r>
          </a:p>
          <a:p>
            <a:pPr algn="ctr"/>
            <a:r>
              <a:rPr lang="en-US" sz="1100" dirty="0" smtClean="0">
                <a:latin typeface="Footlight MT Light" panose="0204060206030A020304" pitchFamily="18" charset="0"/>
              </a:rPr>
              <a:t>This project is funded (in part) by a Mapping the Landscape, Journeying Together grant from the Arnold P. Gold Foundation Research Institute.</a:t>
            </a:r>
          </a:p>
          <a:p>
            <a:pPr algn="ctr"/>
            <a:r>
              <a:rPr lang="en-US" sz="1100" dirty="0" smtClean="0">
                <a:latin typeface="Footlight MT Light" panose="0204060206030A020304" pitchFamily="18" charset="0"/>
              </a:rPr>
              <a:t>This project is funded (in part) by the National Library of Medicine, National Institutes of Health, Department of Health and Human Services, </a:t>
            </a:r>
            <a:br>
              <a:rPr lang="en-US" sz="1100" dirty="0" smtClean="0">
                <a:latin typeface="Footlight MT Light" panose="0204060206030A020304" pitchFamily="18" charset="0"/>
              </a:rPr>
            </a:br>
            <a:r>
              <a:rPr lang="en-US" sz="1100" dirty="0" smtClean="0">
                <a:latin typeface="Footlight MT Light" panose="0204060206030A020304" pitchFamily="18" charset="0"/>
              </a:rPr>
              <a:t>under Cooperative Agreement Number UG4LM012347 with the University of Massachusetts Medical School, Worcester.</a:t>
            </a:r>
            <a:endParaRPr lang="en-US" sz="1100" dirty="0">
              <a:latin typeface="Footlight MT Light" panose="0204060206030A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6321424"/>
            <a:ext cx="854811" cy="32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813" y="6484441"/>
            <a:ext cx="1055687" cy="1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4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Roles for Graphic Medicine</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r>
              <a:rPr lang="en-US" dirty="0" smtClean="0">
                <a:latin typeface="Footlight MT Light" panose="0204060206030A020304" pitchFamily="18" charset="0"/>
              </a:rPr>
              <a:t>Health Literacy</a:t>
            </a:r>
            <a:br>
              <a:rPr lang="en-US" dirty="0" smtClean="0">
                <a:latin typeface="Footlight MT Light" panose="0204060206030A020304" pitchFamily="18" charset="0"/>
              </a:rPr>
            </a:br>
            <a:endParaRPr lang="en-US" dirty="0">
              <a:latin typeface="Footlight MT Light" panose="0204060206030A020304" pitchFamily="18" charset="0"/>
            </a:endParaRPr>
          </a:p>
          <a:p>
            <a:r>
              <a:rPr lang="en-US" dirty="0" smtClean="0">
                <a:latin typeface="Footlight MT Light" panose="0204060206030A020304" pitchFamily="18" charset="0"/>
              </a:rPr>
              <a:t>Consumer Health</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Medical Education</a:t>
            </a:r>
          </a:p>
          <a:p>
            <a:endParaRPr lang="en-US" dirty="0">
              <a:latin typeface="Footlight MT Light" panose="0204060206030A020304" pitchFamily="18" charset="0"/>
            </a:endParaRPr>
          </a:p>
          <a:p>
            <a:r>
              <a:rPr lang="en-US" dirty="0" smtClean="0">
                <a:latin typeface="Footlight MT Light" panose="0204060206030A020304" pitchFamily="18" charset="0"/>
              </a:rPr>
              <a:t>Research and Discovery</a:t>
            </a:r>
            <a:endParaRPr lang="en-US" dirty="0">
              <a:latin typeface="Footlight MT Light" panose="0204060206030A020304" pitchFamily="18" charset="0"/>
            </a:endParaRPr>
          </a:p>
        </p:txBody>
      </p:sp>
    </p:spTree>
    <p:extLst>
      <p:ext uri="{BB962C8B-B14F-4D97-AF65-F5344CB8AC3E}">
        <p14:creationId xmlns:p14="http://schemas.microsoft.com/office/powerpoint/2010/main" val="317097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Background: Health Literacy</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Footlight MT Light" panose="0204060206030A020304" pitchFamily="18" charset="0"/>
              </a:rPr>
              <a:t>Only 12% of US adults are considered proficiently health literate</a:t>
            </a:r>
          </a:p>
          <a:p>
            <a:pPr lvl="1"/>
            <a:r>
              <a:rPr lang="en-US" dirty="0" smtClean="0">
                <a:latin typeface="Footlight MT Light" panose="0204060206030A020304" pitchFamily="18" charset="0"/>
              </a:rPr>
              <a:t>Minority groups, the elderly, and those with less education are disproportionately impacted</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Poor health literacy is tied to all manner of healthcare problems:</a:t>
            </a:r>
          </a:p>
          <a:p>
            <a:pPr lvl="1"/>
            <a:r>
              <a:rPr lang="en-US" dirty="0" smtClean="0">
                <a:latin typeface="Footlight MT Light" panose="0204060206030A020304" pitchFamily="18" charset="0"/>
              </a:rPr>
              <a:t>4 times higher healthcare costs…</a:t>
            </a:r>
          </a:p>
          <a:p>
            <a:pPr lvl="1"/>
            <a:r>
              <a:rPr lang="en-US" dirty="0" smtClean="0">
                <a:latin typeface="Footlight MT Light" panose="0204060206030A020304" pitchFamily="18" charset="0"/>
              </a:rPr>
              <a:t>6% more hospital visits…</a:t>
            </a:r>
          </a:p>
          <a:p>
            <a:pPr lvl="1"/>
            <a:r>
              <a:rPr lang="en-US" dirty="0" smtClean="0">
                <a:latin typeface="Footlight MT Light" panose="0204060206030A020304" pitchFamily="18" charset="0"/>
              </a:rPr>
              <a:t>2 day-longer hospital stays…</a:t>
            </a:r>
          </a:p>
          <a:p>
            <a:pPr lvl="1"/>
            <a:r>
              <a:rPr lang="en-US" dirty="0" smtClean="0">
                <a:latin typeface="Footlight MT Light" panose="0204060206030A020304" pitchFamily="18" charset="0"/>
              </a:rPr>
              <a:t>And more</a:t>
            </a:r>
          </a:p>
          <a:p>
            <a:endParaRPr lang="en-US" dirty="0" smtClean="0">
              <a:latin typeface="Footlight MT Light" panose="0204060206030A020304" pitchFamily="18" charset="0"/>
            </a:endParaRPr>
          </a:p>
          <a:p>
            <a:r>
              <a:rPr lang="en-US" dirty="0" smtClean="0">
                <a:latin typeface="Footlight MT Light" panose="0204060206030A020304" pitchFamily="18" charset="0"/>
              </a:rPr>
              <a:t>Medical education needs to give special attention to ensuring future physicians can communicate clearly</a:t>
            </a:r>
          </a:p>
          <a:p>
            <a:pPr lvl="1"/>
            <a:r>
              <a:rPr lang="en-US" dirty="0" smtClean="0">
                <a:latin typeface="Footlight MT Light" panose="0204060206030A020304" pitchFamily="18" charset="0"/>
              </a:rPr>
              <a:t>“Most complaints about doctors are related to issues of communication, not clinical competency.” (Ha &amp; </a:t>
            </a:r>
            <a:r>
              <a:rPr lang="en-US" dirty="0" err="1" smtClean="0">
                <a:latin typeface="Footlight MT Light" panose="0204060206030A020304" pitchFamily="18" charset="0"/>
              </a:rPr>
              <a:t>Longnecker</a:t>
            </a:r>
            <a:r>
              <a:rPr lang="en-US" dirty="0" smtClean="0">
                <a:latin typeface="Footlight MT Light" panose="0204060206030A020304" pitchFamily="18" charset="0"/>
              </a:rPr>
              <a:t>, 2010)</a:t>
            </a:r>
          </a:p>
          <a:p>
            <a:endParaRPr lang="en-US" dirty="0">
              <a:latin typeface="Footlight MT Light" panose="0204060206030A020304" pitchFamily="18" charset="0"/>
            </a:endParaRPr>
          </a:p>
        </p:txBody>
      </p:sp>
    </p:spTree>
    <p:extLst>
      <p:ext uri="{BB962C8B-B14F-4D97-AF65-F5344CB8AC3E}">
        <p14:creationId xmlns:p14="http://schemas.microsoft.com/office/powerpoint/2010/main" val="89877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Background: Visual Literacy</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Footlight MT Light" panose="0204060206030A020304" pitchFamily="18" charset="0"/>
              </a:rPr>
              <a:t>Definitions are often subject specific, but focus is always on ability to accurately interpret visual images. </a:t>
            </a:r>
            <a:r>
              <a:rPr lang="en-US" dirty="0">
                <a:latin typeface="Footlight MT Light" panose="0204060206030A020304" pitchFamily="18" charset="0"/>
              </a:rPr>
              <a:t/>
            </a:r>
            <a:br>
              <a:rPr lang="en-US" dirty="0">
                <a:latin typeface="Footlight MT Light" panose="0204060206030A020304" pitchFamily="18" charset="0"/>
              </a:rPr>
            </a:br>
            <a:endParaRPr lang="en-US" dirty="0">
              <a:latin typeface="Footlight MT Light" panose="0204060206030A020304" pitchFamily="18" charset="0"/>
            </a:endParaRPr>
          </a:p>
          <a:p>
            <a:r>
              <a:rPr lang="en-US" dirty="0" smtClean="0">
                <a:latin typeface="Footlight MT Light" panose="0204060206030A020304" pitchFamily="18" charset="0"/>
              </a:rPr>
              <a:t>Recognizing the increasingly visual world, in 2011, ACRL approved the Visual Literacy Competency Standards for Higher Education. </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Numerous studies have found a positive relationship with comics readership and increased visual literacy competency. </a:t>
            </a:r>
          </a:p>
          <a:p>
            <a:pPr lvl="1"/>
            <a:r>
              <a:rPr lang="en-US" dirty="0" smtClean="0">
                <a:latin typeface="Footlight MT Light" panose="0204060206030A020304" pitchFamily="18" charset="0"/>
              </a:rPr>
              <a:t>Studies have similarly found comics to be a valuable tool in print literacy development. </a:t>
            </a:r>
            <a:endParaRPr lang="en-US" dirty="0">
              <a:latin typeface="Footlight MT Light" panose="0204060206030A020304" pitchFamily="18" charset="0"/>
            </a:endParaRPr>
          </a:p>
        </p:txBody>
      </p:sp>
    </p:spTree>
    <p:extLst>
      <p:ext uri="{BB962C8B-B14F-4D97-AF65-F5344CB8AC3E}">
        <p14:creationId xmlns:p14="http://schemas.microsoft.com/office/powerpoint/2010/main" val="182944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Comics and (Health) Literacy</a:t>
            </a:r>
            <a:endParaRPr lang="en-US" dirty="0">
              <a:latin typeface="Footlight MT Light" panose="0204060206030A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6243" y="1326339"/>
            <a:ext cx="6651514" cy="12954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192" y="4823014"/>
            <a:ext cx="5153617" cy="19051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419" y="2709589"/>
            <a:ext cx="3943351" cy="19623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665664"/>
            <a:ext cx="3972664" cy="2050211"/>
          </a:xfrm>
          <a:prstGeom prst="rect">
            <a:avLst/>
          </a:prstGeom>
        </p:spPr>
      </p:pic>
    </p:spTree>
    <p:extLst>
      <p:ext uri="{BB962C8B-B14F-4D97-AF65-F5344CB8AC3E}">
        <p14:creationId xmlns:p14="http://schemas.microsoft.com/office/powerpoint/2010/main" val="69113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0212" y="1319645"/>
            <a:ext cx="6279776" cy="4852555"/>
          </a:xfrm>
        </p:spPr>
      </p:pic>
      <p:sp>
        <p:nvSpPr>
          <p:cNvPr id="6" name="TextBox 5"/>
          <p:cNvSpPr txBox="1"/>
          <p:nvPr/>
        </p:nvSpPr>
        <p:spPr>
          <a:xfrm>
            <a:off x="457200" y="457200"/>
            <a:ext cx="8305800" cy="646331"/>
          </a:xfrm>
          <a:prstGeom prst="rect">
            <a:avLst/>
          </a:prstGeom>
          <a:noFill/>
        </p:spPr>
        <p:txBody>
          <a:bodyPr wrap="square" rtlCol="0">
            <a:spAutoFit/>
          </a:bodyPr>
          <a:lstStyle/>
          <a:p>
            <a:pPr algn="ctr"/>
            <a:r>
              <a:rPr lang="en-US" sz="3600" dirty="0" smtClean="0">
                <a:latin typeface="Footlight MT Light" panose="0204060206030A020304" pitchFamily="18" charset="0"/>
              </a:rPr>
              <a:t>“I don’t know how to read a comic!”</a:t>
            </a:r>
            <a:endParaRPr lang="en-US" sz="3600" dirty="0">
              <a:latin typeface="Footlight MT Light" panose="0204060206030A020304" pitchFamily="18" charset="0"/>
            </a:endParaRPr>
          </a:p>
        </p:txBody>
      </p:sp>
      <p:sp>
        <p:nvSpPr>
          <p:cNvPr id="7" name="TextBox 6"/>
          <p:cNvSpPr txBox="1"/>
          <p:nvPr/>
        </p:nvSpPr>
        <p:spPr>
          <a:xfrm>
            <a:off x="1752600" y="6248400"/>
            <a:ext cx="5715000" cy="276999"/>
          </a:xfrm>
          <a:prstGeom prst="rect">
            <a:avLst/>
          </a:prstGeom>
          <a:noFill/>
        </p:spPr>
        <p:txBody>
          <a:bodyPr wrap="square" rtlCol="0">
            <a:spAutoFit/>
          </a:bodyPr>
          <a:lstStyle/>
          <a:p>
            <a:pPr algn="ctr"/>
            <a:r>
              <a:rPr lang="en-US" sz="1200" dirty="0" smtClean="0">
                <a:latin typeface="Footlight MT Light" panose="0204060206030A020304" pitchFamily="18" charset="0"/>
              </a:rPr>
              <a:t>Find the full comic here: </a:t>
            </a:r>
            <a:r>
              <a:rPr lang="en-US" sz="1200" dirty="0" smtClean="0">
                <a:latin typeface="Footlight MT Light" panose="0204060206030A020304" pitchFamily="18" charset="0"/>
                <a:hlinkClick r:id="rId4"/>
              </a:rPr>
              <a:t>http://dw-wp.com/resources/what-is-a-graphic-novel</a:t>
            </a:r>
            <a:r>
              <a:rPr lang="en-US" sz="1200" dirty="0" smtClean="0">
                <a:latin typeface="Footlight MT Light" panose="0204060206030A020304" pitchFamily="18" charset="0"/>
              </a:rPr>
              <a:t>. </a:t>
            </a:r>
            <a:endParaRPr lang="en-US" sz="1200" dirty="0">
              <a:latin typeface="Footlight MT Light" panose="0204060206030A020304" pitchFamily="18" charset="0"/>
            </a:endParaRPr>
          </a:p>
        </p:txBody>
      </p:sp>
    </p:spTree>
    <p:extLst>
      <p:ext uri="{BB962C8B-B14F-4D97-AF65-F5344CB8AC3E}">
        <p14:creationId xmlns:p14="http://schemas.microsoft.com/office/powerpoint/2010/main" val="175091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Consumer Health</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Footlight MT Light" panose="0204060206030A020304" pitchFamily="18" charset="0"/>
              </a:rPr>
              <a:t>We are regularly engaged in providing timely, evidence-based medical information. Few patrons can understand jargon-filled scholarly work however… </a:t>
            </a:r>
          </a:p>
          <a:p>
            <a:endParaRPr lang="en-US" dirty="0">
              <a:latin typeface="Footlight MT Light" panose="0204060206030A020304" pitchFamily="18" charset="0"/>
            </a:endParaRPr>
          </a:p>
          <a:p>
            <a:r>
              <a:rPr lang="en-US" dirty="0" smtClean="0">
                <a:latin typeface="Footlight MT Light" panose="0204060206030A020304" pitchFamily="18" charset="0"/>
              </a:rPr>
              <a:t>People like </a:t>
            </a:r>
            <a:r>
              <a:rPr lang="en-US" i="1" dirty="0" smtClean="0">
                <a:latin typeface="Footlight MT Light" panose="0204060206030A020304" pitchFamily="18" charset="0"/>
              </a:rPr>
              <a:t>narratives</a:t>
            </a:r>
            <a:r>
              <a:rPr lang="en-US" dirty="0" smtClean="0">
                <a:latin typeface="Footlight MT Light" panose="0204060206030A020304" pitchFamily="18" charset="0"/>
              </a:rPr>
              <a:t>. Stories make things relatable. </a:t>
            </a:r>
          </a:p>
          <a:p>
            <a:endParaRPr lang="en-US" dirty="0">
              <a:latin typeface="Footlight MT Light" panose="0204060206030A020304" pitchFamily="18" charset="0"/>
            </a:endParaRPr>
          </a:p>
          <a:p>
            <a:r>
              <a:rPr lang="en-US" dirty="0" smtClean="0">
                <a:latin typeface="Footlight MT Light" panose="0204060206030A020304" pitchFamily="18" charset="0"/>
              </a:rPr>
              <a:t>MedlinePlus is fantastic for factual knowledge. Graphic Medicine can meld that knowledge together with human experience. </a:t>
            </a:r>
          </a:p>
          <a:p>
            <a:endParaRPr lang="en-US" dirty="0">
              <a:latin typeface="Footlight MT Light" panose="0204060206030A020304" pitchFamily="18" charset="0"/>
            </a:endParaRPr>
          </a:p>
          <a:p>
            <a:r>
              <a:rPr lang="en-US" dirty="0" smtClean="0">
                <a:latin typeface="Footlight MT Light" panose="0204060206030A020304" pitchFamily="18" charset="0"/>
              </a:rPr>
              <a:t>For some, reading about another person’s experience with illness can be therapeutic.</a:t>
            </a:r>
          </a:p>
          <a:p>
            <a:pPr lvl="1"/>
            <a:r>
              <a:rPr lang="en-US" dirty="0" smtClean="0">
                <a:latin typeface="Footlight MT Light" panose="0204060206030A020304" pitchFamily="18" charset="0"/>
              </a:rPr>
              <a:t>This is one aspect of Bibliotherapy – a field unto itself that Graphic Medicine may play a role in. Sarah </a:t>
            </a:r>
            <a:r>
              <a:rPr lang="en-US" dirty="0" err="1" smtClean="0">
                <a:latin typeface="Footlight MT Light" panose="0204060206030A020304" pitchFamily="18" charset="0"/>
              </a:rPr>
              <a:t>McNicol’s</a:t>
            </a:r>
            <a:r>
              <a:rPr lang="en-US" dirty="0" smtClean="0">
                <a:latin typeface="Footlight MT Light" panose="0204060206030A020304" pitchFamily="18" charset="0"/>
              </a:rPr>
              <a:t> research provides a good introduction: </a:t>
            </a:r>
            <a:r>
              <a:rPr lang="en-US" dirty="0" err="1" smtClean="0">
                <a:latin typeface="Footlight MT Light" panose="0204060206030A020304" pitchFamily="18" charset="0"/>
                <a:hlinkClick r:id="rId2"/>
              </a:rPr>
              <a:t>doi</a:t>
            </a:r>
            <a:r>
              <a:rPr lang="en-US" dirty="0">
                <a:latin typeface="Footlight MT Light" panose="0204060206030A020304" pitchFamily="18" charset="0"/>
                <a:hlinkClick r:id="rId2"/>
              </a:rPr>
              <a:t>: </a:t>
            </a:r>
            <a:r>
              <a:rPr lang="en-US" dirty="0" smtClean="0">
                <a:latin typeface="Footlight MT Light" panose="0204060206030A020304" pitchFamily="18" charset="0"/>
                <a:hlinkClick r:id="rId2"/>
              </a:rPr>
              <a:t>10.1136/medhum-2013-010469</a:t>
            </a:r>
            <a:r>
              <a:rPr lang="en-US" dirty="0" smtClean="0">
                <a:latin typeface="Footlight MT Light" panose="0204060206030A020304" pitchFamily="18" charset="0"/>
              </a:rPr>
              <a:t>.    </a:t>
            </a:r>
            <a:endParaRPr lang="en-US" dirty="0">
              <a:latin typeface="Footlight MT Light" panose="0204060206030A020304" pitchFamily="18" charset="0"/>
            </a:endParaRPr>
          </a:p>
        </p:txBody>
      </p:sp>
    </p:spTree>
    <p:extLst>
      <p:ext uri="{BB962C8B-B14F-4D97-AF65-F5344CB8AC3E}">
        <p14:creationId xmlns:p14="http://schemas.microsoft.com/office/powerpoint/2010/main" val="34128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102870"/>
            <a:ext cx="4191000" cy="6652261"/>
          </a:xfrm>
        </p:spPr>
      </p:pic>
    </p:spTree>
    <p:extLst>
      <p:ext uri="{BB962C8B-B14F-4D97-AF65-F5344CB8AC3E}">
        <p14:creationId xmlns:p14="http://schemas.microsoft.com/office/powerpoint/2010/main" val="406010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47" y="277498"/>
            <a:ext cx="8200506" cy="6303005"/>
          </a:xfrm>
          <a:prstGeom prst="rect">
            <a:avLst/>
          </a:prstGeom>
        </p:spPr>
      </p:pic>
      <p:sp>
        <p:nvSpPr>
          <p:cNvPr id="5" name="TextBox 4"/>
          <p:cNvSpPr txBox="1"/>
          <p:nvPr/>
        </p:nvSpPr>
        <p:spPr>
          <a:xfrm>
            <a:off x="3599052" y="6531605"/>
            <a:ext cx="1917142" cy="261610"/>
          </a:xfrm>
          <a:prstGeom prst="rect">
            <a:avLst/>
          </a:prstGeom>
          <a:noFill/>
        </p:spPr>
        <p:txBody>
          <a:bodyPr wrap="square" rtlCol="0">
            <a:spAutoFit/>
          </a:bodyPr>
          <a:lstStyle/>
          <a:p>
            <a:r>
              <a:rPr lang="en-US" sz="1100" i="1" dirty="0" smtClean="0">
                <a:latin typeface="Footlight MT Light" panose="0204060206030A020304" pitchFamily="18" charset="0"/>
              </a:rPr>
              <a:t>Melanoma, Medikidz Comics</a:t>
            </a:r>
            <a:endParaRPr lang="en-US" sz="1100" i="1" dirty="0">
              <a:latin typeface="Footlight MT Light" panose="0204060206030A020304" pitchFamily="18" charset="0"/>
            </a:endParaRPr>
          </a:p>
        </p:txBody>
      </p:sp>
    </p:spTree>
    <p:extLst>
      <p:ext uri="{BB962C8B-B14F-4D97-AF65-F5344CB8AC3E}">
        <p14:creationId xmlns:p14="http://schemas.microsoft.com/office/powerpoint/2010/main" val="50274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672885"/>
            <a:ext cx="7391400" cy="5512230"/>
          </a:xfrm>
          <a:prstGeom prst="rect">
            <a:avLst/>
          </a:prstGeom>
        </p:spPr>
      </p:pic>
      <p:sp>
        <p:nvSpPr>
          <p:cNvPr id="5" name="TextBox 4"/>
          <p:cNvSpPr txBox="1"/>
          <p:nvPr/>
        </p:nvSpPr>
        <p:spPr>
          <a:xfrm>
            <a:off x="3678671" y="6172200"/>
            <a:ext cx="1786658" cy="261610"/>
          </a:xfrm>
          <a:prstGeom prst="rect">
            <a:avLst/>
          </a:prstGeom>
          <a:noFill/>
        </p:spPr>
        <p:txBody>
          <a:bodyPr wrap="square" rtlCol="0">
            <a:spAutoFit/>
          </a:bodyPr>
          <a:lstStyle/>
          <a:p>
            <a:r>
              <a:rPr lang="en-US" sz="1100" i="1" dirty="0" smtClean="0">
                <a:latin typeface="Footlight MT Light" panose="0204060206030A020304" pitchFamily="18" charset="0"/>
              </a:rPr>
              <a:t>Mom’s Cancer</a:t>
            </a:r>
            <a:r>
              <a:rPr lang="en-US" sz="1100" dirty="0" smtClean="0">
                <a:latin typeface="Footlight MT Light" panose="0204060206030A020304" pitchFamily="18" charset="0"/>
              </a:rPr>
              <a:t> by Brian Fies</a:t>
            </a:r>
            <a:endParaRPr lang="en-US" sz="1100" i="1" dirty="0">
              <a:latin typeface="Footlight MT Light" panose="0204060206030A020304" pitchFamily="18" charset="0"/>
            </a:endParaRPr>
          </a:p>
        </p:txBody>
      </p:sp>
    </p:spTree>
    <p:extLst>
      <p:ext uri="{BB962C8B-B14F-4D97-AF65-F5344CB8AC3E}">
        <p14:creationId xmlns:p14="http://schemas.microsoft.com/office/powerpoint/2010/main" val="32027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1403" y="76200"/>
            <a:ext cx="4781194" cy="6529746"/>
          </a:xfrm>
        </p:spPr>
      </p:pic>
      <p:sp>
        <p:nvSpPr>
          <p:cNvPr id="5" name="TextBox 4"/>
          <p:cNvSpPr txBox="1"/>
          <p:nvPr/>
        </p:nvSpPr>
        <p:spPr>
          <a:xfrm>
            <a:off x="3352800" y="6553200"/>
            <a:ext cx="2438400" cy="261610"/>
          </a:xfrm>
          <a:prstGeom prst="rect">
            <a:avLst/>
          </a:prstGeom>
          <a:noFill/>
        </p:spPr>
        <p:txBody>
          <a:bodyPr wrap="square" rtlCol="0">
            <a:spAutoFit/>
          </a:bodyPr>
          <a:lstStyle/>
          <a:p>
            <a:r>
              <a:rPr lang="en-US" sz="1100" i="1" dirty="0" smtClean="0">
                <a:latin typeface="Footlight MT Light" panose="0204060206030A020304" pitchFamily="18" charset="0"/>
              </a:rPr>
              <a:t>Pain is Really Strange </a:t>
            </a:r>
            <a:r>
              <a:rPr lang="en-US" sz="1100" dirty="0" smtClean="0">
                <a:latin typeface="Footlight MT Light" panose="0204060206030A020304" pitchFamily="18" charset="0"/>
              </a:rPr>
              <a:t>by Steve Haines</a:t>
            </a:r>
            <a:endParaRPr lang="en-US" sz="1100" i="1" dirty="0">
              <a:latin typeface="Footlight MT Light" panose="0204060206030A020304" pitchFamily="18" charset="0"/>
            </a:endParaRPr>
          </a:p>
        </p:txBody>
      </p:sp>
    </p:spTree>
    <p:extLst>
      <p:ext uri="{BB962C8B-B14F-4D97-AF65-F5344CB8AC3E}">
        <p14:creationId xmlns:p14="http://schemas.microsoft.com/office/powerpoint/2010/main" val="253432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Disclosure</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Footlight MT Light" panose="0204060206030A020304" pitchFamily="18" charset="0"/>
              </a:rPr>
              <a:t>I </a:t>
            </a:r>
            <a:r>
              <a:rPr lang="en-US" dirty="0">
                <a:latin typeface="Footlight MT Light" panose="0204060206030A020304" pitchFamily="18" charset="0"/>
              </a:rPr>
              <a:t>have no relevant financial </a:t>
            </a:r>
            <a:r>
              <a:rPr lang="en-US" dirty="0" smtClean="0">
                <a:latin typeface="Footlight MT Light" panose="0204060206030A020304" pitchFamily="18" charset="0"/>
              </a:rPr>
              <a:t>interests.</a:t>
            </a:r>
            <a:endParaRPr lang="en-US" dirty="0">
              <a:latin typeface="Footlight MT Light" panose="0204060206030A020304" pitchFamily="18" charset="0"/>
            </a:endParaRPr>
          </a:p>
        </p:txBody>
      </p:sp>
    </p:spTree>
    <p:extLst>
      <p:ext uri="{BB962C8B-B14F-4D97-AF65-F5344CB8AC3E}">
        <p14:creationId xmlns:p14="http://schemas.microsoft.com/office/powerpoint/2010/main" val="20691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Medical Education</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r>
              <a:rPr lang="en-US" dirty="0" smtClean="0">
                <a:latin typeface="Footlight MT Light" panose="0204060206030A020304" pitchFamily="18" charset="0"/>
              </a:rPr>
              <a:t>Empathy</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Identity Formation</a:t>
            </a:r>
          </a:p>
          <a:p>
            <a:endParaRPr lang="en-US" dirty="0">
              <a:latin typeface="Footlight MT Light" panose="0204060206030A020304" pitchFamily="18" charset="0"/>
            </a:endParaRPr>
          </a:p>
          <a:p>
            <a:r>
              <a:rPr lang="en-US" dirty="0" smtClean="0">
                <a:latin typeface="Footlight MT Light" panose="0204060206030A020304" pitchFamily="18" charset="0"/>
              </a:rPr>
              <a:t>Illustrating Physician Experience</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Value of Comics as Educational Tool</a:t>
            </a:r>
            <a:endParaRPr lang="en-US" dirty="0">
              <a:latin typeface="Footlight MT Light" panose="0204060206030A020304" pitchFamily="18" charset="0"/>
            </a:endParaRPr>
          </a:p>
        </p:txBody>
      </p:sp>
    </p:spTree>
    <p:extLst>
      <p:ext uri="{BB962C8B-B14F-4D97-AF65-F5344CB8AC3E}">
        <p14:creationId xmlns:p14="http://schemas.microsoft.com/office/powerpoint/2010/main" val="70046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212743"/>
            <a:ext cx="6667500" cy="4972372"/>
          </a:xfrm>
          <a:prstGeom prst="rect">
            <a:avLst/>
          </a:prstGeom>
        </p:spPr>
      </p:pic>
      <p:sp>
        <p:nvSpPr>
          <p:cNvPr id="5" name="TextBox 4"/>
          <p:cNvSpPr txBox="1"/>
          <p:nvPr/>
        </p:nvSpPr>
        <p:spPr>
          <a:xfrm>
            <a:off x="3678671" y="6172200"/>
            <a:ext cx="1786658" cy="261610"/>
          </a:xfrm>
          <a:prstGeom prst="rect">
            <a:avLst/>
          </a:prstGeom>
          <a:noFill/>
        </p:spPr>
        <p:txBody>
          <a:bodyPr wrap="square" rtlCol="0">
            <a:spAutoFit/>
          </a:bodyPr>
          <a:lstStyle/>
          <a:p>
            <a:r>
              <a:rPr lang="en-US" sz="1100" i="1" dirty="0" smtClean="0">
                <a:latin typeface="Footlight MT Light" panose="0204060206030A020304" pitchFamily="18" charset="0"/>
              </a:rPr>
              <a:t>Mom’s Cancer</a:t>
            </a:r>
            <a:r>
              <a:rPr lang="en-US" sz="1100" dirty="0" smtClean="0">
                <a:latin typeface="Footlight MT Light" panose="0204060206030A020304" pitchFamily="18" charset="0"/>
              </a:rPr>
              <a:t> by Brian Fies</a:t>
            </a:r>
            <a:endParaRPr lang="en-US" sz="1100" i="1" dirty="0">
              <a:latin typeface="Footlight MT Light" panose="0204060206030A020304" pitchFamily="18" charset="0"/>
            </a:endParaRPr>
          </a:p>
        </p:txBody>
      </p:sp>
      <p:sp>
        <p:nvSpPr>
          <p:cNvPr id="6" name="Title 1"/>
          <p:cNvSpPr>
            <a:spLocks noGrp="1"/>
          </p:cNvSpPr>
          <p:nvPr>
            <p:ph type="title"/>
          </p:nvPr>
        </p:nvSpPr>
        <p:spPr>
          <a:xfrm>
            <a:off x="457200" y="274638"/>
            <a:ext cx="8229600" cy="1143000"/>
          </a:xfrm>
        </p:spPr>
        <p:txBody>
          <a:bodyPr/>
          <a:lstStyle/>
          <a:p>
            <a:r>
              <a:rPr lang="en-US" dirty="0" smtClean="0">
                <a:latin typeface="Footlight MT Light" panose="0204060206030A020304" pitchFamily="18" charset="0"/>
              </a:rPr>
              <a:t>Empathy</a:t>
            </a:r>
            <a:endParaRPr lang="en-US" dirty="0">
              <a:latin typeface="Footlight MT Light" panose="0204060206030A020304" pitchFamily="18" charset="0"/>
            </a:endParaRPr>
          </a:p>
        </p:txBody>
      </p:sp>
    </p:spTree>
    <p:extLst>
      <p:ext uri="{BB962C8B-B14F-4D97-AF65-F5344CB8AC3E}">
        <p14:creationId xmlns:p14="http://schemas.microsoft.com/office/powerpoint/2010/main" val="269208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053771"/>
            <a:ext cx="5486400" cy="5344266"/>
          </a:xfrm>
        </p:spPr>
      </p:pic>
      <p:sp>
        <p:nvSpPr>
          <p:cNvPr id="5" name="TextBox 4"/>
          <p:cNvSpPr txBox="1"/>
          <p:nvPr/>
        </p:nvSpPr>
        <p:spPr>
          <a:xfrm>
            <a:off x="2476500" y="6356866"/>
            <a:ext cx="4191000" cy="307777"/>
          </a:xfrm>
          <a:prstGeom prst="rect">
            <a:avLst/>
          </a:prstGeom>
          <a:noFill/>
        </p:spPr>
        <p:txBody>
          <a:bodyPr wrap="square" rtlCol="0">
            <a:spAutoFit/>
          </a:bodyPr>
          <a:lstStyle/>
          <a:p>
            <a:pPr algn="ctr"/>
            <a:r>
              <a:rPr lang="en-US" sz="1400" dirty="0" smtClean="0">
                <a:latin typeface="Footlight MT Light" panose="0204060206030A020304" pitchFamily="18" charset="0"/>
                <a:hlinkClick r:id="rId4"/>
              </a:rPr>
              <a:t>https://sites.psu.edu/graphicnarratives</a:t>
            </a:r>
            <a:r>
              <a:rPr lang="en-US" sz="1400" dirty="0" smtClean="0">
                <a:latin typeface="Footlight MT Light" panose="0204060206030A020304" pitchFamily="18" charset="0"/>
              </a:rPr>
              <a:t> </a:t>
            </a:r>
            <a:endParaRPr lang="en-US" sz="1400" dirty="0">
              <a:latin typeface="Footlight MT Light" panose="0204060206030A020304" pitchFamily="18" charset="0"/>
            </a:endParaRPr>
          </a:p>
        </p:txBody>
      </p:sp>
      <p:sp>
        <p:nvSpPr>
          <p:cNvPr id="6" name="Title 1"/>
          <p:cNvSpPr>
            <a:spLocks noGrp="1"/>
          </p:cNvSpPr>
          <p:nvPr>
            <p:ph type="title"/>
          </p:nvPr>
        </p:nvSpPr>
        <p:spPr>
          <a:xfrm>
            <a:off x="457200" y="152400"/>
            <a:ext cx="8229600" cy="1143000"/>
          </a:xfrm>
        </p:spPr>
        <p:txBody>
          <a:bodyPr/>
          <a:lstStyle/>
          <a:p>
            <a:r>
              <a:rPr lang="en-US" dirty="0" smtClean="0">
                <a:latin typeface="Footlight MT Light" panose="0204060206030A020304" pitchFamily="18" charset="0"/>
              </a:rPr>
              <a:t>Identity Formation</a:t>
            </a:r>
            <a:endParaRPr lang="en-US" dirty="0">
              <a:latin typeface="Footlight MT Light" panose="0204060206030A020304" pitchFamily="18" charset="0"/>
            </a:endParaRPr>
          </a:p>
        </p:txBody>
      </p:sp>
    </p:spTree>
    <p:extLst>
      <p:ext uri="{BB962C8B-B14F-4D97-AF65-F5344CB8AC3E}">
        <p14:creationId xmlns:p14="http://schemas.microsoft.com/office/powerpoint/2010/main" val="60888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Illustrating Physician Experience</a:t>
            </a:r>
            <a:endParaRPr lang="en-US" dirty="0">
              <a:latin typeface="Footlight MT Light" panose="0204060206030A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9200" y="1207698"/>
            <a:ext cx="3815255" cy="335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4038600" cy="5074317"/>
          </a:xfrm>
          <a:prstGeom prst="rect">
            <a:avLst/>
          </a:prstGeom>
        </p:spPr>
      </p:pic>
      <p:sp>
        <p:nvSpPr>
          <p:cNvPr id="6" name="TextBox 5"/>
          <p:cNvSpPr txBox="1"/>
          <p:nvPr/>
        </p:nvSpPr>
        <p:spPr>
          <a:xfrm>
            <a:off x="5490713" y="4952999"/>
            <a:ext cx="3048000" cy="1169551"/>
          </a:xfrm>
          <a:prstGeom prst="rect">
            <a:avLst/>
          </a:prstGeom>
          <a:noFill/>
        </p:spPr>
        <p:txBody>
          <a:bodyPr wrap="square" rtlCol="0">
            <a:spAutoFit/>
          </a:bodyPr>
          <a:lstStyle/>
          <a:p>
            <a:r>
              <a:rPr lang="en-US" sz="1400" dirty="0" smtClean="0">
                <a:latin typeface="Footlight MT Light" panose="0204060206030A020304" pitchFamily="18" charset="0"/>
              </a:rPr>
              <a:t>Left: From </a:t>
            </a:r>
            <a:r>
              <a:rPr lang="en-US" sz="1400" i="1" dirty="0" smtClean="0">
                <a:latin typeface="Footlight MT Light" panose="0204060206030A020304" pitchFamily="18" charset="0"/>
              </a:rPr>
              <a:t>The Bad Doctor</a:t>
            </a:r>
            <a:r>
              <a:rPr lang="en-US" sz="1400" dirty="0" smtClean="0">
                <a:latin typeface="Footlight MT Light" panose="0204060206030A020304" pitchFamily="18" charset="0"/>
              </a:rPr>
              <a:t> by Ian Williams</a:t>
            </a:r>
            <a:br>
              <a:rPr lang="en-US" sz="1400" dirty="0" smtClean="0">
                <a:latin typeface="Footlight MT Light" panose="0204060206030A020304" pitchFamily="18" charset="0"/>
              </a:rPr>
            </a:br>
            <a:r>
              <a:rPr lang="en-US" sz="1400" dirty="0" smtClean="0">
                <a:latin typeface="Footlight MT Light" panose="0204060206030A020304" pitchFamily="18" charset="0"/>
              </a:rPr>
              <a:t>Above: MK Czerwiec’s exploration of her experience as a nurse for HIV/AIDS patients</a:t>
            </a:r>
            <a:endParaRPr lang="en-US" sz="1400" dirty="0">
              <a:latin typeface="Footlight MT Light" panose="0204060206030A020304" pitchFamily="18" charset="0"/>
            </a:endParaRPr>
          </a:p>
        </p:txBody>
      </p:sp>
    </p:spTree>
    <p:extLst>
      <p:ext uri="{BB962C8B-B14F-4D97-AF65-F5344CB8AC3E}">
        <p14:creationId xmlns:p14="http://schemas.microsoft.com/office/powerpoint/2010/main" val="304371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Educational Tool</a:t>
            </a:r>
            <a:endParaRPr lang="en-US" dirty="0">
              <a:latin typeface="Footlight MT Light" panose="0204060206030A020304" pitchFamily="18" charset="0"/>
            </a:endParaRPr>
          </a:p>
        </p:txBody>
      </p:sp>
      <p:sp>
        <p:nvSpPr>
          <p:cNvPr id="5" name="Content Placeholder 4"/>
          <p:cNvSpPr>
            <a:spLocks noGrp="1"/>
          </p:cNvSpPr>
          <p:nvPr>
            <p:ph idx="1"/>
          </p:nvPr>
        </p:nvSpPr>
        <p:spPr/>
        <p:txBody>
          <a:bodyPr>
            <a:normAutofit fontScale="92500" lnSpcReduction="20000"/>
          </a:bodyPr>
          <a:lstStyle/>
          <a:p>
            <a:r>
              <a:rPr lang="en-US" dirty="0" smtClean="0">
                <a:latin typeface="Footlight MT Light" panose="0204060206030A020304" pitchFamily="18" charset="0"/>
              </a:rPr>
              <a:t>Using comics for pre-class preparation</a:t>
            </a:r>
          </a:p>
          <a:p>
            <a:pPr lvl="1"/>
            <a:r>
              <a:rPr lang="en-US" dirty="0" smtClean="0">
                <a:latin typeface="Footlight MT Light" panose="0204060206030A020304" pitchFamily="18" charset="0"/>
                <a:hlinkClick r:id="rId3"/>
              </a:rPr>
              <a:t>https://dx.doi.org/10.1111/medu.12868</a:t>
            </a:r>
            <a:r>
              <a:rPr lang="en-US" dirty="0" smtClean="0">
                <a:latin typeface="Footlight MT Light" panose="0204060206030A020304" pitchFamily="18" charset="0"/>
              </a:rPr>
              <a:t> </a:t>
            </a:r>
          </a:p>
          <a:p>
            <a:pPr lvl="1"/>
            <a:endParaRPr lang="en-US" dirty="0">
              <a:latin typeface="Footlight MT Light" panose="0204060206030A020304" pitchFamily="18" charset="0"/>
            </a:endParaRPr>
          </a:p>
          <a:p>
            <a:r>
              <a:rPr lang="en-US" dirty="0" smtClean="0">
                <a:latin typeface="Footlight MT Light" panose="0204060206030A020304" pitchFamily="18" charset="0"/>
              </a:rPr>
              <a:t>A Potential Use for Manga in Medical Education</a:t>
            </a:r>
          </a:p>
          <a:p>
            <a:pPr lvl="1"/>
            <a:r>
              <a:rPr lang="en-US" dirty="0" smtClean="0">
                <a:latin typeface="Footlight MT Light" panose="0204060206030A020304" pitchFamily="18" charset="0"/>
                <a:hlinkClick r:id="rId4"/>
              </a:rPr>
              <a:t>https://dx.doi.org/10.1097/ACM.0000000000001063</a:t>
            </a:r>
            <a:endParaRPr lang="en-US" dirty="0" smtClean="0">
              <a:latin typeface="Footlight MT Light" panose="0204060206030A020304" pitchFamily="18" charset="0"/>
            </a:endParaRPr>
          </a:p>
          <a:p>
            <a:pPr lvl="1"/>
            <a:endParaRPr lang="en-US" dirty="0">
              <a:latin typeface="Footlight MT Light" panose="0204060206030A020304" pitchFamily="18" charset="0"/>
            </a:endParaRPr>
          </a:p>
          <a:p>
            <a:r>
              <a:rPr lang="en-US" dirty="0" smtClean="0">
                <a:latin typeface="Footlight MT Light" panose="0204060206030A020304" pitchFamily="18" charset="0"/>
              </a:rPr>
              <a:t>Memory for biopsychology material presented in comic book format</a:t>
            </a:r>
          </a:p>
          <a:p>
            <a:pPr lvl="1"/>
            <a:r>
              <a:rPr lang="en-US" dirty="0" smtClean="0">
                <a:latin typeface="Footlight MT Light" panose="0204060206030A020304" pitchFamily="18" charset="0"/>
                <a:hlinkClick r:id="rId5"/>
              </a:rPr>
              <a:t>http://dx.doi.org/10.1080/21504857.2016.1219957</a:t>
            </a:r>
            <a:r>
              <a:rPr lang="en-US" dirty="0" smtClean="0">
                <a:latin typeface="Footlight MT Light" panose="0204060206030A020304" pitchFamily="18" charset="0"/>
              </a:rPr>
              <a:t> </a:t>
            </a:r>
          </a:p>
        </p:txBody>
      </p:sp>
    </p:spTree>
    <p:extLst>
      <p:ext uri="{BB962C8B-B14F-4D97-AF65-F5344CB8AC3E}">
        <p14:creationId xmlns:p14="http://schemas.microsoft.com/office/powerpoint/2010/main" val="3745924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Research and Discovery</a:t>
            </a:r>
            <a:endParaRPr lang="en-US" dirty="0">
              <a:latin typeface="Footlight MT Light" panose="0204060206030A020304" pitchFamily="18" charset="0"/>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latin typeface="Footlight MT Light" panose="0204060206030A020304" pitchFamily="18" charset="0"/>
              </a:rPr>
              <a:t>Graphic Medicine is still an </a:t>
            </a:r>
            <a:r>
              <a:rPr lang="en-US" i="1" dirty="0" smtClean="0">
                <a:latin typeface="Footlight MT Light" panose="0204060206030A020304" pitchFamily="18" charset="0"/>
              </a:rPr>
              <a:t>emerging field</a:t>
            </a:r>
            <a:r>
              <a:rPr lang="en-US" dirty="0" smtClean="0">
                <a:latin typeface="Footlight MT Light" panose="0204060206030A020304" pitchFamily="18" charset="0"/>
              </a:rPr>
              <a:t>. </a:t>
            </a:r>
          </a:p>
          <a:p>
            <a:pPr lvl="1"/>
            <a:r>
              <a:rPr lang="en-US" dirty="0" smtClean="0">
                <a:latin typeface="Footlight MT Light" panose="0204060206030A020304" pitchFamily="18" charset="0"/>
              </a:rPr>
              <a:t>There is more that we don’t know (in the scientific sense) than we do. </a:t>
            </a:r>
          </a:p>
          <a:p>
            <a:pPr lvl="1"/>
            <a:r>
              <a:rPr lang="en-US" dirty="0" smtClean="0">
                <a:latin typeface="Footlight MT Light" panose="0204060206030A020304" pitchFamily="18" charset="0"/>
              </a:rPr>
              <a:t>Most studies are small and/or narrow</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Opportunities to get involved in research:</a:t>
            </a:r>
          </a:p>
          <a:p>
            <a:pPr lvl="1"/>
            <a:r>
              <a:rPr lang="en-US" dirty="0" smtClean="0">
                <a:latin typeface="Footlight MT Light" panose="0204060206030A020304" pitchFamily="18" charset="0"/>
              </a:rPr>
              <a:t>Our skills and knowledge make us ideal for exploring graphic medicine. </a:t>
            </a:r>
          </a:p>
          <a:p>
            <a:pPr lvl="1"/>
            <a:r>
              <a:rPr lang="en-US" dirty="0" smtClean="0">
                <a:latin typeface="Footlight MT Light" panose="0204060206030A020304" pitchFamily="18" charset="0"/>
              </a:rPr>
              <a:t>Example: P.F. Anderson (Taubman Health Sciences Library) led this study on building empathetic communication: </a:t>
            </a:r>
            <a:r>
              <a:rPr lang="en-US" dirty="0" smtClean="0">
                <a:latin typeface="Footlight MT Light" panose="0204060206030A020304" pitchFamily="18" charset="0"/>
                <a:hlinkClick r:id="rId3"/>
              </a:rPr>
              <a:t>http://dx.doi.org/10.1016/j.jacr.2016.09.015</a:t>
            </a:r>
            <a:r>
              <a:rPr lang="en-US" dirty="0" smtClean="0">
                <a:latin typeface="Footlight MT Light" panose="0204060206030A020304" pitchFamily="18" charset="0"/>
              </a:rPr>
              <a:t>. </a:t>
            </a:r>
          </a:p>
          <a:p>
            <a:pPr marL="457200" lvl="1" indent="0">
              <a:buNone/>
            </a:pPr>
            <a:endParaRPr lang="en-US" dirty="0" smtClean="0">
              <a:latin typeface="Footlight MT Light" panose="0204060206030A020304" pitchFamily="18" charset="0"/>
            </a:endParaRPr>
          </a:p>
          <a:p>
            <a:pPr marL="0" indent="0">
              <a:buNone/>
            </a:pPr>
            <a:endParaRPr lang="en-US" dirty="0">
              <a:latin typeface="Footlight MT Light" panose="0204060206030A020304" pitchFamily="18" charset="0"/>
            </a:endParaRPr>
          </a:p>
          <a:p>
            <a:endParaRPr lang="en-US" dirty="0">
              <a:latin typeface="Footlight MT Light" panose="0204060206030A020304" pitchFamily="18" charset="0"/>
            </a:endParaRPr>
          </a:p>
        </p:txBody>
      </p:sp>
    </p:spTree>
    <p:extLst>
      <p:ext uri="{BB962C8B-B14F-4D97-AF65-F5344CB8AC3E}">
        <p14:creationId xmlns:p14="http://schemas.microsoft.com/office/powerpoint/2010/main" val="144559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Research and Discovery</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Footlight MT Light" panose="0204060206030A020304" pitchFamily="18" charset="0"/>
              </a:rPr>
              <a:t>Research into comics and medicine is minimal. What does exist can be unduly difficult to find. </a:t>
            </a:r>
          </a:p>
          <a:p>
            <a:pPr lvl="1"/>
            <a:r>
              <a:rPr lang="en-US" dirty="0" smtClean="0">
                <a:latin typeface="Footlight MT Light" panose="0204060206030A020304" pitchFamily="18" charset="0"/>
              </a:rPr>
              <a:t>MeSH terminology for comics is faulty (Cartoon-as-Topic is </a:t>
            </a:r>
            <a:r>
              <a:rPr lang="en-US" b="1" i="1" dirty="0" smtClean="0">
                <a:latin typeface="Footlight MT Light" panose="0204060206030A020304" pitchFamily="18" charset="0"/>
              </a:rPr>
              <a:t>far</a:t>
            </a:r>
            <a:r>
              <a:rPr lang="en-US" dirty="0" smtClean="0">
                <a:latin typeface="Footlight MT Light" panose="0204060206030A020304" pitchFamily="18" charset="0"/>
              </a:rPr>
              <a:t>  too broad, misses the mark)</a:t>
            </a:r>
          </a:p>
          <a:p>
            <a:pPr lvl="1"/>
            <a:r>
              <a:rPr lang="en-US" dirty="0" smtClean="0">
                <a:latin typeface="Footlight MT Light" panose="0204060206030A020304" pitchFamily="18" charset="0"/>
              </a:rPr>
              <a:t>Numerous ways of saying comics make keyword searching problematic. </a:t>
            </a:r>
          </a:p>
          <a:p>
            <a:pPr lvl="1"/>
            <a:r>
              <a:rPr lang="en-US" dirty="0" smtClean="0">
                <a:latin typeface="Footlight MT Light" panose="0204060206030A020304" pitchFamily="18" charset="0"/>
              </a:rPr>
              <a:t>How can we improve findability of studies? </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Comics created for research studies on medical comics often disappear. </a:t>
            </a:r>
          </a:p>
          <a:p>
            <a:pPr lvl="1"/>
            <a:r>
              <a:rPr lang="en-US" dirty="0" smtClean="0">
                <a:latin typeface="Footlight MT Light" panose="0204060206030A020304" pitchFamily="18" charset="0"/>
              </a:rPr>
              <a:t>Difficult to replicate research without access to the </a:t>
            </a:r>
            <a:r>
              <a:rPr lang="en-US" i="1" dirty="0" smtClean="0">
                <a:latin typeface="Footlight MT Light" panose="0204060206030A020304" pitchFamily="18" charset="0"/>
              </a:rPr>
              <a:t>exact</a:t>
            </a:r>
            <a:r>
              <a:rPr lang="en-US" dirty="0" smtClean="0">
                <a:latin typeface="Footlight MT Light" panose="0204060206030A020304" pitchFamily="18" charset="0"/>
              </a:rPr>
              <a:t> comics being tested. </a:t>
            </a:r>
          </a:p>
          <a:p>
            <a:pPr lvl="1"/>
            <a:r>
              <a:rPr lang="en-US" dirty="0" smtClean="0">
                <a:latin typeface="Footlight MT Light" panose="0204060206030A020304" pitchFamily="18" charset="0"/>
              </a:rPr>
              <a:t>Perhaps a role for LIS in graphic medicine is to collect, store, and make these comics available? Consider our emerging role in dataset curation. </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Collections – both in public and medical libraries – are sorely lacking in medical comics</a:t>
            </a:r>
          </a:p>
          <a:p>
            <a:pPr lvl="1"/>
            <a:r>
              <a:rPr lang="en-US" dirty="0" smtClean="0">
                <a:latin typeface="Footlight MT Light" panose="0204060206030A020304" pitchFamily="18" charset="0"/>
              </a:rPr>
              <a:t>If comics on medical topics do exist, how are we helping patrons find them?</a:t>
            </a:r>
          </a:p>
          <a:p>
            <a:pPr marL="457200" lvl="1" indent="0">
              <a:buNone/>
            </a:pPr>
            <a:endParaRPr lang="en-US" dirty="0" smtClean="0">
              <a:latin typeface="Footlight MT Light" panose="0204060206030A020304" pitchFamily="18" charset="0"/>
            </a:endParaRPr>
          </a:p>
          <a:p>
            <a:pPr lvl="1"/>
            <a:endParaRPr lang="en-US" dirty="0">
              <a:latin typeface="Footlight MT Light" panose="0204060206030A020304" pitchFamily="18" charset="0"/>
            </a:endParaRPr>
          </a:p>
        </p:txBody>
      </p:sp>
    </p:spTree>
    <p:extLst>
      <p:ext uri="{BB962C8B-B14F-4D97-AF65-F5344CB8AC3E}">
        <p14:creationId xmlns:p14="http://schemas.microsoft.com/office/powerpoint/2010/main" val="245009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Research-Focused Graphic Memoir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3810000" cy="4467225"/>
          </a:xfrm>
        </p:spPr>
      </p:pic>
      <p:sp>
        <p:nvSpPr>
          <p:cNvPr id="5" name="TextBox 4"/>
          <p:cNvSpPr txBox="1"/>
          <p:nvPr/>
        </p:nvSpPr>
        <p:spPr>
          <a:xfrm>
            <a:off x="5105400" y="1752600"/>
            <a:ext cx="3810000" cy="3970318"/>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t>Raised on Ritalin</a:t>
            </a:r>
            <a:r>
              <a:rPr lang="en-US" dirty="0" smtClean="0"/>
              <a:t> by Tyler Page</a:t>
            </a:r>
            <a:br>
              <a:rPr lang="en-US" dirty="0" smtClean="0"/>
            </a:br>
            <a:endParaRPr lang="en-US" dirty="0" smtClean="0"/>
          </a:p>
          <a:p>
            <a:pPr marL="285750" indent="-285750">
              <a:buFont typeface="Arial" panose="020B0604020202020204" pitchFamily="34" charset="0"/>
              <a:buChar char="•"/>
            </a:pPr>
            <a:r>
              <a:rPr lang="en-US" dirty="0" smtClean="0"/>
              <a:t>Unique in that it is both a personal account of life with ADHD </a:t>
            </a:r>
            <a:r>
              <a:rPr lang="en-US" i="1" dirty="0" smtClean="0"/>
              <a:t>and</a:t>
            </a:r>
            <a:r>
              <a:rPr lang="en-US" dirty="0" smtClean="0"/>
              <a:t> a well-researched, historical account of ADHD and the pharmaceuticals industry surrounding it. </a:t>
            </a:r>
            <a:br>
              <a:rPr lang="en-US" dirty="0" smtClean="0"/>
            </a:br>
            <a:endParaRPr lang="en-US" dirty="0" smtClean="0"/>
          </a:p>
          <a:p>
            <a:pPr marL="285750" indent="-285750">
              <a:buFont typeface="Arial" panose="020B0604020202020204" pitchFamily="34" charset="0"/>
              <a:buChar char="•"/>
            </a:pPr>
            <a:r>
              <a:rPr lang="en-US" dirty="0" smtClean="0"/>
              <a:t>Tyler’s graphic novel includes an extensive bibliography, made available online here: </a:t>
            </a:r>
            <a:r>
              <a:rPr lang="en-US" dirty="0" smtClean="0">
                <a:hlinkClick r:id="rId3"/>
              </a:rPr>
              <a:t>http://raisedonritalincomic.blogspot.com/p/raised-on-ritalin-research-bibliography.html</a:t>
            </a:r>
            <a:r>
              <a:rPr lang="en-US" dirty="0" smtClean="0"/>
              <a:t>. </a:t>
            </a:r>
            <a:endParaRPr lang="en-US" dirty="0"/>
          </a:p>
        </p:txBody>
      </p:sp>
    </p:spTree>
    <p:extLst>
      <p:ext uri="{BB962C8B-B14F-4D97-AF65-F5344CB8AC3E}">
        <p14:creationId xmlns:p14="http://schemas.microsoft.com/office/powerpoint/2010/main" val="1653140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Keeping Up-to-Date</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Footlight MT Light" panose="0204060206030A020304" pitchFamily="18" charset="0"/>
              </a:rPr>
              <a:t>Graphic Medicine website – </a:t>
            </a:r>
            <a:r>
              <a:rPr lang="en-US" dirty="0" smtClean="0">
                <a:latin typeface="Footlight MT Light" panose="0204060206030A020304" pitchFamily="18" charset="0"/>
                <a:hlinkClick r:id="rId2"/>
              </a:rPr>
              <a:t>www.graphicmedicine.org</a:t>
            </a:r>
            <a:endParaRPr lang="en-US" dirty="0" smtClean="0">
              <a:latin typeface="Footlight MT Light" panose="0204060206030A020304" pitchFamily="18" charset="0"/>
            </a:endParaRPr>
          </a:p>
          <a:p>
            <a:r>
              <a:rPr lang="en-US" dirty="0" smtClean="0">
                <a:latin typeface="Footlight MT Light" panose="0204060206030A020304" pitchFamily="18" charset="0"/>
              </a:rPr>
              <a:t>Social Media:</a:t>
            </a:r>
          </a:p>
          <a:p>
            <a:pPr lvl="1"/>
            <a:r>
              <a:rPr lang="en-US" dirty="0" smtClean="0">
                <a:latin typeface="Footlight MT Light" panose="0204060206030A020304" pitchFamily="18" charset="0"/>
              </a:rPr>
              <a:t>GM Twitter List: </a:t>
            </a:r>
            <a:r>
              <a:rPr lang="en-US" dirty="0" smtClean="0">
                <a:latin typeface="Footlight MT Light" panose="0204060206030A020304" pitchFamily="18" charset="0"/>
                <a:hlinkClick r:id="rId3"/>
              </a:rPr>
              <a:t>https://twitter.com/NoetheMatt/lists/graphmed-graphlib-list</a:t>
            </a:r>
            <a:endParaRPr lang="en-US" dirty="0" smtClean="0">
              <a:latin typeface="Footlight MT Light" panose="0204060206030A020304" pitchFamily="18" charset="0"/>
            </a:endParaRPr>
          </a:p>
          <a:p>
            <a:pPr lvl="1"/>
            <a:r>
              <a:rPr lang="en-US" dirty="0" smtClean="0">
                <a:latin typeface="Footlight MT Light" panose="0204060206030A020304" pitchFamily="18" charset="0"/>
              </a:rPr>
              <a:t>Graphic Medicine Facebook page: </a:t>
            </a:r>
            <a:r>
              <a:rPr lang="en-US" dirty="0" smtClean="0">
                <a:latin typeface="Footlight MT Light" panose="0204060206030A020304" pitchFamily="18" charset="0"/>
                <a:hlinkClick r:id="rId4"/>
              </a:rPr>
              <a:t>https://www.facebook.com/Graphic-Medicine-118202494896480/?ref=page_internal</a:t>
            </a:r>
            <a:r>
              <a:rPr lang="en-US" dirty="0" smtClean="0">
                <a:latin typeface="Footlight MT Light" panose="0204060206030A020304" pitchFamily="18" charset="0"/>
              </a:rPr>
              <a:t> </a:t>
            </a:r>
          </a:p>
          <a:p>
            <a:r>
              <a:rPr lang="en-US" dirty="0" smtClean="0">
                <a:latin typeface="Footlight MT Light" panose="0204060206030A020304" pitchFamily="18" charset="0"/>
              </a:rPr>
              <a:t>Graphic Librarian Blog – </a:t>
            </a:r>
            <a:r>
              <a:rPr lang="en-US" dirty="0" smtClean="0">
                <a:latin typeface="Footlight MT Light" panose="0204060206030A020304" pitchFamily="18" charset="0"/>
                <a:hlinkClick r:id="rId5"/>
              </a:rPr>
              <a:t>www.graphiclibrarian.wordpress.com</a:t>
            </a:r>
            <a:r>
              <a:rPr lang="en-US" dirty="0" smtClean="0">
                <a:latin typeface="Footlight MT Light" panose="0204060206030A020304" pitchFamily="18" charset="0"/>
              </a:rPr>
              <a:t> </a:t>
            </a:r>
            <a:endParaRPr lang="en-US" dirty="0">
              <a:latin typeface="Footlight MT Light" panose="0204060206030A020304" pitchFamily="18" charset="0"/>
            </a:endParaRPr>
          </a:p>
        </p:txBody>
      </p:sp>
    </p:spTree>
    <p:extLst>
      <p:ext uri="{BB962C8B-B14F-4D97-AF65-F5344CB8AC3E}">
        <p14:creationId xmlns:p14="http://schemas.microsoft.com/office/powerpoint/2010/main" val="959852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ootlight MT Light" panose="0204060206030A020304" pitchFamily="18" charset="0"/>
              </a:rPr>
              <a:t>2017 Comics &amp; Medicine Conference: Access Points</a:t>
            </a:r>
            <a:endParaRPr lang="en-US" dirty="0">
              <a:latin typeface="Footlight MT Light" panose="0204060206030A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4525963" cy="4525963"/>
          </a:xfrm>
        </p:spPr>
      </p:pic>
      <p:sp>
        <p:nvSpPr>
          <p:cNvPr id="5" name="TextBox 4"/>
          <p:cNvSpPr txBox="1"/>
          <p:nvPr/>
        </p:nvSpPr>
        <p:spPr>
          <a:xfrm>
            <a:off x="4953000" y="1905000"/>
            <a:ext cx="4114800" cy="3947234"/>
          </a:xfrm>
          <a:prstGeom prst="rect">
            <a:avLst/>
          </a:prstGeom>
          <a:noFill/>
        </p:spPr>
        <p:txBody>
          <a:bodyPr wrap="square" rtlCol="0">
            <a:spAutoFit/>
          </a:bodyPr>
          <a:lstStyle/>
          <a:p>
            <a:pPr marL="285750" indent="-285750">
              <a:buFont typeface="Arial" panose="020B0604020202020204" pitchFamily="34" charset="0"/>
              <a:buChar char="•"/>
            </a:pPr>
            <a:r>
              <a:rPr lang="en-US" sz="2250" dirty="0" smtClean="0">
                <a:latin typeface="Footlight MT Light" panose="0204060206030A020304" pitchFamily="18" charset="0"/>
              </a:rPr>
              <a:t>June 15</a:t>
            </a:r>
            <a:r>
              <a:rPr lang="en-US" sz="2250" baseline="30000" dirty="0" smtClean="0">
                <a:latin typeface="Footlight MT Light" panose="0204060206030A020304" pitchFamily="18" charset="0"/>
              </a:rPr>
              <a:t>th</a:t>
            </a:r>
            <a:r>
              <a:rPr lang="en-US" sz="2250" dirty="0" smtClean="0">
                <a:latin typeface="Footlight MT Light" panose="0204060206030A020304" pitchFamily="18" charset="0"/>
              </a:rPr>
              <a:t> – 17</a:t>
            </a:r>
            <a:r>
              <a:rPr lang="en-US" sz="2250" baseline="30000" dirty="0" smtClean="0">
                <a:latin typeface="Footlight MT Light" panose="0204060206030A020304" pitchFamily="18" charset="0"/>
              </a:rPr>
              <a:t>th</a:t>
            </a:r>
            <a:br>
              <a:rPr lang="en-US" sz="2250" baseline="30000" dirty="0" smtClean="0">
                <a:latin typeface="Footlight MT Light" panose="0204060206030A020304" pitchFamily="18" charset="0"/>
              </a:rPr>
            </a:br>
            <a:endParaRPr lang="en-US" sz="2250" dirty="0" smtClean="0">
              <a:latin typeface="Footlight MT Light" panose="0204060206030A020304" pitchFamily="18" charset="0"/>
            </a:endParaRPr>
          </a:p>
          <a:p>
            <a:pPr marL="285750" indent="-285750">
              <a:buFont typeface="Arial" panose="020B0604020202020204" pitchFamily="34" charset="0"/>
              <a:buChar char="•"/>
            </a:pPr>
            <a:r>
              <a:rPr lang="en-US" sz="2250" dirty="0" smtClean="0">
                <a:latin typeface="Footlight MT Light" panose="0204060206030A020304" pitchFamily="18" charset="0"/>
              </a:rPr>
              <a:t>Seattle Public Library Central Branch</a:t>
            </a:r>
            <a:br>
              <a:rPr lang="en-US" sz="2250" dirty="0" smtClean="0">
                <a:latin typeface="Footlight MT Light" panose="0204060206030A020304" pitchFamily="18" charset="0"/>
              </a:rPr>
            </a:br>
            <a:endParaRPr lang="en-US" sz="2250" dirty="0" smtClean="0">
              <a:latin typeface="Footlight MT Light" panose="0204060206030A020304" pitchFamily="18" charset="0"/>
            </a:endParaRPr>
          </a:p>
          <a:p>
            <a:pPr marL="285750" indent="-285750">
              <a:buFont typeface="Arial" panose="020B0604020202020204" pitchFamily="34" charset="0"/>
              <a:buChar char="•"/>
            </a:pPr>
            <a:r>
              <a:rPr lang="en-US" sz="2250" dirty="0" smtClean="0">
                <a:latin typeface="Footlight MT Light" panose="0204060206030A020304" pitchFamily="18" charset="0"/>
              </a:rPr>
              <a:t>Registration Opens March 18</a:t>
            </a:r>
            <a:r>
              <a:rPr lang="en-US" sz="2250" baseline="30000" dirty="0" smtClean="0">
                <a:latin typeface="Footlight MT Light" panose="0204060206030A020304" pitchFamily="18" charset="0"/>
              </a:rPr>
              <a:t>th</a:t>
            </a:r>
            <a:endParaRPr lang="en-US" sz="2250" dirty="0" smtClean="0">
              <a:latin typeface="Footlight MT Light" panose="0204060206030A020304" pitchFamily="18" charset="0"/>
            </a:endParaRPr>
          </a:p>
          <a:p>
            <a:pPr marL="285750" indent="-285750">
              <a:buFont typeface="Arial" panose="020B0604020202020204" pitchFamily="34" charset="0"/>
              <a:buChar char="•"/>
            </a:pPr>
            <a:endParaRPr lang="en-US" sz="2250" dirty="0">
              <a:latin typeface="Footlight MT Light" panose="0204060206030A020304" pitchFamily="18" charset="0"/>
            </a:endParaRPr>
          </a:p>
          <a:p>
            <a:pPr marL="285750" indent="-285750">
              <a:buFont typeface="Arial" panose="020B0604020202020204" pitchFamily="34" charset="0"/>
              <a:buChar char="•"/>
            </a:pPr>
            <a:r>
              <a:rPr lang="en-US" sz="2250" dirty="0" smtClean="0">
                <a:latin typeface="Footlight MT Light" panose="0204060206030A020304" pitchFamily="18" charset="0"/>
              </a:rPr>
              <a:t>Special Librarian Brown Bag session on March 16</a:t>
            </a:r>
            <a:r>
              <a:rPr lang="en-US" sz="2250" baseline="30000" dirty="0" smtClean="0">
                <a:latin typeface="Footlight MT Light" panose="0204060206030A020304" pitchFamily="18" charset="0"/>
              </a:rPr>
              <a:t>th</a:t>
            </a:r>
            <a:r>
              <a:rPr lang="en-US" sz="2250" dirty="0" smtClean="0">
                <a:latin typeface="Footlight MT Light" panose="0204060206030A020304" pitchFamily="18" charset="0"/>
              </a:rPr>
              <a:t> </a:t>
            </a:r>
          </a:p>
          <a:p>
            <a:pPr marL="285750" indent="-285750">
              <a:buFont typeface="Arial" panose="020B0604020202020204" pitchFamily="34" charset="0"/>
              <a:buChar char="•"/>
            </a:pPr>
            <a:endParaRPr lang="en-US" sz="2400" dirty="0" smtClean="0">
              <a:latin typeface="Footlight MT Light" panose="0204060206030A020304" pitchFamily="18" charset="0"/>
            </a:endParaRPr>
          </a:p>
          <a:p>
            <a:pPr marL="285750" indent="-285750">
              <a:buFont typeface="Arial" panose="020B0604020202020204" pitchFamily="34" charset="0"/>
              <a:buChar char="•"/>
            </a:pPr>
            <a:endParaRPr lang="en-US" sz="2400" dirty="0">
              <a:latin typeface="Footlight MT Light" panose="0204060206030A020304" pitchFamily="18" charset="0"/>
            </a:endParaRPr>
          </a:p>
        </p:txBody>
      </p:sp>
      <p:sp>
        <p:nvSpPr>
          <p:cNvPr id="6" name="TextBox 5"/>
          <p:cNvSpPr txBox="1"/>
          <p:nvPr/>
        </p:nvSpPr>
        <p:spPr>
          <a:xfrm>
            <a:off x="1066800" y="5943600"/>
            <a:ext cx="3048000" cy="307777"/>
          </a:xfrm>
          <a:prstGeom prst="rect">
            <a:avLst/>
          </a:prstGeom>
          <a:noFill/>
        </p:spPr>
        <p:txBody>
          <a:bodyPr wrap="square" rtlCol="0">
            <a:spAutoFit/>
          </a:bodyPr>
          <a:lstStyle/>
          <a:p>
            <a:pPr algn="ctr"/>
            <a:r>
              <a:rPr lang="en-US" sz="1400" dirty="0" smtClean="0">
                <a:latin typeface="Footlight MT Light" panose="0204060206030A020304" pitchFamily="18" charset="0"/>
              </a:rPr>
              <a:t>Conference Art by E.T. Russian </a:t>
            </a:r>
            <a:endParaRPr lang="en-US" sz="1400" dirty="0">
              <a:latin typeface="Footlight MT Light" panose="0204060206030A020304" pitchFamily="18" charset="0"/>
            </a:endParaRPr>
          </a:p>
        </p:txBody>
      </p:sp>
    </p:spTree>
    <p:extLst>
      <p:ext uri="{BB962C8B-B14F-4D97-AF65-F5344CB8AC3E}">
        <p14:creationId xmlns:p14="http://schemas.microsoft.com/office/powerpoint/2010/main" val="10987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A Story</a:t>
            </a:r>
            <a:endParaRPr lang="en-US" dirty="0">
              <a:latin typeface="Footlight MT Light" panose="0204060206030A020304" pitchFamily="18" charset="0"/>
            </a:endParaRPr>
          </a:p>
        </p:txBody>
      </p:sp>
    </p:spTree>
    <p:extLst>
      <p:ext uri="{BB962C8B-B14F-4D97-AF65-F5344CB8AC3E}">
        <p14:creationId xmlns:p14="http://schemas.microsoft.com/office/powerpoint/2010/main" val="3063137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Our Efforts</a:t>
            </a:r>
            <a:endParaRPr lang="en-US" dirty="0">
              <a:latin typeface="Footlight MT Light" panose="0204060206030A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343400"/>
            <a:ext cx="3606001"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81200"/>
            <a:ext cx="2556373" cy="205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371600"/>
            <a:ext cx="4267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ootlight MT Light" panose="0204060206030A020304" pitchFamily="18" charset="0"/>
              </a:rPr>
              <a:t>Created in August 2016, the Lamar Soutter Library’s Graphic Medicine Collection now holds 65+ titles. </a:t>
            </a:r>
          </a:p>
          <a:p>
            <a:pPr marL="742950" lvl="1" indent="-285750">
              <a:buFont typeface="Arial" panose="020B0604020202020204" pitchFamily="34" charset="0"/>
              <a:buChar char="•"/>
            </a:pPr>
            <a:r>
              <a:rPr lang="en-US" dirty="0" smtClean="0">
                <a:latin typeface="Footlight MT Light" panose="0204060206030A020304" pitchFamily="18" charset="0"/>
                <a:hlinkClick r:id="rId4"/>
              </a:rPr>
              <a:t>Holdings in WorldCat </a:t>
            </a:r>
            <a:endParaRPr lang="en-US" dirty="0" smtClean="0">
              <a:latin typeface="Footlight MT Light" panose="0204060206030A020304" pitchFamily="18" charset="0"/>
            </a:endParaRPr>
          </a:p>
          <a:p>
            <a:pPr marL="285750" indent="-285750">
              <a:buFont typeface="Arial" panose="020B0604020202020204" pitchFamily="34" charset="0"/>
              <a:buChar char="•"/>
            </a:pPr>
            <a:endParaRPr lang="en-US" dirty="0">
              <a:latin typeface="Footlight MT Light" panose="0204060206030A020304" pitchFamily="18" charset="0"/>
            </a:endParaRPr>
          </a:p>
          <a:p>
            <a:pPr marL="285750" indent="-285750">
              <a:buFont typeface="Arial" panose="020B0604020202020204" pitchFamily="34" charset="0"/>
              <a:buChar char="•"/>
            </a:pPr>
            <a:r>
              <a:rPr lang="en-US" dirty="0" smtClean="0">
                <a:latin typeface="Footlight MT Light" panose="0204060206030A020304" pitchFamily="18" charset="0"/>
              </a:rPr>
              <a:t>Last December, we hosted James Sturm, Director of the Center for Cartoon Studies for a talk on applied comics and their partnership with White River Junction VA. </a:t>
            </a:r>
            <a:br>
              <a:rPr lang="en-US" dirty="0" smtClean="0">
                <a:latin typeface="Footlight MT Light" panose="0204060206030A020304" pitchFamily="18" charset="0"/>
              </a:rPr>
            </a:br>
            <a:endParaRPr lang="en-US" dirty="0" smtClean="0">
              <a:latin typeface="Footlight MT Light" panose="0204060206030A020304" pitchFamily="18" charset="0"/>
            </a:endParaRPr>
          </a:p>
          <a:p>
            <a:pPr marL="285750" indent="-285750">
              <a:buFont typeface="Arial" panose="020B0604020202020204" pitchFamily="34" charset="0"/>
              <a:buChar char="•"/>
            </a:pPr>
            <a:r>
              <a:rPr lang="en-US" dirty="0" smtClean="0">
                <a:latin typeface="Footlight MT Light" panose="0204060206030A020304" pitchFamily="18" charset="0"/>
              </a:rPr>
              <a:t>Beginning this academic year, 3</a:t>
            </a:r>
            <a:r>
              <a:rPr lang="en-US" baseline="30000" dirty="0" smtClean="0">
                <a:latin typeface="Footlight MT Light" panose="0204060206030A020304" pitchFamily="18" charset="0"/>
              </a:rPr>
              <a:t>rd</a:t>
            </a:r>
            <a:r>
              <a:rPr lang="en-US" dirty="0" smtClean="0">
                <a:latin typeface="Footlight MT Light" panose="0204060206030A020304" pitchFamily="18" charset="0"/>
              </a:rPr>
              <a:t>-year UMass Medical Students will have the option of taking a 1-week course on Graphic Medicine</a:t>
            </a:r>
            <a:br>
              <a:rPr lang="en-US" dirty="0" smtClean="0">
                <a:latin typeface="Footlight MT Light" panose="0204060206030A020304" pitchFamily="18" charset="0"/>
              </a:rPr>
            </a:br>
            <a:endParaRPr lang="en-US" dirty="0" smtClean="0">
              <a:latin typeface="Footlight MT Light" panose="0204060206030A020304" pitchFamily="18" charset="0"/>
            </a:endParaRPr>
          </a:p>
          <a:p>
            <a:pPr marL="285750" indent="-285750">
              <a:buFont typeface="Arial" panose="020B0604020202020204" pitchFamily="34" charset="0"/>
              <a:buChar char="•"/>
            </a:pPr>
            <a:r>
              <a:rPr lang="en-US" dirty="0" smtClean="0">
                <a:latin typeface="Footlight MT Light" panose="0204060206030A020304" pitchFamily="18" charset="0"/>
              </a:rPr>
              <a:t>And… </a:t>
            </a:r>
            <a:endParaRPr lang="en-US" dirty="0">
              <a:latin typeface="Footlight MT Light" panose="0204060206030A020304" pitchFamily="18" charset="0"/>
            </a:endParaRPr>
          </a:p>
        </p:txBody>
      </p:sp>
    </p:spTree>
    <p:extLst>
      <p:ext uri="{BB962C8B-B14F-4D97-AF65-F5344CB8AC3E}">
        <p14:creationId xmlns:p14="http://schemas.microsoft.com/office/powerpoint/2010/main" val="165993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latin typeface="Footlight MT Light" panose="0204060206030A020304" pitchFamily="18" charset="0"/>
              </a:rPr>
              <a:t>Graphic Medicine Book Club Kits! </a:t>
            </a:r>
            <a:endParaRPr lang="en-US" dirty="0">
              <a:latin typeface="Footlight MT Light" panose="0204060206030A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235" y="1600200"/>
            <a:ext cx="7319530" cy="4525963"/>
          </a:xfrm>
        </p:spPr>
      </p:pic>
      <p:sp>
        <p:nvSpPr>
          <p:cNvPr id="5" name="TextBox 4"/>
          <p:cNvSpPr txBox="1"/>
          <p:nvPr/>
        </p:nvSpPr>
        <p:spPr>
          <a:xfrm>
            <a:off x="1562100" y="6096000"/>
            <a:ext cx="6019800" cy="307777"/>
          </a:xfrm>
          <a:prstGeom prst="rect">
            <a:avLst/>
          </a:prstGeom>
          <a:noFill/>
        </p:spPr>
        <p:txBody>
          <a:bodyPr wrap="square" rtlCol="0">
            <a:spAutoFit/>
          </a:bodyPr>
          <a:lstStyle/>
          <a:p>
            <a:pPr algn="ctr"/>
            <a:r>
              <a:rPr lang="en-US" sz="1400" dirty="0" smtClean="0">
                <a:hlinkClick r:id="rId3"/>
              </a:rPr>
              <a:t>https://nnlm.gov/ner/guides/graphic-medicine-book-club-kits</a:t>
            </a:r>
            <a:r>
              <a:rPr lang="en-US" sz="1400" dirty="0" smtClean="0"/>
              <a:t> </a:t>
            </a:r>
            <a:endParaRPr lang="en-US" sz="1400" dirty="0"/>
          </a:p>
        </p:txBody>
      </p:sp>
    </p:spTree>
    <p:extLst>
      <p:ext uri="{BB962C8B-B14F-4D97-AF65-F5344CB8AC3E}">
        <p14:creationId xmlns:p14="http://schemas.microsoft.com/office/powerpoint/2010/main" val="469263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Footlight MT Light" panose="0204060206030A020304" pitchFamily="18" charset="0"/>
              </a:rPr>
              <a:t>Question</a:t>
            </a:r>
            <a:endParaRPr lang="en-US" sz="5400" dirty="0">
              <a:latin typeface="Footlight MT Light" panose="0204060206030A020304"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sz="4000" dirty="0" smtClean="0">
              <a:latin typeface="Footlight MT Light" panose="0204060206030A020304" pitchFamily="18" charset="0"/>
            </a:endParaRPr>
          </a:p>
          <a:p>
            <a:pPr marL="0" indent="0" algn="ctr">
              <a:buNone/>
            </a:pPr>
            <a:r>
              <a:rPr lang="en-US" sz="4000" dirty="0" smtClean="0">
                <a:latin typeface="Footlight MT Light" panose="0204060206030A020304" pitchFamily="18" charset="0"/>
              </a:rPr>
              <a:t>What other ways might we make use of comics in healthcare? </a:t>
            </a:r>
            <a:endParaRPr lang="en-US" sz="4000" dirty="0">
              <a:latin typeface="Footlight MT Light" panose="0204060206030A020304" pitchFamily="18" charset="0"/>
            </a:endParaRPr>
          </a:p>
        </p:txBody>
      </p:sp>
    </p:spTree>
    <p:extLst>
      <p:ext uri="{BB962C8B-B14F-4D97-AF65-F5344CB8AC3E}">
        <p14:creationId xmlns:p14="http://schemas.microsoft.com/office/powerpoint/2010/main" val="228537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Footlight MT Light" panose="0204060206030A020304" pitchFamily="18" charset="0"/>
              </a:rPr>
              <a:t>Thank You!</a:t>
            </a:r>
            <a:endParaRPr lang="en-US" sz="4800" dirty="0">
              <a:latin typeface="Footlight MT Light" panose="0204060206030A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dirty="0" smtClean="0">
                <a:latin typeface="Footlight MT Light" panose="0204060206030A020304" pitchFamily="18" charset="0"/>
              </a:rPr>
              <a:t>Questions? Comments?</a:t>
            </a:r>
          </a:p>
          <a:p>
            <a:pPr marL="0" indent="0" algn="ctr">
              <a:buNone/>
            </a:pPr>
            <a:r>
              <a:rPr lang="en-US" sz="4800" dirty="0" smtClean="0">
                <a:latin typeface="Footlight MT Light" panose="0204060206030A020304" pitchFamily="18" charset="0"/>
              </a:rPr>
              <a:t>Suggestions?</a:t>
            </a:r>
          </a:p>
          <a:p>
            <a:pPr marL="0" indent="0" algn="ctr">
              <a:buNone/>
            </a:pPr>
            <a:endParaRPr lang="en-US" dirty="0" smtClean="0">
              <a:latin typeface="Footlight MT Light" panose="0204060206030A020304" pitchFamily="18" charset="0"/>
            </a:endParaRPr>
          </a:p>
          <a:p>
            <a:pPr marL="0" indent="0" algn="ctr">
              <a:buNone/>
            </a:pPr>
            <a:endParaRPr lang="en-US" sz="2800" dirty="0" smtClean="0">
              <a:latin typeface="Footlight MT Light" panose="0204060206030A020304" pitchFamily="18" charset="0"/>
            </a:endParaRPr>
          </a:p>
          <a:p>
            <a:pPr marL="0" indent="0" algn="ctr">
              <a:buNone/>
            </a:pPr>
            <a:endParaRPr lang="en-US" sz="2800" dirty="0" smtClean="0">
              <a:latin typeface="Footlight MT Light" panose="0204060206030A020304" pitchFamily="18" charset="0"/>
            </a:endParaRPr>
          </a:p>
          <a:p>
            <a:pPr marL="0" indent="0" algn="ctr">
              <a:buNone/>
            </a:pPr>
            <a:r>
              <a:rPr lang="en-US" sz="2000" dirty="0" smtClean="0">
                <a:latin typeface="Footlight MT Light" panose="0204060206030A020304" pitchFamily="18" charset="0"/>
              </a:rPr>
              <a:t>Feel free to contact me any time at:</a:t>
            </a:r>
          </a:p>
          <a:p>
            <a:pPr marL="0" indent="0" algn="ctr">
              <a:buNone/>
            </a:pPr>
            <a:r>
              <a:rPr lang="en-US" sz="2000" dirty="0" smtClean="0">
                <a:latin typeface="Footlight MT Light" panose="0204060206030A020304" pitchFamily="18" charset="0"/>
                <a:hlinkClick r:id="rId2"/>
              </a:rPr>
              <a:t>Matthew.Noe@umassmed.edu</a:t>
            </a:r>
            <a:endParaRPr lang="en-US" sz="2000" dirty="0" smtClean="0">
              <a:latin typeface="Footlight MT Light" panose="0204060206030A020304" pitchFamily="18" charset="0"/>
            </a:endParaRPr>
          </a:p>
          <a:p>
            <a:pPr marL="0" indent="0" algn="ctr">
              <a:buNone/>
            </a:pPr>
            <a:r>
              <a:rPr lang="en-US" sz="2000" dirty="0" smtClean="0">
                <a:latin typeface="Footlight MT Light" panose="0204060206030A020304" pitchFamily="18" charset="0"/>
              </a:rPr>
              <a:t>@</a:t>
            </a:r>
            <a:r>
              <a:rPr lang="en-US" sz="2000" dirty="0" err="1" smtClean="0">
                <a:latin typeface="Footlight MT Light" panose="0204060206030A020304" pitchFamily="18" charset="0"/>
              </a:rPr>
              <a:t>NoetheMatt</a:t>
            </a:r>
            <a:r>
              <a:rPr lang="en-US" sz="2000" dirty="0" smtClean="0">
                <a:latin typeface="Footlight MT Light" panose="0204060206030A020304" pitchFamily="18" charset="0"/>
              </a:rPr>
              <a:t> on Twitter</a:t>
            </a:r>
          </a:p>
          <a:p>
            <a:pPr marL="0" indent="0" algn="ctr">
              <a:buNone/>
            </a:pPr>
            <a:endParaRPr lang="en-US" sz="2000" dirty="0" smtClean="0">
              <a:latin typeface="Footlight MT Light" panose="0204060206030A020304" pitchFamily="18" charset="0"/>
            </a:endParaRPr>
          </a:p>
          <a:p>
            <a:pPr marL="0" indent="0" algn="ctr">
              <a:buNone/>
            </a:pPr>
            <a:endParaRPr lang="en-US" sz="2000" dirty="0">
              <a:latin typeface="Footlight MT Light" panose="0204060206030A020304" pitchFamily="18" charset="0"/>
            </a:endParaRPr>
          </a:p>
          <a:p>
            <a:pPr marL="0" indent="0" algn="ctr">
              <a:buNone/>
            </a:pPr>
            <a:r>
              <a:rPr lang="en-US" sz="2000" dirty="0" smtClean="0">
                <a:latin typeface="Footlight MT Light" panose="0204060206030A020304" pitchFamily="18" charset="0"/>
              </a:rPr>
              <a:t>A full bibliography for this presentation can be found here: </a:t>
            </a:r>
            <a:r>
              <a:rPr lang="en-US" sz="2000" dirty="0" smtClean="0">
                <a:latin typeface="Footlight MT Light" panose="0204060206030A020304" pitchFamily="18" charset="0"/>
                <a:hlinkClick r:id="rId3"/>
              </a:rPr>
              <a:t>www.graphiclibrarian.wordpress.com/graphic-medicine-in-the-academy</a:t>
            </a:r>
            <a:r>
              <a:rPr lang="en-US" sz="2000" dirty="0" smtClean="0">
                <a:latin typeface="Footlight MT Light" panose="0204060206030A020304" pitchFamily="18" charset="0"/>
              </a:rPr>
              <a:t> </a:t>
            </a:r>
            <a:endParaRPr lang="en-US" sz="2000" dirty="0">
              <a:latin typeface="Footlight MT Light" panose="0204060206030A020304" pitchFamily="18" charset="0"/>
            </a:endParaRPr>
          </a:p>
        </p:txBody>
      </p:sp>
    </p:spTree>
    <p:extLst>
      <p:ext uri="{BB962C8B-B14F-4D97-AF65-F5344CB8AC3E}">
        <p14:creationId xmlns:p14="http://schemas.microsoft.com/office/powerpoint/2010/main" val="162857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latin typeface="Footlight MT Light" panose="0204060206030A020304" pitchFamily="18" charset="0"/>
              </a:rPr>
              <a:t>A Story</a:t>
            </a:r>
            <a:endParaRPr lang="en-US" dirty="0">
              <a:latin typeface="Footlight MT Light" panose="0204060206030A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009" y="1600200"/>
            <a:ext cx="5875982" cy="4525963"/>
          </a:xfrm>
        </p:spPr>
      </p:pic>
      <p:sp>
        <p:nvSpPr>
          <p:cNvPr id="5" name="TextBox 4"/>
          <p:cNvSpPr txBox="1"/>
          <p:nvPr/>
        </p:nvSpPr>
        <p:spPr>
          <a:xfrm>
            <a:off x="2247900" y="6248400"/>
            <a:ext cx="4648200" cy="307777"/>
          </a:xfrm>
          <a:prstGeom prst="rect">
            <a:avLst/>
          </a:prstGeom>
          <a:noFill/>
        </p:spPr>
        <p:txBody>
          <a:bodyPr wrap="square" rtlCol="0">
            <a:spAutoFit/>
          </a:bodyPr>
          <a:lstStyle/>
          <a:p>
            <a:pPr algn="ctr"/>
            <a:r>
              <a:rPr lang="en-US" sz="1400" dirty="0" smtClean="0">
                <a:hlinkClick r:id="rId3"/>
              </a:rPr>
              <a:t>http://www.graphicmedicine.org/about</a:t>
            </a:r>
            <a:r>
              <a:rPr lang="en-US" sz="1400" dirty="0" smtClean="0"/>
              <a:t>  </a:t>
            </a:r>
            <a:endParaRPr lang="en-US" sz="1400" dirty="0"/>
          </a:p>
        </p:txBody>
      </p:sp>
    </p:spTree>
    <p:extLst>
      <p:ext uri="{BB962C8B-B14F-4D97-AF65-F5344CB8AC3E}">
        <p14:creationId xmlns:p14="http://schemas.microsoft.com/office/powerpoint/2010/main" val="3065546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Definitions</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Footlight MT Light" panose="0204060206030A020304" pitchFamily="18" charset="0"/>
              </a:rPr>
              <a:t>“Graphic Medicine is the intersection of the medium of comics and the discourse of healthcare.” – Ian Williams, MD</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Comics are comprised of… “juxtaposed pictorial and other images in deliberate sequence, intended to convey information and/or to produce an aesthetic response in the viewer.” – Scott McCloud</a:t>
            </a:r>
            <a:endParaRPr lang="en-US" dirty="0">
              <a:latin typeface="Footlight MT Light" panose="0204060206030A020304" pitchFamily="18" charset="0"/>
            </a:endParaRPr>
          </a:p>
        </p:txBody>
      </p:sp>
    </p:spTree>
    <p:extLst>
      <p:ext uri="{BB962C8B-B14F-4D97-AF65-F5344CB8AC3E}">
        <p14:creationId xmlns:p14="http://schemas.microsoft.com/office/powerpoint/2010/main" val="414133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ootlight MT Light" panose="0204060206030A020304" pitchFamily="18" charset="0"/>
              </a:rPr>
              <a:t>Problems with these definitions?</a:t>
            </a:r>
            <a:endParaRPr lang="en-US" dirty="0">
              <a:latin typeface="Footlight MT Light" panose="0204060206030A020304" pitchFamily="18" charset="0"/>
            </a:endParaRPr>
          </a:p>
        </p:txBody>
      </p:sp>
    </p:spTree>
    <p:extLst>
      <p:ext uri="{BB962C8B-B14F-4D97-AF65-F5344CB8AC3E}">
        <p14:creationId xmlns:p14="http://schemas.microsoft.com/office/powerpoint/2010/main" val="241163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Problems with these definitions?</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r>
              <a:rPr lang="en-US" dirty="0" smtClean="0">
                <a:latin typeface="Footlight MT Light" panose="0204060206030A020304" pitchFamily="18" charset="0"/>
              </a:rPr>
              <a:t>Broad</a:t>
            </a:r>
          </a:p>
        </p:txBody>
      </p:sp>
    </p:spTree>
    <p:extLst>
      <p:ext uri="{BB962C8B-B14F-4D97-AF65-F5344CB8AC3E}">
        <p14:creationId xmlns:p14="http://schemas.microsoft.com/office/powerpoint/2010/main" val="158961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Problems with these definitions?</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r>
              <a:rPr lang="en-US" dirty="0" smtClean="0">
                <a:latin typeface="Footlight MT Light" panose="0204060206030A020304" pitchFamily="18" charset="0"/>
              </a:rPr>
              <a:t>Broad</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Narrow</a:t>
            </a:r>
          </a:p>
        </p:txBody>
      </p:sp>
    </p:spTree>
    <p:extLst>
      <p:ext uri="{BB962C8B-B14F-4D97-AF65-F5344CB8AC3E}">
        <p14:creationId xmlns:p14="http://schemas.microsoft.com/office/powerpoint/2010/main" val="230454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ootlight MT Light" panose="0204060206030A020304" pitchFamily="18" charset="0"/>
              </a:rPr>
              <a:t>Problems with these definitions?</a:t>
            </a:r>
            <a:endParaRPr lang="en-US" dirty="0">
              <a:latin typeface="Footlight MT Light" panose="0204060206030A020304" pitchFamily="18" charset="0"/>
            </a:endParaRPr>
          </a:p>
        </p:txBody>
      </p:sp>
      <p:sp>
        <p:nvSpPr>
          <p:cNvPr id="3" name="Content Placeholder 2"/>
          <p:cNvSpPr>
            <a:spLocks noGrp="1"/>
          </p:cNvSpPr>
          <p:nvPr>
            <p:ph idx="1"/>
          </p:nvPr>
        </p:nvSpPr>
        <p:spPr/>
        <p:txBody>
          <a:bodyPr/>
          <a:lstStyle/>
          <a:p>
            <a:r>
              <a:rPr lang="en-US" dirty="0" smtClean="0">
                <a:latin typeface="Footlight MT Light" panose="0204060206030A020304" pitchFamily="18" charset="0"/>
              </a:rPr>
              <a:t>Broad</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Narrow</a:t>
            </a:r>
            <a:br>
              <a:rPr lang="en-US" dirty="0" smtClean="0">
                <a:latin typeface="Footlight MT Light" panose="0204060206030A020304" pitchFamily="18" charset="0"/>
              </a:rPr>
            </a:br>
            <a:endParaRPr lang="en-US" dirty="0" smtClean="0">
              <a:latin typeface="Footlight MT Light" panose="0204060206030A020304" pitchFamily="18" charset="0"/>
            </a:endParaRPr>
          </a:p>
          <a:p>
            <a:r>
              <a:rPr lang="en-US" dirty="0" smtClean="0">
                <a:latin typeface="Footlight MT Light" panose="0204060206030A020304" pitchFamily="18" charset="0"/>
              </a:rPr>
              <a:t>Subjective</a:t>
            </a:r>
          </a:p>
        </p:txBody>
      </p:sp>
    </p:spTree>
    <p:extLst>
      <p:ext uri="{BB962C8B-B14F-4D97-AF65-F5344CB8AC3E}">
        <p14:creationId xmlns:p14="http://schemas.microsoft.com/office/powerpoint/2010/main" val="3432935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1119</Words>
  <Application>Microsoft Office PowerPoint</Application>
  <PresentationFormat>On-screen Show (4:3)</PresentationFormat>
  <Paragraphs>175</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Graphic Medicine: A Visual Narrative Approach to Health Literacy</vt:lpstr>
      <vt:lpstr>Disclosure</vt:lpstr>
      <vt:lpstr>A Story</vt:lpstr>
      <vt:lpstr>A Story</vt:lpstr>
      <vt:lpstr>Definitions</vt:lpstr>
      <vt:lpstr>Problems with these definitions?</vt:lpstr>
      <vt:lpstr>Problems with these definitions?</vt:lpstr>
      <vt:lpstr>Problems with these definitions?</vt:lpstr>
      <vt:lpstr>Problems with these definitions?</vt:lpstr>
      <vt:lpstr>Roles for Graphic Medicine</vt:lpstr>
      <vt:lpstr>Background: Health Literacy</vt:lpstr>
      <vt:lpstr>Background: Visual Literacy</vt:lpstr>
      <vt:lpstr>Comics and (Health) Literacy</vt:lpstr>
      <vt:lpstr>PowerPoint Presentation</vt:lpstr>
      <vt:lpstr>Consumer Health</vt:lpstr>
      <vt:lpstr>PowerPoint Presentation</vt:lpstr>
      <vt:lpstr>PowerPoint Presentation</vt:lpstr>
      <vt:lpstr>PowerPoint Presentation</vt:lpstr>
      <vt:lpstr>PowerPoint Presentation</vt:lpstr>
      <vt:lpstr>Medical Education</vt:lpstr>
      <vt:lpstr>Empathy</vt:lpstr>
      <vt:lpstr>Identity Formation</vt:lpstr>
      <vt:lpstr>Illustrating Physician Experience</vt:lpstr>
      <vt:lpstr>Educational Tool</vt:lpstr>
      <vt:lpstr>Research and Discovery</vt:lpstr>
      <vt:lpstr>Research and Discovery</vt:lpstr>
      <vt:lpstr>A Research-Focused Graphic Memoir</vt:lpstr>
      <vt:lpstr>Keeping Up-to-Date</vt:lpstr>
      <vt:lpstr>2017 Comics &amp; Medicine Conference: Access Points</vt:lpstr>
      <vt:lpstr>Our Efforts</vt:lpstr>
      <vt:lpstr>Graphic Medicine Book Club Kits! </vt:lpstr>
      <vt:lpstr>Question</vt:lpstr>
      <vt:lpstr>Thank You!</vt:lpstr>
    </vt:vector>
  </TitlesOfParts>
  <Company>UMASS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 Medicine</dc:title>
  <dc:creator>Information Technology</dc:creator>
  <cp:lastModifiedBy>Chris LaScala</cp:lastModifiedBy>
  <cp:revision>38</cp:revision>
  <dcterms:created xsi:type="dcterms:W3CDTF">2017-03-06T14:55:55Z</dcterms:created>
  <dcterms:modified xsi:type="dcterms:W3CDTF">2017-03-26T02:36:17Z</dcterms:modified>
</cp:coreProperties>
</file>