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5"/>
    <p:sldMasterId id="2147483680" r:id="rId6"/>
    <p:sldMasterId id="2147483723" r:id="rId7"/>
  </p:sldMasterIdLst>
  <p:notesMasterIdLst>
    <p:notesMasterId r:id="rId12"/>
  </p:notesMasterIdLst>
  <p:sldIdLst>
    <p:sldId id="361" r:id="rId8"/>
    <p:sldId id="363" r:id="rId9"/>
    <p:sldId id="364" r:id="rId10"/>
    <p:sldId id="36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wchuk, Cara N" initials="SCN" lastIdx="1" clrIdx="0"/>
  <p:cmAuthor id="7" name="Behar, Cara N" initials="CNB" lastIdx="5" clrIdx="7">
    <p:extLst>
      <p:ext uri="{19B8F6BF-5375-455C-9EA6-DF929625EA0E}">
        <p15:presenceInfo xmlns:p15="http://schemas.microsoft.com/office/powerpoint/2012/main" userId="Behar, Cara N" providerId="None"/>
      </p:ext>
    </p:extLst>
  </p:cmAuthor>
  <p:cmAuthor id="1" name="Jennifer LaForce" initials="jl" lastIdx="25" clrIdx="1"/>
  <p:cmAuthor id="2" name="LaForce, Jennifer M" initials="LJM" lastIdx="7" clrIdx="2"/>
  <p:cmAuthor id="3" name="Bria DeSalvo Levis" initials="BDL" lastIdx="10" clrIdx="3"/>
  <p:cmAuthor id="4" name="Amy Robinson" initials="ALR" lastIdx="15" clrIdx="4"/>
  <p:cmAuthor id="5" name="Behar, Cara N" initials="CNB (OCC)" lastIdx="10" clrIdx="5"/>
  <p:cmAuthor id="6" name="Flippen, Jeanette P" initials="FJP" lastIdx="1" clrIdx="6">
    <p:extLst>
      <p:ext uri="{19B8F6BF-5375-455C-9EA6-DF929625EA0E}">
        <p15:presenceInfo xmlns:p15="http://schemas.microsoft.com/office/powerpoint/2012/main" userId="S-1-5-21-1786697361-2243250335-1116995001-481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E00"/>
    <a:srgbClr val="003366"/>
    <a:srgbClr val="505050"/>
    <a:srgbClr val="006699"/>
    <a:srgbClr val="555555"/>
    <a:srgbClr val="339900"/>
    <a:srgbClr val="F60000"/>
    <a:srgbClr val="666666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2506" autoAdjust="0"/>
  </p:normalViewPr>
  <p:slideViewPr>
    <p:cSldViewPr>
      <p:cViewPr varScale="1">
        <p:scale>
          <a:sx n="134" d="100"/>
          <a:sy n="134" d="100"/>
        </p:scale>
        <p:origin x="30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14" Type="http://schemas.openxmlformats.org/officeDocument/2006/relationships/presProps" Target="presProps.xml"/><Relationship Id="rId9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95944-CCF7-4020-87C0-24A08E55C440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CFF1-88C1-4F05-9E8D-385B3BCF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97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0" y="1276350"/>
            <a:ext cx="5943600" cy="1600199"/>
          </a:xfrm>
          <a:prstGeom prst="rect">
            <a:avLst/>
          </a:prstGeom>
        </p:spPr>
        <p:txBody>
          <a:bodyPr wrap="square" lIns="0" anchor="b" anchorCtr="0">
            <a:normAutofit/>
          </a:bodyPr>
          <a:lstStyle>
            <a:lvl1pPr algn="l">
              <a:defRPr sz="4000" b="1" baseline="0">
                <a:solidFill>
                  <a:srgbClr val="003366"/>
                </a:solidFill>
                <a:latin typeface="Source Sans Pro" pitchFamily="34" charset="0"/>
              </a:defRPr>
            </a:lvl1pPr>
          </a:lstStyle>
          <a:p>
            <a:r>
              <a:rPr lang="en-US" dirty="0"/>
              <a:t>FULL TITLE</a:t>
            </a:r>
            <a:br>
              <a:rPr lang="en-US" dirty="0"/>
            </a:br>
            <a:r>
              <a:rPr lang="en-US" dirty="0"/>
              <a:t>OF PRESENTATION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pic>
        <p:nvPicPr>
          <p:cNvPr id="11" name="Picture 10" descr="Liberty Flame Lg We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343150"/>
            <a:ext cx="599313" cy="990600"/>
          </a:xfrm>
          <a:prstGeom prst="rect">
            <a:avLst/>
          </a:prstGeom>
        </p:spPr>
      </p:pic>
      <p:sp>
        <p:nvSpPr>
          <p:cNvPr id="13" name="Content Placeholder 5"/>
          <p:cNvSpPr>
            <a:spLocks noGrp="1"/>
          </p:cNvSpPr>
          <p:nvPr>
            <p:ph sz="quarter" idx="12"/>
          </p:nvPr>
        </p:nvSpPr>
        <p:spPr>
          <a:xfrm>
            <a:off x="2286000" y="2876550"/>
            <a:ext cx="5943600" cy="5334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006699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0858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54D1-D376-4072-8ACD-E87C63252AA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457700"/>
            <a:ext cx="2743200" cy="617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287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87640"/>
            <a:ext cx="7772400" cy="1768221"/>
          </a:xfrm>
          <a:ln>
            <a:noFill/>
          </a:ln>
        </p:spPr>
        <p:txBody>
          <a:bodyPr vert="horz" tIns="0" bIns="0" anchor="ctr">
            <a:noAutofit/>
          </a:bodyPr>
          <a:lstStyle>
            <a:lvl1pPr algn="ctr" rtl="0">
              <a:spcBef>
                <a:spcPct val="0"/>
              </a:spcBef>
              <a:buNone/>
              <a:defRPr lang="en-US" sz="4800" b="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54D1-D376-4072-8ACD-E87C6325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87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685800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296048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296048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54D1-D376-4072-8ACD-E87C6325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2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6858000" cy="857250"/>
          </a:xfrm>
        </p:spPr>
        <p:txBody>
          <a:bodyPr tIns="45720" anchor="ctr"/>
          <a:lstStyle>
            <a:lvl1pPr algn="ctr"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514600"/>
          </a:xfrm>
        </p:spPr>
        <p:txBody>
          <a:bodyPr tIns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514600"/>
          </a:xfrm>
        </p:spPr>
        <p:txBody>
          <a:bodyPr tIns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54D1-D376-4072-8ACD-E87C6325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9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878"/>
            <a:ext cx="8229600" cy="33944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buFont typeface="Wingdings" panose="05000000000000000000" pitchFamily="2" charset="2"/>
              <a:buChar char="§"/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361950"/>
            <a:ext cx="6781800" cy="78105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CONTENT SLIDE</a:t>
            </a:r>
          </a:p>
        </p:txBody>
      </p:sp>
    </p:spTree>
    <p:extLst>
      <p:ext uri="{BB962C8B-B14F-4D97-AF65-F5344CB8AC3E}">
        <p14:creationId xmlns:p14="http://schemas.microsoft.com/office/powerpoint/2010/main" val="1865861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Left with Torc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ONE IMAGE LEFT WITH TORCH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29200" y="4095750"/>
            <a:ext cx="3657600" cy="640080"/>
          </a:xfrm>
        </p:spPr>
        <p:txBody>
          <a:bodyPr wrap="square" tIns="0" anchor="t" anchorCtr="0"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information about the image. Insert up to two lines of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3188204" y="3041142"/>
            <a:ext cx="338328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7200" y="1352549"/>
            <a:ext cx="4267200" cy="3383281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5257800" y="3719513"/>
            <a:ext cx="3429000" cy="315912"/>
          </a:xfrm>
          <a:solidFill>
            <a:srgbClr val="006699"/>
          </a:solidFill>
        </p:spPr>
        <p:txBody>
          <a:bodyPr lIns="91440" tIns="0" anchor="ctr" anchorCtr="0">
            <a:no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SHORT HEADER TEXT</a:t>
            </a:r>
          </a:p>
        </p:txBody>
      </p:sp>
    </p:spTree>
    <p:extLst>
      <p:ext uri="{BB962C8B-B14F-4D97-AF65-F5344CB8AC3E}">
        <p14:creationId xmlns:p14="http://schemas.microsoft.com/office/powerpoint/2010/main" val="2731671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ONE IMAGE LEFT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2876549"/>
            <a:ext cx="3657600" cy="1859281"/>
          </a:xfrm>
        </p:spPr>
        <p:txBody>
          <a:bodyPr wrap="square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3188204" y="3041142"/>
            <a:ext cx="338328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7200" y="1352549"/>
            <a:ext cx="4267200" cy="3383281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12139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Right with Torc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ONE IMAGE RIGHT WITH TORCH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4095750"/>
            <a:ext cx="3657600" cy="640080"/>
          </a:xfrm>
        </p:spPr>
        <p:txBody>
          <a:bodyPr wrap="square" tIns="0" anchor="t" anchorCtr="0"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information about the image. Insert up to two lines of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572511" y="3041142"/>
            <a:ext cx="338328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419600" y="1352550"/>
            <a:ext cx="4267200" cy="33528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8" name="Picture 7" descr="Liberty Flame Lg 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720260"/>
            <a:ext cx="190500" cy="314877"/>
          </a:xfrm>
          <a:prstGeom prst="rect">
            <a:avLst/>
          </a:prstGeom>
        </p:spPr>
      </p:pic>
      <p:sp>
        <p:nvSpPr>
          <p:cNvPr id="11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3719513"/>
            <a:ext cx="3429000" cy="315912"/>
          </a:xfrm>
          <a:solidFill>
            <a:srgbClr val="006699"/>
          </a:solidFill>
        </p:spPr>
        <p:txBody>
          <a:bodyPr wrap="none" lIns="91440" tIns="0" anchor="ctr" anchorCtr="0">
            <a:no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SHORT HEADER TEXT</a:t>
            </a:r>
          </a:p>
        </p:txBody>
      </p:sp>
    </p:spTree>
    <p:extLst>
      <p:ext uri="{BB962C8B-B14F-4D97-AF65-F5344CB8AC3E}">
        <p14:creationId xmlns:p14="http://schemas.microsoft.com/office/powerpoint/2010/main" val="3183730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ONE IMAGE RIGHT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76549"/>
            <a:ext cx="3657600" cy="1859281"/>
          </a:xfrm>
        </p:spPr>
        <p:txBody>
          <a:bodyPr wrap="square"/>
          <a:lstStyle>
            <a:lvl1pPr marL="0" indent="0" algn="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572511" y="3041142"/>
            <a:ext cx="338328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419600" y="1352550"/>
            <a:ext cx="4267200" cy="33528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6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Centered with Torc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ONE IMAGE CENTERED WITH TORCH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4216820"/>
            <a:ext cx="7848600" cy="564730"/>
          </a:xfrm>
        </p:spPr>
        <p:txBody>
          <a:bodyPr wrap="square"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information about the images above.</a:t>
            </a:r>
            <a:br>
              <a:rPr lang="en-US" dirty="0"/>
            </a:br>
            <a:r>
              <a:rPr lang="en-US" dirty="0"/>
              <a:t>Use up to two lines of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82270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3" name="Picture 12" descr="Liberty Flame Lg 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81" y="4301679"/>
            <a:ext cx="27660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3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spcBef>
                <a:spcPts val="600"/>
              </a:spcBef>
              <a:defRPr/>
            </a:lvl1pPr>
            <a:lvl2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" pitchFamily="34" charset="0"/>
              </a:defRPr>
            </a:lvl2pPr>
            <a:lvl3pPr marL="754380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rgbClr val="003366"/>
                </a:solidFill>
                <a:latin typeface="Source Sans Pro" pitchFamily="34" charset="0"/>
              </a:defRPr>
            </a:lvl3pPr>
            <a:lvl4pPr marL="937260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rgbClr val="003366"/>
                </a:solidFill>
                <a:latin typeface="Source Sans Pro" pitchFamily="34" charset="0"/>
              </a:defRPr>
            </a:lvl4pPr>
            <a:lvl5pPr marL="1211580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rgbClr val="003366"/>
                </a:solidFill>
                <a:latin typeface="Source Sans Pro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DA1E-468E-46AD-91A4-D305899C7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31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ONE IMAGE CENTERED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4216820"/>
            <a:ext cx="8229600" cy="564730"/>
          </a:xfrm>
        </p:spPr>
        <p:txBody>
          <a:bodyPr wrap="square"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information about the images above.</a:t>
            </a:r>
            <a:br>
              <a:rPr lang="en-US" dirty="0"/>
            </a:br>
            <a:r>
              <a:rPr lang="en-US" dirty="0"/>
              <a:t>Use up to two lines of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82270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21649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TWO IMAGES CENTERED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4211528"/>
            <a:ext cx="8229600" cy="566928"/>
          </a:xfrm>
        </p:spPr>
        <p:txBody>
          <a:bodyPr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information about the images above.</a:t>
            </a:r>
            <a:br>
              <a:rPr lang="en-US" dirty="0"/>
            </a:br>
            <a:r>
              <a:rPr lang="en-US" dirty="0"/>
              <a:t>Use up to two lines of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39598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48200" y="1352550"/>
            <a:ext cx="40360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61802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Centered with To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TWO IMAGES CENTERED WITH TORCH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4217670"/>
            <a:ext cx="7848600" cy="563880"/>
          </a:xfrm>
        </p:spPr>
        <p:txBody>
          <a:bodyPr tIns="0" anchor="t" anchorCtr="0">
            <a:noAutofit/>
          </a:bodyPr>
          <a:lstStyle>
            <a:lvl1pPr marL="0" indent="0" algn="l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information about the images above.</a:t>
            </a:r>
            <a:br>
              <a:rPr lang="en-US" dirty="0"/>
            </a:br>
            <a:r>
              <a:rPr lang="en-US" dirty="0"/>
              <a:t>Use up to two lines of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39598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48200" y="1352550"/>
            <a:ext cx="40360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 descr="Liberty Flame Lg 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81" y="4301679"/>
            <a:ext cx="27660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648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Centered with Torc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THREE IMAGES CENTERED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4225479"/>
            <a:ext cx="8229600" cy="566928"/>
          </a:xfrm>
        </p:spPr>
        <p:txBody>
          <a:bodyPr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information about the images above.</a:t>
            </a:r>
            <a:br>
              <a:rPr lang="en-US" dirty="0"/>
            </a:br>
            <a:r>
              <a:rPr lang="en-US" dirty="0"/>
              <a:t>Use up to two lines of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27406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314700" y="1352550"/>
            <a:ext cx="2514600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943600" y="1352550"/>
            <a:ext cx="27406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4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76255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THREE IMAGES CENTERED WITH TORCH AND TWO LINE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4225479"/>
            <a:ext cx="7848600" cy="566928"/>
          </a:xfrm>
        </p:spPr>
        <p:txBody>
          <a:bodyPr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information about the images above.</a:t>
            </a:r>
            <a:br>
              <a:rPr lang="en-US" dirty="0"/>
            </a:br>
            <a:r>
              <a:rPr lang="en-US" dirty="0"/>
              <a:t>Use up to two lines of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CCCB-55A8-4BDB-891D-143A12D6DB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27406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314700" y="1352550"/>
            <a:ext cx="2514600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943600" y="1352550"/>
            <a:ext cx="27406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4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 descr="Liberty Flame Lg 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81" y="4301679"/>
            <a:ext cx="27660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5180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67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ct val="120000"/>
              </a:lnSpc>
              <a:spcBef>
                <a:spcPts val="600"/>
              </a:spcBef>
              <a:defRPr/>
            </a:lvl1pPr>
            <a:lvl2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" pitchFamily="34" charset="0"/>
              </a:defRPr>
            </a:lvl2pPr>
            <a:lvl3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" pitchFamily="34" charset="0"/>
              </a:defRPr>
            </a:lvl3pPr>
            <a:lvl4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" pitchFamily="34" charset="0"/>
              </a:defRPr>
            </a:lvl4pPr>
            <a:lvl5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" pitchFamily="34" charset="0"/>
              </a:defRPr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DA1E-468E-46AD-91A4-D305899C7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5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algn="ctr">
              <a:lnSpc>
                <a:spcPct val="120000"/>
              </a:lnSpc>
              <a:spcBef>
                <a:spcPts val="600"/>
              </a:spcBef>
              <a:defRPr b="0"/>
            </a:lvl1pPr>
            <a:lvl2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" pitchFamily="34" charset="0"/>
              </a:defRPr>
            </a:lvl2pPr>
            <a:lvl3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" pitchFamily="34" charset="0"/>
              </a:defRPr>
            </a:lvl3pPr>
            <a:lvl4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" pitchFamily="34" charset="0"/>
              </a:defRPr>
            </a:lvl4pPr>
            <a:lvl5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DA1E-468E-46AD-91A4-D305899C7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1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Sub-Head with To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/>
          <a:p>
            <a:r>
              <a:rPr lang="en-US" dirty="0"/>
              <a:t>TITLE OF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1809750"/>
            <a:ext cx="7924800" cy="1066800"/>
          </a:xfrm>
        </p:spPr>
        <p:txBody>
          <a:bodyPr>
            <a:noAutofit/>
          </a:bodyPr>
          <a:lstStyle>
            <a:lvl1pPr marL="0" indent="0" algn="l">
              <a:buNone/>
              <a:defRPr sz="2000" b="0" baseline="0">
                <a:solidFill>
                  <a:srgbClr val="003366"/>
                </a:solidFill>
                <a:latin typeface="Source Sans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Tell us the facts in plain language. Short and sweet is the key. Do not add too much content – talk to your audience not the presentation. Your audience will thank you.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DA1E-468E-46AD-91A4-D305899C73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iberty Flame Lg We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53297"/>
            <a:ext cx="190500" cy="314877"/>
          </a:xfrm>
          <a:prstGeom prst="rect">
            <a:avLst/>
          </a:prstGeom>
        </p:spPr>
      </p:pic>
      <p:sp>
        <p:nvSpPr>
          <p:cNvPr id="9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1352550"/>
            <a:ext cx="7924800" cy="315912"/>
          </a:xfrm>
          <a:solidFill>
            <a:srgbClr val="006699"/>
          </a:solidFill>
        </p:spPr>
        <p:txBody>
          <a:bodyPr lIns="91440" rIns="0" anchor="ctr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LONG HEADER TEXT</a:t>
            </a:r>
          </a:p>
        </p:txBody>
      </p:sp>
    </p:spTree>
    <p:extLst>
      <p:ext uri="{BB962C8B-B14F-4D97-AF65-F5344CB8AC3E}">
        <p14:creationId xmlns:p14="http://schemas.microsoft.com/office/powerpoint/2010/main" val="215180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ub-Head with To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/>
          <a:p>
            <a:r>
              <a:rPr lang="en-US" dirty="0"/>
              <a:t>TITLE OF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1809750"/>
            <a:ext cx="7620000" cy="1066800"/>
          </a:xfrm>
        </p:spPr>
        <p:txBody>
          <a:bodyPr>
            <a:noAutofit/>
          </a:bodyPr>
          <a:lstStyle>
            <a:lvl1pPr marL="0" indent="0" algn="l">
              <a:buNone/>
              <a:defRPr sz="2000" b="0" baseline="0">
                <a:solidFill>
                  <a:srgbClr val="003366"/>
                </a:solidFill>
                <a:latin typeface="Source Sans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Tell us the facts in plain language. Short and sweet is the key. Do not add too much content – talk to your audience not the presentation. Your audience will thank you.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DA1E-468E-46AD-91A4-D305899C73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iberty Flame Lg We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53297"/>
            <a:ext cx="190500" cy="314877"/>
          </a:xfrm>
          <a:prstGeom prst="rect">
            <a:avLst/>
          </a:prstGeom>
        </p:spPr>
      </p:pic>
      <p:sp>
        <p:nvSpPr>
          <p:cNvPr id="9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1352550"/>
            <a:ext cx="7924800" cy="315912"/>
          </a:xfrm>
          <a:solidFill>
            <a:srgbClr val="006699"/>
          </a:solidFill>
        </p:spPr>
        <p:txBody>
          <a:bodyPr wrap="none" lIns="91440" rIns="0" anchor="ctr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LONG HEADER TEXT</a:t>
            </a:r>
          </a:p>
        </p:txBody>
      </p:sp>
      <p:pic>
        <p:nvPicPr>
          <p:cNvPr id="11" name="Picture 10" descr="Liberty Flame Lg We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05897"/>
            <a:ext cx="190500" cy="314877"/>
          </a:xfrm>
          <a:prstGeom prst="rect">
            <a:avLst/>
          </a:prstGeom>
        </p:spPr>
      </p:pic>
      <p:sp>
        <p:nvSpPr>
          <p:cNvPr id="12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685800" y="3105150"/>
            <a:ext cx="7924800" cy="315912"/>
          </a:xfrm>
          <a:solidFill>
            <a:srgbClr val="006699"/>
          </a:solidFill>
        </p:spPr>
        <p:txBody>
          <a:bodyPr wrap="none" lIns="91440" rIns="0" anchor="ctr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LONG HEADER TEXT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685800" y="3562350"/>
            <a:ext cx="7620000" cy="1066800"/>
          </a:xfrm>
        </p:spPr>
        <p:txBody>
          <a:bodyPr>
            <a:noAutofit/>
          </a:bodyPr>
          <a:lstStyle>
            <a:lvl1pPr>
              <a:defRPr sz="2000" b="0" baseline="0">
                <a:solidFill>
                  <a:srgbClr val="003366"/>
                </a:solidFill>
              </a:defRPr>
            </a:lvl1pPr>
            <a:lvl5pPr>
              <a:defRPr/>
            </a:lvl5pPr>
          </a:lstStyle>
          <a:p>
            <a:r>
              <a:rPr lang="en-US" dirty="0"/>
              <a:t>Tell us the facts in plain language. Short and sweet is the key. Do not add too much content – talk to your audience not the presentation. Your audience will thank you.</a:t>
            </a:r>
          </a:p>
        </p:txBody>
      </p:sp>
    </p:spTree>
    <p:extLst>
      <p:ext uri="{BB962C8B-B14F-4D97-AF65-F5344CB8AC3E}">
        <p14:creationId xmlns:p14="http://schemas.microsoft.com/office/powerpoint/2010/main" val="212266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/>
          <a:p>
            <a:r>
              <a:rPr lang="en-US" dirty="0"/>
              <a:t>TITLE OF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962150"/>
            <a:ext cx="8077200" cy="1066800"/>
          </a:xfrm>
        </p:spPr>
        <p:txBody>
          <a:bodyPr>
            <a:noAutofit/>
          </a:bodyPr>
          <a:lstStyle>
            <a:lvl1pPr marL="0" indent="0" algn="l">
              <a:buNone/>
              <a:defRPr sz="2000" b="0" baseline="0">
                <a:solidFill>
                  <a:srgbClr val="003366"/>
                </a:solidFill>
                <a:latin typeface="Source Sans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Tell us the facts in plain language. Short and sweet is the key. Do not add too much content – talk to your audience not the presentation. Your audience will thank you.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DA1E-468E-46AD-91A4-D305899C73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428750"/>
            <a:ext cx="8077200" cy="381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HEADER TEXT</a:t>
            </a:r>
          </a:p>
        </p:txBody>
      </p:sp>
    </p:spTree>
    <p:extLst>
      <p:ext uri="{BB962C8B-B14F-4D97-AF65-F5344CB8AC3E}">
        <p14:creationId xmlns:p14="http://schemas.microsoft.com/office/powerpoint/2010/main" val="3313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CAN HAVE</a:t>
            </a:r>
            <a:br>
              <a:rPr lang="en-US" dirty="0"/>
            </a:br>
            <a:r>
              <a:rPr lang="en-US" dirty="0"/>
              <a:t>TWO LINES OF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DA1E-468E-46AD-91A4-D305899C7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6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DA1E-468E-46AD-91A4-D305899C7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4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1949"/>
            <a:ext cx="6781800" cy="76200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TEXT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24C9DA1E-468E-46AD-91A4-D305899C73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3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05" r:id="rId2"/>
    <p:sldLayoutId id="2147483735" r:id="rId3"/>
    <p:sldLayoutId id="2147483734" r:id="rId4"/>
    <p:sldLayoutId id="2147483687" r:id="rId5"/>
    <p:sldLayoutId id="2147483706" r:id="rId6"/>
    <p:sldLayoutId id="2147483703" r:id="rId7"/>
    <p:sldLayoutId id="2147483692" r:id="rId8"/>
    <p:sldLayoutId id="2147483693" r:id="rId9"/>
    <p:sldLayoutId id="2147483707" r:id="rId10"/>
    <p:sldLayoutId id="2147483708" r:id="rId11"/>
    <p:sldLayoutId id="2147483709" r:id="rId12"/>
    <p:sldLayoutId id="2147483710" r:id="rId13"/>
    <p:sldLayoutId id="2147483741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baseline="0">
          <a:solidFill>
            <a:srgbClr val="003366"/>
          </a:solidFill>
          <a:latin typeface="Source Sans Pro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2400" b="1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1pPr>
      <a:lvl2pPr marL="365760" indent="-18288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2000" b="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2pPr>
      <a:lvl3pPr marL="754380" indent="-3429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2000" b="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3pPr>
      <a:lvl4pPr marL="937260" indent="-3429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2000" b="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4pPr>
      <a:lvl5pPr marL="1211580" indent="-3429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2000" b="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6781800" cy="78105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IMAGE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6350"/>
            <a:ext cx="3200400" cy="803275"/>
          </a:xfrm>
          <a:prstGeom prst="rect">
            <a:avLst/>
          </a:prstGeom>
        </p:spPr>
        <p:txBody>
          <a:bodyPr vert="horz" wrap="square" lIns="0" tIns="45720" rIns="0" bIns="0" rtlCol="0" anchor="b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6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6" r:id="rId2"/>
    <p:sldLayoutId id="2147483699" r:id="rId3"/>
    <p:sldLayoutId id="2147483682" r:id="rId4"/>
    <p:sldLayoutId id="2147483683" r:id="rId5"/>
    <p:sldLayoutId id="2147483701" r:id="rId6"/>
    <p:sldLayoutId id="2147483685" r:id="rId7"/>
    <p:sldLayoutId id="2147483700" r:id="rId8"/>
    <p:sldLayoutId id="2147483684" r:id="rId9"/>
    <p:sldLayoutId id="214748370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3200" b="1" kern="1200">
          <a:solidFill>
            <a:srgbClr val="003366"/>
          </a:solidFill>
          <a:latin typeface="Source Sans Pro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2000" b="0" kern="1200">
          <a:solidFill>
            <a:schemeClr val="tx1">
              <a:lumMod val="75000"/>
              <a:lumOff val="25000"/>
            </a:schemeClr>
          </a:solidFill>
          <a:latin typeface="Source Sans Pro" pitchFamily="34" charset="0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rgbClr val="003366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689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baseline="0">
          <a:solidFill>
            <a:srgbClr val="003366"/>
          </a:solidFill>
          <a:latin typeface="Source Sans Pro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2400" b="1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1pPr>
      <a:lvl2pPr marL="365760" indent="-18288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2000" b="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600"/>
        </a:spcBef>
        <a:buFont typeface="+mj-lt"/>
        <a:buAutoNum type="arabicPeriod"/>
        <a:defRPr sz="2000" b="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600"/>
        </a:spcBef>
        <a:buFont typeface="+mj-lt"/>
        <a:buAutoNum type="alphaUcPeriod"/>
        <a:defRPr sz="2000" b="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600"/>
        </a:spcBef>
        <a:buFont typeface="+mj-lt"/>
        <a:buAutoNum type="romanLcPeriod"/>
        <a:defRPr sz="2000" b="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uscis.gov/about-us/find-a-uscis-office/field-offices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32East.CRO@uscis.dhs.gov" TargetMode="External"/><Relationship Id="rId2" Type="http://schemas.openxmlformats.org/officeDocument/2006/relationships/hyperlink" Target="mailto:Chicago.CommunityRelations@uscis.dhs.gov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5E49D9-95CA-42B1-8209-24C4F1622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394472"/>
          </a:xfrm>
        </p:spPr>
        <p:txBody>
          <a:bodyPr/>
          <a:lstStyle/>
          <a:p>
            <a:r>
              <a:rPr lang="en-US" dirty="0"/>
              <a:t>Maria del Carmen Rodriguez, District 34 CRO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Services the Chicago (IL, which includes northwestern counties in Indiana); Milwaukee (WI); and St. Louis (MO) USCIS Field Offices</a:t>
            </a:r>
          </a:p>
          <a:p>
            <a:pPr>
              <a:lnSpc>
                <a:spcPct val="150000"/>
              </a:lnSpc>
            </a:pPr>
            <a:r>
              <a:rPr lang="en-US" dirty="0"/>
              <a:t>Paul Cloutier, District 32 CRO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Services the Minneapolis/St. Paul (MN), Omaha (NE), Kansas City (MO), and Wichita (KS) USCIS Field Offices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214078-F067-4CE2-A983-0388DA7F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Presenters</a:t>
            </a:r>
          </a:p>
        </p:txBody>
      </p:sp>
    </p:spTree>
    <p:extLst>
      <p:ext uri="{BB962C8B-B14F-4D97-AF65-F5344CB8AC3E}">
        <p14:creationId xmlns:p14="http://schemas.microsoft.com/office/powerpoint/2010/main" val="252319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9AD7EC-AF3D-4151-B2B2-D73753FF9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7750"/>
            <a:ext cx="8458200" cy="3394472"/>
          </a:xfrm>
        </p:spPr>
        <p:txBody>
          <a:bodyPr/>
          <a:lstStyle/>
          <a:p>
            <a:r>
              <a:rPr lang="en-US" sz="2000" u="sng" dirty="0"/>
              <a:t>The Milwaukee USCIS Field Office Services the following WI Counties</a:t>
            </a:r>
            <a:r>
              <a:rPr lang="en-US" sz="2000" dirty="0"/>
              <a:t>:</a:t>
            </a:r>
          </a:p>
          <a:p>
            <a:r>
              <a:rPr lang="en-US" sz="1600" dirty="0"/>
              <a:t>Brown, Calumet, Columbia, Crawford, Dane, Dodge, Door, Florence, Fond du Lac, Forest, </a:t>
            </a:r>
            <a:r>
              <a:rPr lang="en-US" sz="1600" dirty="0">
                <a:highlight>
                  <a:srgbClr val="FFFF00"/>
                </a:highlight>
              </a:rPr>
              <a:t>Grant</a:t>
            </a:r>
            <a:r>
              <a:rPr lang="en-US" sz="1600" dirty="0"/>
              <a:t>, Green, Green Lake, Iowa, Jefferson, Kenosha, Kewaunee, Lafayette, Langlade, Manitowoc, Marinette, Marquette, Menominee, Milwaukee, Oconto, Outagamie, Ozaukee, Racine, </a:t>
            </a:r>
            <a:r>
              <a:rPr lang="en-US" sz="1600" dirty="0">
                <a:highlight>
                  <a:srgbClr val="FFFF00"/>
                </a:highlight>
              </a:rPr>
              <a:t>Richland</a:t>
            </a:r>
            <a:r>
              <a:rPr lang="en-US" sz="1600" dirty="0"/>
              <a:t>, </a:t>
            </a:r>
            <a:r>
              <a:rPr lang="en-US" sz="1600" dirty="0">
                <a:highlight>
                  <a:srgbClr val="FFFF00"/>
                </a:highlight>
              </a:rPr>
              <a:t>Rock</a:t>
            </a:r>
            <a:r>
              <a:rPr lang="en-US" sz="1600" dirty="0"/>
              <a:t>, Sauk, Shawano, Sheboygan, Walworth,  Washington, Waukesha, Waupaca, Waushara, and Winnebago. </a:t>
            </a:r>
            <a:r>
              <a:rPr lang="en-US" sz="1600" dirty="0">
                <a:solidFill>
                  <a:srgbClr val="2A7E00"/>
                </a:solidFill>
              </a:rPr>
              <a:t>CRO Maria del Carmen Rodriguez covers these counties.</a:t>
            </a:r>
          </a:p>
          <a:p>
            <a:r>
              <a:rPr lang="en-US" sz="2000" u="sng" dirty="0"/>
              <a:t>The Minneapolis/St. Paul USCIS Field Office Services the following WI Counties</a:t>
            </a:r>
            <a:r>
              <a:rPr lang="en-US" sz="2000" dirty="0"/>
              <a:t>:</a:t>
            </a:r>
            <a:r>
              <a:rPr lang="en-US" sz="1800" dirty="0"/>
              <a:t> </a:t>
            </a:r>
            <a:r>
              <a:rPr lang="en-US" sz="1600" dirty="0"/>
              <a:t>Adams, Ashland, Barron, Bayfield, Buffalo, Burnett, Chippewa, Clark, Douglas, Dunn, </a:t>
            </a:r>
            <a:r>
              <a:rPr lang="en-US" sz="1600" dirty="0" err="1"/>
              <a:t>Eau</a:t>
            </a:r>
            <a:r>
              <a:rPr lang="en-US" sz="1600" dirty="0"/>
              <a:t> Claire, </a:t>
            </a:r>
            <a:r>
              <a:rPr lang="en-US" sz="1600" dirty="0">
                <a:highlight>
                  <a:srgbClr val="FFFF00"/>
                </a:highlight>
              </a:rPr>
              <a:t>Grant</a:t>
            </a:r>
            <a:r>
              <a:rPr lang="en-US" sz="1600" dirty="0"/>
              <a:t>, Iron, Jackson, Juneau, La Crosse, Lincoln, Marathon, Monroe, Oneida, Pepin, Pierce, Polk, Portage, Price, </a:t>
            </a:r>
            <a:r>
              <a:rPr lang="en-US" sz="1600" dirty="0">
                <a:highlight>
                  <a:srgbClr val="FFFF00"/>
                </a:highlight>
              </a:rPr>
              <a:t>Richland</a:t>
            </a:r>
            <a:r>
              <a:rPr lang="en-US" sz="1600" dirty="0"/>
              <a:t>, </a:t>
            </a:r>
            <a:r>
              <a:rPr lang="en-US" sz="1600" dirty="0">
                <a:highlight>
                  <a:srgbClr val="FFFF00"/>
                </a:highlight>
              </a:rPr>
              <a:t>Rock</a:t>
            </a:r>
            <a:r>
              <a:rPr lang="en-US" sz="1600" dirty="0"/>
              <a:t>, Rusk, Sawyer, St. Croix, Taylor, Trempealeau, Vernon, Vilas, Washburn, and Wood. </a:t>
            </a:r>
            <a:r>
              <a:rPr lang="en-US" sz="1600" dirty="0">
                <a:solidFill>
                  <a:srgbClr val="2A7E00"/>
                </a:solidFill>
              </a:rPr>
              <a:t>CRO Paul Cloutier covers these counties.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C5A944-CBA5-4704-A247-09E5F7F2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Who is my Community relations Officer?</a:t>
            </a:r>
          </a:p>
        </p:txBody>
      </p:sp>
    </p:spTree>
    <p:extLst>
      <p:ext uri="{BB962C8B-B14F-4D97-AF65-F5344CB8AC3E}">
        <p14:creationId xmlns:p14="http://schemas.microsoft.com/office/powerpoint/2010/main" val="244781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4E1490-6417-45AE-AFDE-FE4D2A454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Use the “Field Office Locator” tool at: </a:t>
            </a:r>
            <a:r>
              <a:rPr lang="en-US" dirty="0">
                <a:hlinkClick r:id="rId2"/>
              </a:rPr>
              <a:t>https://www.uscis.gov/about-us/find-a-uscis-office/field-offices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197970-48A9-4AFE-B992-EFC52150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Grant, Richland &amp; Rock County</a:t>
            </a:r>
            <a:br>
              <a:rPr lang="en-US" dirty="0"/>
            </a:br>
            <a:r>
              <a:rPr lang="en-US" dirty="0"/>
              <a:t>Stakeholders</a:t>
            </a:r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EF5444D-0E86-47CD-987F-5B4D13319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87" y="2968228"/>
            <a:ext cx="75914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58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955F9D-FCBA-467E-8739-B92BF7B5A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Maria del Carmen Rodriquez (Milwaukee Field Office):</a:t>
            </a:r>
          </a:p>
          <a:p>
            <a:pPr marL="971550" indent="-971550"/>
            <a:r>
              <a:rPr lang="en-US" dirty="0"/>
              <a:t>	</a:t>
            </a:r>
            <a:r>
              <a:rPr lang="en-US" dirty="0">
                <a:hlinkClick r:id="rId2"/>
              </a:rPr>
              <a:t>Chicago.CommunityRelations@uscis.dhs.gov</a:t>
            </a:r>
            <a:endParaRPr lang="en-US" dirty="0"/>
          </a:p>
          <a:p>
            <a:pPr marL="971550" indent="-971550"/>
            <a:endParaRPr lang="en-US" dirty="0"/>
          </a:p>
          <a:p>
            <a:r>
              <a:rPr lang="en-US" dirty="0"/>
              <a:t>Paul Cloutier (Minneapolis/St. Paul Field Office):</a:t>
            </a:r>
          </a:p>
          <a:p>
            <a:r>
              <a:rPr lang="en-US" dirty="0"/>
              <a:t>	</a:t>
            </a:r>
            <a:r>
              <a:rPr lang="en-US" dirty="0">
                <a:hlinkClick r:id="rId3"/>
              </a:rPr>
              <a:t>C32East.CRO@uscis.dhs.gov</a:t>
            </a:r>
            <a:r>
              <a:rPr lang="en-US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314B91-6EE4-4630-AEB1-491407111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</a:t>
            </a:r>
          </a:p>
        </p:txBody>
      </p:sp>
    </p:spTree>
    <p:extLst>
      <p:ext uri="{BB962C8B-B14F-4D97-AF65-F5344CB8AC3E}">
        <p14:creationId xmlns:p14="http://schemas.microsoft.com/office/powerpoint/2010/main" val="2717764626"/>
      </p:ext>
    </p:extLst>
  </p:cSld>
  <p:clrMapOvr>
    <a:masterClrMapping/>
  </p:clrMapOvr>
</p:sld>
</file>

<file path=ppt/theme/theme1.xml><?xml version="1.0" encoding="utf-8"?>
<a:theme xmlns:a="http://schemas.openxmlformats.org/drawingml/2006/main" name="Tex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PT_Tmp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x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949F767094EC46843C30C56BD1C5B8" ma:contentTypeVersion="12" ma:contentTypeDescription="Create a new document." ma:contentTypeScope="" ma:versionID="fad863689f834b8f73de49b894cb5167">
  <xsd:schema xmlns:xsd="http://www.w3.org/2001/XMLSchema" xmlns:xs="http://www.w3.org/2001/XMLSchema" xmlns:p="http://schemas.microsoft.com/office/2006/metadata/properties" xmlns:ns2="00f38045-9377-4ecf-bd18-bcb3b8cd830a" xmlns:ns3="d4b4ed35-4c46-4133-b1e0-74627c1c668f" targetNamespace="http://schemas.microsoft.com/office/2006/metadata/properties" ma:root="true" ma:fieldsID="ccb68ecc3eed3b8f2cb1e2c92aebd131" ns2:_="" ns3:_="">
    <xsd:import namespace="00f38045-9377-4ecf-bd18-bcb3b8cd830a"/>
    <xsd:import namespace="d4b4ed35-4c46-4133-b1e0-74627c1c66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f38045-9377-4ecf-bd18-bcb3b8cd83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4ed35-4c46-4133-b1e0-74627c1c668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AD850B0AA3446A69060683475722B" ma:contentTypeVersion="5" ma:contentTypeDescription="Create a new document." ma:contentTypeScope="" ma:versionID="f0ce8fad762ea187cb2d3873e7208836">
  <xsd:schema xmlns:xsd="http://www.w3.org/2001/XMLSchema" xmlns:xs="http://www.w3.org/2001/XMLSchema" xmlns:p="http://schemas.microsoft.com/office/2006/metadata/properties" xmlns:ns2="e78ac535-487a-402a-8956-3e384bdd0dbf" xmlns:ns3="cc02702f-703d-41b2-bdbc-494973e301ab" xmlns:ns4="ffeb0bff-27eb-4636-9945-81961d0f9fcf" targetNamespace="http://schemas.microsoft.com/office/2006/metadata/properties" ma:root="true" ma:fieldsID="fdaf76f132d3a139b0f9ecf3f4cbf395" ns2:_="" ns3:_="" ns4:_="">
    <xsd:import namespace="e78ac535-487a-402a-8956-3e384bdd0dbf"/>
    <xsd:import namespace="cc02702f-703d-41b2-bdbc-494973e301ab"/>
    <xsd:import namespace="ffeb0bff-27eb-4636-9945-81961d0f9fcf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3:_dlc_DocId" minOccurs="0"/>
                <xsd:element ref="ns3:_dlc_DocIdUrl" minOccurs="0"/>
                <xsd:element ref="ns3:_dlc_DocIdPersistId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8ac535-487a-402a-8956-3e384bdd0dbf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format="Dropdown" ma:internalName="Document_x0020_Type">
      <xsd:simpleType>
        <xsd:restriction base="dms:Choice">
          <xsd:enumeration value="Call Notes"/>
          <xsd:enumeration value="Communications Materials for Emergent Situations"/>
          <xsd:enumeration value="Data and Demographics"/>
          <xsd:enumeration value="Engagement Plans"/>
          <xsd:enumeration value="Engagement Reports"/>
          <xsd:enumeration value="Event Planning"/>
          <xsd:enumeration value="Handouts and Letters"/>
          <xsd:enumeration value="Handouts and Letters (508 Compliant)"/>
          <xsd:enumeration value="Guidance and SOPs"/>
          <xsd:enumeration value="Newsletters"/>
          <xsd:enumeration value="Outreach Flyers (508 Compliant)"/>
          <xsd:enumeration value="Outreach Presentations"/>
          <xsd:enumeration value="Outreach Presentations (508 Compliant)"/>
          <xsd:enumeration value="Outreach Presentations-Immigration Overview Series"/>
          <xsd:enumeration value="Outreach Presentations-Natz Overview for Citizenship Instructors"/>
          <xsd:enumeration value="Materials Catalogs"/>
          <xsd:enumeration value="Stakeholder Lists"/>
          <xsd:enumeration value="Toolkit: R&amp;A/Capacity Buildin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2702f-703d-41b2-bdbc-494973e301ab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b0bff-27eb-4636-9945-81961d0f9fc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9589F7-797E-4404-AE87-EF9930C33D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A076CE-B5B2-4F46-96D4-4B4491B9FB3F}">
  <ds:schemaRefs>
    <ds:schemaRef ds:uri="cc02702f-703d-41b2-bdbc-494973e301ab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ffeb0bff-27eb-4636-9945-81961d0f9fcf"/>
    <ds:schemaRef ds:uri="http://schemas.microsoft.com/office/2006/metadata/properties"/>
    <ds:schemaRef ds:uri="http://purl.org/dc/terms/"/>
    <ds:schemaRef ds:uri="http://purl.org/dc/elements/1.1/"/>
    <ds:schemaRef ds:uri="e78ac535-487a-402a-8956-3e384bdd0dbf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E654211-9F72-4987-8E83-BF90C23CFEAB}"/>
</file>

<file path=customXml/itemProps4.xml><?xml version="1.0" encoding="utf-8"?>
<ds:datastoreItem xmlns:ds="http://schemas.openxmlformats.org/officeDocument/2006/customXml" ds:itemID="{4334A878-0A68-404C-A527-A59D0B8E4D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8ac535-487a-402a-8956-3e384bdd0dbf"/>
    <ds:schemaRef ds:uri="cc02702f-703d-41b2-bdbc-494973e301ab"/>
    <ds:schemaRef ds:uri="ffeb0bff-27eb-4636-9945-81961d0f9f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PPT_Tmplt</Template>
  <TotalTime>3444</TotalTime>
  <Words>351</Words>
  <Application>Microsoft Office PowerPoint</Application>
  <PresentationFormat>On-screen Show (16:9)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Source Sans Pro</vt:lpstr>
      <vt:lpstr>Wingdings</vt:lpstr>
      <vt:lpstr>Text Master</vt:lpstr>
      <vt:lpstr>PPT_Tmplt</vt:lpstr>
      <vt:lpstr>2_Text Master</vt:lpstr>
      <vt:lpstr>Your Presenters</vt:lpstr>
      <vt:lpstr>Who is my Community relations Officer?</vt:lpstr>
      <vt:lpstr>Grant, Richland &amp; Rock County Stakeholders</vt:lpstr>
      <vt:lpstr>Contact Info</vt:lpstr>
    </vt:vector>
  </TitlesOfParts>
  <Company>United States Citizenship and Immigration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Naturalization 101 (2018)</dc:title>
  <dc:creator>Jon Hansen</dc:creator>
  <cp:lastModifiedBy>Cloutier, Gene P (Paul)</cp:lastModifiedBy>
  <cp:revision>163</cp:revision>
  <dcterms:created xsi:type="dcterms:W3CDTF">2017-08-29T12:12:20Z</dcterms:created>
  <dcterms:modified xsi:type="dcterms:W3CDTF">2021-02-03T20:09:54Z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0x01010023949F767094EC46843C30C56BD1C5B8</vt:lpwstr>
  </property>
  <property fmtid="{D5CDD505-2E9C-101B-9397-08002B2CF9AE}" pid="3" name="Order">
    <vt:r8>3000</vt:r8>
  </property>
  <property fmtid="{D5CDD505-2E9C-101B-9397-08002B2CF9AE}" pid="4" name="_dlc_DocIdItemGuid">
    <vt:lpwstr>f190afec-e59a-4c2a-9ad4-3ca9652e491b</vt:lpwstr>
  </property>
  <property fmtid="{D5CDD505-2E9C-101B-9397-08002B2CF9AE}" pid="5" name="xd_ProgID">
    <vt:lpwstr/>
  </property>
  <property fmtid="{D5CDD505-2E9C-101B-9397-08002B2CF9AE}" pid="6" name="_CopySource">
    <vt:lpwstr>http://ecn.uscis.dhs.gov/team/mgmt/Offices/hct/InternalResources/Internal Communication/Internal Communication Library/PPT_Template_for-HCT.potx</vt:lpwstr>
  </property>
  <property fmtid="{D5CDD505-2E9C-101B-9397-08002B2CF9AE}" pid="7" name="TemplateUrl">
    <vt:lpwstr/>
  </property>
  <property fmtid="{D5CDD505-2E9C-101B-9397-08002B2CF9AE}" pid="8" name="Category">
    <vt:lpwstr>Presentations</vt:lpwstr>
  </property>
  <property fmtid="{D5CDD505-2E9C-101B-9397-08002B2CF9AE}" pid="9" name="_dlc_policyId">
    <vt:lpwstr>0x0101002DAE4E9F7D9ABE4483F6ABB0B396DC1C|-2135035003</vt:lpwstr>
  </property>
  <property fmtid="{D5CDD505-2E9C-101B-9397-08002B2CF9AE}" pid="10" name="ItemRetentionFormula">
    <vt:lpwstr>&lt;formula id="Microsoft.Office.RecordsManagement.PolicyFeatures.Expiration.Formula.BuiltIn"&gt;&lt;number&gt;19&lt;/number&gt;&lt;property&gt;Modified&lt;/property&gt;&lt;propertyId&gt;28cf69c5-fa48-462a-b5cd-27b6f9d2bd5f&lt;/propertyId&gt;&lt;period&gt;months&lt;/period&gt;&lt;/formula&gt;</vt:lpwstr>
  </property>
</Properties>
</file>