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av" ContentType="audio/wav"/>
  <Default Extension="pptx" ContentType="application/vnd.openxmlformats-officedocument.presentationml.presentation"/>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handoutMasterIdLst>
    <p:handoutMasterId r:id="rId39"/>
  </p:handoutMasterIdLst>
  <p:sldIdLst>
    <p:sldId id="256" r:id="rId3"/>
    <p:sldId id="259" r:id="rId4"/>
    <p:sldId id="258" r:id="rId5"/>
    <p:sldId id="297" r:id="rId6"/>
    <p:sldId id="262" r:id="rId7"/>
    <p:sldId id="279" r:id="rId8"/>
    <p:sldId id="282" r:id="rId9"/>
    <p:sldId id="264" r:id="rId10"/>
    <p:sldId id="263" r:id="rId11"/>
    <p:sldId id="271" r:id="rId12"/>
    <p:sldId id="298" r:id="rId13"/>
    <p:sldId id="265" r:id="rId14"/>
    <p:sldId id="266" r:id="rId15"/>
    <p:sldId id="267" r:id="rId16"/>
    <p:sldId id="268" r:id="rId17"/>
    <p:sldId id="269" r:id="rId18"/>
    <p:sldId id="295" r:id="rId19"/>
    <p:sldId id="294" r:id="rId20"/>
    <p:sldId id="296" r:id="rId21"/>
    <p:sldId id="286" r:id="rId22"/>
    <p:sldId id="285" r:id="rId23"/>
    <p:sldId id="273" r:id="rId24"/>
    <p:sldId id="274" r:id="rId25"/>
    <p:sldId id="288" r:id="rId26"/>
    <p:sldId id="289" r:id="rId27"/>
    <p:sldId id="290" r:id="rId28"/>
    <p:sldId id="291" r:id="rId29"/>
    <p:sldId id="292" r:id="rId30"/>
    <p:sldId id="293" r:id="rId31"/>
    <p:sldId id="276" r:id="rId32"/>
    <p:sldId id="277" r:id="rId33"/>
    <p:sldId id="278" r:id="rId34"/>
    <p:sldId id="280" r:id="rId35"/>
    <p:sldId id="281" r:id="rId36"/>
    <p:sldId id="26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88343" autoAdjust="0"/>
  </p:normalViewPr>
  <p:slideViewPr>
    <p:cSldViewPr>
      <p:cViewPr>
        <p:scale>
          <a:sx n="100" d="100"/>
          <a:sy n="100" d="100"/>
        </p:scale>
        <p:origin x="-504" y="5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5" d="100"/>
          <a:sy n="75"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amfile01.corp.abtassoc.com\DATA2\Projects\Informed%20Consent\Task%204-Pilot%20Test\Analysis\XX-Combined%20Baseline%20&amp;%20HCP%20Survey\Combined%20Baseline%20&amp;%20HCP%20-%2010.5.16_for%20HAR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amfile01.corp.abtassoc.com\DATA2\Projects\Informed%20Consent\Task%204-Pilot%20Test\Analysis\XX-Combined%20Baseline%20&amp;%20HCP%20Survey\Combined%20Baseline%20&amp;%20HCP%20-%2010.5.16_for%20HAR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61243118946412"/>
          <c:y val="3.2290605277225652E-2"/>
          <c:w val="0.33567405291152763"/>
          <c:h val="0.8284110288943709"/>
        </c:manualLayout>
      </c:layout>
      <c:barChart>
        <c:barDir val="bar"/>
        <c:grouping val="clustered"/>
        <c:varyColors val="0"/>
        <c:ser>
          <c:idx val="1"/>
          <c:order val="0"/>
          <c:tx>
            <c:strRef>
              <c:f>'Comb BASE &amp; HCP Survey-Attitude'!$C$1</c:f>
              <c:strCache>
                <c:ptCount val="1"/>
                <c:pt idx="0">
                  <c:v>Staff attitudes (n=235)</c:v>
                </c:pt>
              </c:strCache>
            </c:strRef>
          </c:tx>
          <c:invertIfNegative val="0"/>
          <c:cat>
            <c:strRef>
              <c:f>'Comb BASE &amp; HCP Survey-Attitude'!$A$2:$A$10</c:f>
              <c:strCache>
                <c:ptCount val="9"/>
                <c:pt idx="0">
                  <c:v>Clinicians are responsible for ensuring that patients undertstand their options</c:v>
                </c:pt>
                <c:pt idx="1">
                  <c:v>Lack of patient understanding of IC is safety problem</c:v>
                </c:pt>
                <c:pt idx="2">
                  <c:v>Informed consent process is worth the time</c:v>
                </c:pt>
                <c:pt idx="3">
                  <c:v>Clinicians should encourage patients to talk about values</c:v>
                </c:pt>
                <c:pt idx="4">
                  <c:v>Clinicians should not present less effective alternatives</c:v>
                </c:pt>
                <c:pt idx="5">
                  <c:v>Clinicians are in a better position to make  decisions than patients</c:v>
                </c:pt>
                <c:pt idx="6">
                  <c:v>Refusing a life-saving procedure demonstrates patient is not capable of making a decision</c:v>
                </c:pt>
                <c:pt idx="7">
                  <c:v>Getting signature is most critical part of informed consent</c:v>
                </c:pt>
                <c:pt idx="8">
                  <c:v>Chief purpose of IC is to comply with regulations</c:v>
                </c:pt>
              </c:strCache>
            </c:strRef>
          </c:cat>
          <c:val>
            <c:numRef>
              <c:f>'Comb BASE &amp; HCP Survey-Attitude'!$C$2:$C$10</c:f>
              <c:numCache>
                <c:formatCode>0%</c:formatCode>
                <c:ptCount val="9"/>
                <c:pt idx="0">
                  <c:v>0.94</c:v>
                </c:pt>
                <c:pt idx="1">
                  <c:v>0.93200000000000005</c:v>
                </c:pt>
                <c:pt idx="2">
                  <c:v>0.97899999999999998</c:v>
                </c:pt>
                <c:pt idx="3">
                  <c:v>0.996</c:v>
                </c:pt>
                <c:pt idx="4">
                  <c:v>0.82</c:v>
                </c:pt>
                <c:pt idx="5">
                  <c:v>0.30199999999999999</c:v>
                </c:pt>
                <c:pt idx="6">
                  <c:v>0.56000000000000005</c:v>
                </c:pt>
                <c:pt idx="7">
                  <c:v>0.21299999999999999</c:v>
                </c:pt>
                <c:pt idx="8">
                  <c:v>0.26800000000000002</c:v>
                </c:pt>
              </c:numCache>
            </c:numRef>
          </c:val>
          <c:extLst xmlns:c16r2="http://schemas.microsoft.com/office/drawing/2015/06/chart">
            <c:ext xmlns:c16="http://schemas.microsoft.com/office/drawing/2014/chart" uri="{C3380CC4-5D6E-409C-BE32-E72D297353CC}">
              <c16:uniqueId val="{00000001-0446-4E29-9584-38DF26A5D929}"/>
            </c:ext>
          </c:extLst>
        </c:ser>
        <c:dLbls>
          <c:showLegendKey val="0"/>
          <c:showVal val="0"/>
          <c:showCatName val="0"/>
          <c:showSerName val="0"/>
          <c:showPercent val="0"/>
          <c:showBubbleSize val="0"/>
        </c:dLbls>
        <c:gapWidth val="150"/>
        <c:axId val="130052480"/>
        <c:axId val="130054016"/>
      </c:barChart>
      <c:catAx>
        <c:axId val="130052480"/>
        <c:scaling>
          <c:orientation val="minMax"/>
        </c:scaling>
        <c:delete val="0"/>
        <c:axPos val="l"/>
        <c:numFmt formatCode="General" sourceLinked="1"/>
        <c:majorTickMark val="out"/>
        <c:minorTickMark val="none"/>
        <c:tickLblPos val="nextTo"/>
        <c:txPr>
          <a:bodyPr anchor="ctr" anchorCtr="0"/>
          <a:lstStyle/>
          <a:p>
            <a:pPr>
              <a:defRPr sz="1100" b="1"/>
            </a:pPr>
            <a:endParaRPr lang="en-US"/>
          </a:p>
        </c:txPr>
        <c:crossAx val="130054016"/>
        <c:crosses val="autoZero"/>
        <c:auto val="1"/>
        <c:lblAlgn val="ctr"/>
        <c:lblOffset val="100"/>
        <c:noMultiLvlLbl val="0"/>
      </c:catAx>
      <c:valAx>
        <c:axId val="130054016"/>
        <c:scaling>
          <c:orientation val="minMax"/>
          <c:max val="1"/>
        </c:scaling>
        <c:delete val="0"/>
        <c:axPos val="b"/>
        <c:majorGridlines/>
        <c:title>
          <c:tx>
            <c:rich>
              <a:bodyPr/>
              <a:lstStyle/>
              <a:p>
                <a:pPr>
                  <a:defRPr sz="1200"/>
                </a:pPr>
                <a:r>
                  <a:rPr lang="en-US" sz="1200" dirty="0"/>
                  <a:t>Percentage 'Agree'</a:t>
                </a:r>
                <a:r>
                  <a:rPr lang="en-US" sz="1200" baseline="0" dirty="0"/>
                  <a:t> or 'Strongly Agree’ (%)</a:t>
                </a:r>
                <a:endParaRPr lang="en-US" sz="1200" dirty="0"/>
              </a:p>
            </c:rich>
          </c:tx>
          <c:layout>
            <c:manualLayout>
              <c:xMode val="edge"/>
              <c:yMode val="edge"/>
              <c:x val="0.46891331614521636"/>
              <c:y val="0.93376823947763798"/>
            </c:manualLayout>
          </c:layout>
          <c:overlay val="0"/>
        </c:title>
        <c:numFmt formatCode="0%" sourceLinked="1"/>
        <c:majorTickMark val="out"/>
        <c:minorTickMark val="none"/>
        <c:tickLblPos val="nextTo"/>
        <c:txPr>
          <a:bodyPr/>
          <a:lstStyle/>
          <a:p>
            <a:pPr>
              <a:defRPr sz="1200" b="1"/>
            </a:pPr>
            <a:endParaRPr lang="en-US"/>
          </a:p>
        </c:txPr>
        <c:crossAx val="130052480"/>
        <c:crosses val="autoZero"/>
        <c:crossBetween val="between"/>
        <c:majorUnit val="0.2"/>
      </c:valAx>
    </c:plotArea>
    <c:legend>
      <c:legendPos val="r"/>
      <c:layout>
        <c:manualLayout>
          <c:xMode val="edge"/>
          <c:yMode val="edge"/>
          <c:x val="0.8475180591364132"/>
          <c:y val="0.2927827742757444"/>
          <c:w val="0.1524819701591355"/>
          <c:h val="0.33908949392103932"/>
        </c:manualLayout>
      </c:layout>
      <c:overlay val="1"/>
      <c:txPr>
        <a:bodyPr/>
        <a:lstStyle/>
        <a:p>
          <a:pPr>
            <a:defRPr sz="12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765058678010075"/>
          <c:y val="3.0710172744721688E-2"/>
          <c:w val="0.45550026056165999"/>
          <c:h val="0.84914757814364117"/>
        </c:manualLayout>
      </c:layout>
      <c:barChart>
        <c:barDir val="bar"/>
        <c:grouping val="clustered"/>
        <c:varyColors val="0"/>
        <c:ser>
          <c:idx val="0"/>
          <c:order val="0"/>
          <c:tx>
            <c:strRef>
              <c:f>'Comb BASE &amp; HCP Survey-IC Pract'!$D$2</c:f>
              <c:strCache>
                <c:ptCount val="1"/>
                <c:pt idx="0">
                  <c:v>Clinicians' self-report (n=45)</c:v>
                </c:pt>
              </c:strCache>
            </c:strRef>
          </c:tx>
          <c:invertIfNegative val="0"/>
          <c:cat>
            <c:strRef>
              <c:f>'Comb BASE &amp; HCP Survey-IC Pract'!$A$3:$A$12</c:f>
              <c:strCache>
                <c:ptCount val="10"/>
                <c:pt idx="0">
                  <c:v>Assess decision-making capacity</c:v>
                </c:pt>
                <c:pt idx="1">
                  <c:v>Call for Qualified Interpreters </c:v>
                </c:pt>
                <c:pt idx="2">
                  <c:v>Encourage Questions</c:v>
                </c:pt>
                <c:pt idx="3">
                  <c:v>Neutral Explanation </c:v>
                </c:pt>
                <c:pt idx="4">
                  <c:v>Engage patients/family in discussion </c:v>
                </c:pt>
                <c:pt idx="5">
                  <c:v>Offer choices</c:v>
                </c:pt>
                <c:pt idx="6">
                  <c:v>Confirm consent before procedure</c:v>
                </c:pt>
                <c:pt idx="7">
                  <c:v>Elicit Goals and Values</c:v>
                </c:pt>
                <c:pt idx="8">
                  <c:v>Teach-back to confirm understanding</c:v>
                </c:pt>
                <c:pt idx="9">
                  <c:v>Use decision aids</c:v>
                </c:pt>
              </c:strCache>
            </c:strRef>
          </c:cat>
          <c:val>
            <c:numRef>
              <c:f>'Comb BASE &amp; HCP Survey-IC Pract'!$D$3:$D$12</c:f>
              <c:numCache>
                <c:formatCode>0%</c:formatCode>
                <c:ptCount val="10"/>
                <c:pt idx="0">
                  <c:v>0.93300000000000005</c:v>
                </c:pt>
                <c:pt idx="1">
                  <c:v>0.88900000000000001</c:v>
                </c:pt>
                <c:pt idx="2">
                  <c:v>0.95499999999999996</c:v>
                </c:pt>
                <c:pt idx="3">
                  <c:v>0.86699999999999999</c:v>
                </c:pt>
                <c:pt idx="4">
                  <c:v>0.86699999999999999</c:v>
                </c:pt>
                <c:pt idx="5">
                  <c:v>0.82199999999999995</c:v>
                </c:pt>
                <c:pt idx="6">
                  <c:v>0.86399999999999999</c:v>
                </c:pt>
                <c:pt idx="7">
                  <c:v>0.84099999999999997</c:v>
                </c:pt>
                <c:pt idx="8">
                  <c:v>0.66700000000000004</c:v>
                </c:pt>
                <c:pt idx="9">
                  <c:v>0.64400000000000002</c:v>
                </c:pt>
              </c:numCache>
            </c:numRef>
          </c:val>
          <c:extLst xmlns:c16r2="http://schemas.microsoft.com/office/drawing/2015/06/chart">
            <c:ext xmlns:c16="http://schemas.microsoft.com/office/drawing/2014/chart" uri="{C3380CC4-5D6E-409C-BE32-E72D297353CC}">
              <c16:uniqueId val="{00000000-6A85-4ED0-8873-9EB922E53FBB}"/>
            </c:ext>
          </c:extLst>
        </c:ser>
        <c:ser>
          <c:idx val="1"/>
          <c:order val="1"/>
          <c:tx>
            <c:strRef>
              <c:f>'Comb BASE &amp; HCP Survey-IC Pract'!$C$2</c:f>
              <c:strCache>
                <c:ptCount val="1"/>
                <c:pt idx="0">
                  <c:v>Staff's perception of clinicians' IC practices (n=235)</c:v>
                </c:pt>
              </c:strCache>
            </c:strRef>
          </c:tx>
          <c:invertIfNegative val="0"/>
          <c:cat>
            <c:strRef>
              <c:f>'Comb BASE &amp; HCP Survey-IC Pract'!$A$3:$A$12</c:f>
              <c:strCache>
                <c:ptCount val="10"/>
                <c:pt idx="0">
                  <c:v>Assess decision-making capacity</c:v>
                </c:pt>
                <c:pt idx="1">
                  <c:v>Call for Qualified Interpreters </c:v>
                </c:pt>
                <c:pt idx="2">
                  <c:v>Encourage Questions</c:v>
                </c:pt>
                <c:pt idx="3">
                  <c:v>Neutral Explanation </c:v>
                </c:pt>
                <c:pt idx="4">
                  <c:v>Engage patients/family in discussion </c:v>
                </c:pt>
                <c:pt idx="5">
                  <c:v>Offer choices</c:v>
                </c:pt>
                <c:pt idx="6">
                  <c:v>Confirm consent before procedure</c:v>
                </c:pt>
                <c:pt idx="7">
                  <c:v>Elicit Goals and Values</c:v>
                </c:pt>
                <c:pt idx="8">
                  <c:v>Teach-back to confirm understanding</c:v>
                </c:pt>
                <c:pt idx="9">
                  <c:v>Use decision aids</c:v>
                </c:pt>
              </c:strCache>
            </c:strRef>
          </c:cat>
          <c:val>
            <c:numRef>
              <c:f>'Comb BASE &amp; HCP Survey-IC Pract'!$C$3:$C$12</c:f>
              <c:numCache>
                <c:formatCode>0%</c:formatCode>
                <c:ptCount val="10"/>
                <c:pt idx="0">
                  <c:v>0.77</c:v>
                </c:pt>
                <c:pt idx="1">
                  <c:v>0.72099999999999997</c:v>
                </c:pt>
                <c:pt idx="2">
                  <c:v>0.8</c:v>
                </c:pt>
                <c:pt idx="3">
                  <c:v>0.76300000000000001</c:v>
                </c:pt>
                <c:pt idx="4">
                  <c:v>0.68899999999999995</c:v>
                </c:pt>
                <c:pt idx="5">
                  <c:v>0.62</c:v>
                </c:pt>
                <c:pt idx="6">
                  <c:v>0.58399999999999996</c:v>
                </c:pt>
                <c:pt idx="7">
                  <c:v>0.59199999999999997</c:v>
                </c:pt>
                <c:pt idx="8">
                  <c:v>0.45300000000000001</c:v>
                </c:pt>
                <c:pt idx="9">
                  <c:v>0.435</c:v>
                </c:pt>
              </c:numCache>
            </c:numRef>
          </c:val>
          <c:extLst xmlns:c16r2="http://schemas.microsoft.com/office/drawing/2015/06/chart">
            <c:ext xmlns:c16="http://schemas.microsoft.com/office/drawing/2014/chart" uri="{C3380CC4-5D6E-409C-BE32-E72D297353CC}">
              <c16:uniqueId val="{00000001-6A85-4ED0-8873-9EB922E53FBB}"/>
            </c:ext>
          </c:extLst>
        </c:ser>
        <c:ser>
          <c:idx val="2"/>
          <c:order val="2"/>
          <c:tx>
            <c:strRef>
              <c:f>'Comb BASE &amp; HCP Survey-IC Pract'!$B$2</c:f>
              <c:strCache>
                <c:ptCount val="1"/>
                <c:pt idx="0">
                  <c:v>Leaders' perception of clinician IC practices (n=22)</c:v>
                </c:pt>
              </c:strCache>
            </c:strRef>
          </c:tx>
          <c:invertIfNegative val="0"/>
          <c:cat>
            <c:strRef>
              <c:f>'Comb BASE &amp; HCP Survey-IC Pract'!$A$3:$A$12</c:f>
              <c:strCache>
                <c:ptCount val="10"/>
                <c:pt idx="0">
                  <c:v>Assess decision-making capacity</c:v>
                </c:pt>
                <c:pt idx="1">
                  <c:v>Call for Qualified Interpreters </c:v>
                </c:pt>
                <c:pt idx="2">
                  <c:v>Encourage Questions</c:v>
                </c:pt>
                <c:pt idx="3">
                  <c:v>Neutral Explanation </c:v>
                </c:pt>
                <c:pt idx="4">
                  <c:v>Engage patients/family in discussion </c:v>
                </c:pt>
                <c:pt idx="5">
                  <c:v>Offer choices</c:v>
                </c:pt>
                <c:pt idx="6">
                  <c:v>Confirm consent before procedure</c:v>
                </c:pt>
                <c:pt idx="7">
                  <c:v>Elicit Goals and Values</c:v>
                </c:pt>
                <c:pt idx="8">
                  <c:v>Teach-back to confirm understanding</c:v>
                </c:pt>
                <c:pt idx="9">
                  <c:v>Use decision aids</c:v>
                </c:pt>
              </c:strCache>
            </c:strRef>
          </c:cat>
          <c:val>
            <c:numRef>
              <c:f>'Comb BASE &amp; HCP Survey-IC Pract'!$B$3:$B$12</c:f>
              <c:numCache>
                <c:formatCode>0%</c:formatCode>
                <c:ptCount val="10"/>
                <c:pt idx="0">
                  <c:v>1</c:v>
                </c:pt>
                <c:pt idx="1">
                  <c:v>0.95454545454545459</c:v>
                </c:pt>
                <c:pt idx="2">
                  <c:v>0.7</c:v>
                </c:pt>
                <c:pt idx="3">
                  <c:v>0.76190476190476186</c:v>
                </c:pt>
                <c:pt idx="4">
                  <c:v>0.63636363636363635</c:v>
                </c:pt>
                <c:pt idx="5">
                  <c:v>0.75</c:v>
                </c:pt>
                <c:pt idx="6">
                  <c:v>0.57894736842105265</c:v>
                </c:pt>
                <c:pt idx="7">
                  <c:v>0.52631578947368418</c:v>
                </c:pt>
                <c:pt idx="8">
                  <c:v>0.4375</c:v>
                </c:pt>
                <c:pt idx="9">
                  <c:v>0.4</c:v>
                </c:pt>
              </c:numCache>
            </c:numRef>
          </c:val>
          <c:extLst xmlns:c16r2="http://schemas.microsoft.com/office/drawing/2015/06/chart">
            <c:ext xmlns:c16="http://schemas.microsoft.com/office/drawing/2014/chart" uri="{C3380CC4-5D6E-409C-BE32-E72D297353CC}">
              <c16:uniqueId val="{00000002-6A85-4ED0-8873-9EB922E53FBB}"/>
            </c:ext>
          </c:extLst>
        </c:ser>
        <c:dLbls>
          <c:showLegendKey val="0"/>
          <c:showVal val="0"/>
          <c:showCatName val="0"/>
          <c:showSerName val="0"/>
          <c:showPercent val="0"/>
          <c:showBubbleSize val="0"/>
        </c:dLbls>
        <c:gapWidth val="150"/>
        <c:axId val="130082688"/>
        <c:axId val="130093056"/>
      </c:barChart>
      <c:catAx>
        <c:axId val="130082688"/>
        <c:scaling>
          <c:orientation val="minMax"/>
        </c:scaling>
        <c:delete val="0"/>
        <c:axPos val="l"/>
        <c:title>
          <c:tx>
            <c:rich>
              <a:bodyPr rot="-5400000" vert="horz"/>
              <a:lstStyle/>
              <a:p>
                <a:pPr>
                  <a:defRPr sz="1200"/>
                </a:pPr>
                <a:r>
                  <a:rPr lang="en-US" sz="1200"/>
                  <a:t>Informed Consent</a:t>
                </a:r>
                <a:r>
                  <a:rPr lang="en-US" sz="1200" baseline="0"/>
                  <a:t> Practices</a:t>
                </a:r>
                <a:endParaRPr lang="en-US" sz="1200"/>
              </a:p>
            </c:rich>
          </c:tx>
          <c:layout>
            <c:manualLayout>
              <c:xMode val="edge"/>
              <c:yMode val="edge"/>
              <c:x val="3.9518072289156641E-3"/>
              <c:y val="0.28599271540193755"/>
            </c:manualLayout>
          </c:layout>
          <c:overlay val="0"/>
        </c:title>
        <c:numFmt formatCode="General" sourceLinked="0"/>
        <c:majorTickMark val="out"/>
        <c:minorTickMark val="none"/>
        <c:tickLblPos val="nextTo"/>
        <c:txPr>
          <a:bodyPr/>
          <a:lstStyle/>
          <a:p>
            <a:pPr>
              <a:defRPr sz="1100" b="1"/>
            </a:pPr>
            <a:endParaRPr lang="en-US"/>
          </a:p>
        </c:txPr>
        <c:crossAx val="130093056"/>
        <c:crosses val="autoZero"/>
        <c:auto val="1"/>
        <c:lblAlgn val="ctr"/>
        <c:lblOffset val="100"/>
        <c:noMultiLvlLbl val="0"/>
      </c:catAx>
      <c:valAx>
        <c:axId val="130093056"/>
        <c:scaling>
          <c:orientation val="minMax"/>
          <c:max val="1"/>
        </c:scaling>
        <c:delete val="0"/>
        <c:axPos val="b"/>
        <c:majorGridlines/>
        <c:title>
          <c:tx>
            <c:rich>
              <a:bodyPr/>
              <a:lstStyle/>
              <a:p>
                <a:pPr>
                  <a:defRPr sz="1200"/>
                </a:pPr>
                <a:r>
                  <a:rPr lang="en-US" sz="1200"/>
                  <a:t>Percentage  'Usually' </a:t>
                </a:r>
                <a:r>
                  <a:rPr lang="en-US" sz="1200" baseline="0"/>
                  <a:t>or 'Always' (%) </a:t>
                </a:r>
                <a:endParaRPr lang="en-US" sz="1200"/>
              </a:p>
            </c:rich>
          </c:tx>
          <c:layout>
            <c:manualLayout>
              <c:xMode val="edge"/>
              <c:yMode val="edge"/>
              <c:x val="0.38885544911126535"/>
              <c:y val="0.95393474088291752"/>
            </c:manualLayout>
          </c:layout>
          <c:overlay val="0"/>
        </c:title>
        <c:numFmt formatCode="0%" sourceLinked="1"/>
        <c:majorTickMark val="out"/>
        <c:minorTickMark val="none"/>
        <c:tickLblPos val="nextTo"/>
        <c:txPr>
          <a:bodyPr/>
          <a:lstStyle/>
          <a:p>
            <a:pPr>
              <a:defRPr sz="1200" b="1"/>
            </a:pPr>
            <a:endParaRPr lang="en-US"/>
          </a:p>
        </c:txPr>
        <c:crossAx val="130082688"/>
        <c:crosses val="autoZero"/>
        <c:crossBetween val="between"/>
        <c:majorUnit val="0.2"/>
      </c:valAx>
    </c:plotArea>
    <c:legend>
      <c:legendPos val="r"/>
      <c:layout>
        <c:manualLayout>
          <c:xMode val="edge"/>
          <c:yMode val="edge"/>
          <c:x val="0.82100616329208864"/>
          <c:y val="0.19857854620379747"/>
          <c:w val="0.17890677727784027"/>
          <c:h val="0.55933682953738273"/>
        </c:manualLayout>
      </c:layout>
      <c:overlay val="0"/>
      <c:txPr>
        <a:bodyPr/>
        <a:lstStyle/>
        <a:p>
          <a:pPr>
            <a:defRPr sz="1200" b="1"/>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E40ABE-DCA6-4B7A-B1BC-961182C98C1E}" type="datetimeFigureOut">
              <a:rPr lang="en-US" smtClean="0"/>
              <a:pPr/>
              <a:t>3/30/2017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3DE9D1-BBA0-4F2C-9FA0-7B37DDC69B66}" type="slidenum">
              <a:rPr lang="en-US" smtClean="0"/>
              <a:pPr/>
              <a:t>‹#›</a:t>
            </a:fld>
            <a:endParaRPr lang="en-US"/>
          </a:p>
        </p:txBody>
      </p:sp>
    </p:spTree>
    <p:extLst>
      <p:ext uri="{BB962C8B-B14F-4D97-AF65-F5344CB8AC3E}">
        <p14:creationId xmlns:p14="http://schemas.microsoft.com/office/powerpoint/2010/main" val="824525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6CAF56-1857-4B51-9DAE-A013E076FE85}" type="datetimeFigureOut">
              <a:rPr lang="en-US" smtClean="0"/>
              <a:t>3/30/2017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C03617-281C-4058-B30C-C283DE498200}" type="slidenum">
              <a:rPr lang="en-US" smtClean="0"/>
              <a:t>‹#›</a:t>
            </a:fld>
            <a:endParaRPr lang="en-US"/>
          </a:p>
        </p:txBody>
      </p:sp>
    </p:spTree>
    <p:extLst>
      <p:ext uri="{BB962C8B-B14F-4D97-AF65-F5344CB8AC3E}">
        <p14:creationId xmlns:p14="http://schemas.microsoft.com/office/powerpoint/2010/main" val="3423197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Many patients don’t understand the basic information about benefits, harms, and risks of proposed treatment even after signing an informed consent form.</a:t>
            </a:r>
          </a:p>
          <a:p>
            <a:pPr lvl="0"/>
            <a:r>
              <a:rPr lang="en-US" sz="1200" kern="1200" dirty="0">
                <a:solidFill>
                  <a:schemeClr val="tx1"/>
                </a:solidFill>
                <a:effectLst/>
                <a:latin typeface="+mn-lt"/>
                <a:ea typeface="+mn-ea"/>
                <a:cs typeface="+mn-cs"/>
              </a:rPr>
              <a:t>Many clinicians and patients treat informed consent as a nuisance and think it’s just signing a form.</a:t>
            </a:r>
          </a:p>
          <a:p>
            <a:pPr lvl="0"/>
            <a:r>
              <a:rPr lang="en-US" sz="1200" kern="1200" dirty="0">
                <a:solidFill>
                  <a:schemeClr val="tx1"/>
                </a:solidFill>
                <a:effectLst/>
                <a:latin typeface="+mn-lt"/>
                <a:ea typeface="+mn-ea"/>
                <a:cs typeface="+mn-cs"/>
              </a:rPr>
              <a:t>Sometimes clinicians don’t offer choices and patients don’t know they can say no.</a:t>
            </a:r>
          </a:p>
          <a:p>
            <a:pPr lvl="0"/>
            <a:r>
              <a:rPr lang="en-US" sz="1200" kern="1200" dirty="0">
                <a:solidFill>
                  <a:schemeClr val="tx1"/>
                </a:solidFill>
                <a:effectLst/>
                <a:latin typeface="+mn-lt"/>
                <a:ea typeface="+mn-ea"/>
                <a:cs typeface="+mn-cs"/>
              </a:rPr>
              <a:t>Informed consent is one of the top 10 reasons for malpractice</a:t>
            </a:r>
          </a:p>
          <a:p>
            <a:endParaRPr lang="en-US" dirty="0"/>
          </a:p>
        </p:txBody>
      </p:sp>
      <p:sp>
        <p:nvSpPr>
          <p:cNvPr id="4" name="Slide Number Placeholder 3"/>
          <p:cNvSpPr>
            <a:spLocks noGrp="1"/>
          </p:cNvSpPr>
          <p:nvPr>
            <p:ph type="sldNum" sz="quarter" idx="10"/>
          </p:nvPr>
        </p:nvSpPr>
        <p:spPr/>
        <p:txBody>
          <a:bodyPr/>
          <a:lstStyle/>
          <a:p>
            <a:fld id="{A6DF1033-2A02-4251-AC99-67B6C3451229}" type="slidenum">
              <a:rPr lang="en-US" smtClean="0"/>
              <a:t>5</a:t>
            </a:fld>
            <a:endParaRPr lang="en-US"/>
          </a:p>
        </p:txBody>
      </p:sp>
    </p:spTree>
    <p:extLst>
      <p:ext uri="{BB962C8B-B14F-4D97-AF65-F5344CB8AC3E}">
        <p14:creationId xmlns:p14="http://schemas.microsoft.com/office/powerpoint/2010/main" val="2322669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“Before” example from the Iowa Health system is shown that is a document with a high amount of text and readability score of over 16. The text is tightly packed in the document and the words are therefore hard to read. </a:t>
            </a:r>
            <a:endParaRPr lang="en-US" dirty="0"/>
          </a:p>
        </p:txBody>
      </p:sp>
      <p:sp>
        <p:nvSpPr>
          <p:cNvPr id="4" name="Slide Number Placeholder 3"/>
          <p:cNvSpPr>
            <a:spLocks noGrp="1"/>
          </p:cNvSpPr>
          <p:nvPr>
            <p:ph type="sldNum" sz="quarter" idx="10"/>
          </p:nvPr>
        </p:nvSpPr>
        <p:spPr/>
        <p:txBody>
          <a:bodyPr/>
          <a:lstStyle/>
          <a:p>
            <a:fld id="{901C89C8-BA06-49AE-B95A-253FC01D2342}" type="slidenum">
              <a:rPr lang="en-US" smtClean="0"/>
              <a:t>17</a:t>
            </a:fld>
            <a:endParaRPr lang="en-US"/>
          </a:p>
        </p:txBody>
      </p:sp>
    </p:spTree>
    <p:extLst>
      <p:ext uri="{BB962C8B-B14F-4D97-AF65-F5344CB8AC3E}">
        <p14:creationId xmlns:p14="http://schemas.microsoft.com/office/powerpoint/2010/main" val="2316923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Improving workflows is our fourth supportive strategy.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workflow map or flowchart can help to clarify and improve the informed consent process. A high-level flowchart can be developed as part of the hospital’s informed consent policy to outline the major steps in the informed consent process. Detailed flowcharts can be developed at the unit level to clarify how the process steps fit together and who is responsible for what.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Developing a flowchart is most beneficial when you do it as a group exercise with the people who are involved in the process such as physicians, independent nurse practitioners or independent physician assistants and nurses. First step is to observe the process and to develop your initial flowchart, map the process as it is, not as you think it should be. This mapping will help you to see what needs to be improved. Once you have a flowchart developed, observe the process again and check that the flowchart matches what actually happens; edit the flowchart until it matches what actually happens. Once you’ve done this, you can work with your diverse clinical team to improve the workflow.</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Select the flowchart for a larger view.</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Resources section of this course includes further details on improving workflows. </a:t>
            </a:r>
          </a:p>
          <a:p>
            <a:endParaRPr lang="en-US" dirty="0"/>
          </a:p>
        </p:txBody>
      </p:sp>
      <p:sp>
        <p:nvSpPr>
          <p:cNvPr id="4" name="Slide Number Placeholder 3"/>
          <p:cNvSpPr>
            <a:spLocks noGrp="1"/>
          </p:cNvSpPr>
          <p:nvPr>
            <p:ph type="sldNum" sz="quarter" idx="10"/>
          </p:nvPr>
        </p:nvSpPr>
        <p:spPr/>
        <p:txBody>
          <a:bodyPr/>
          <a:lstStyle/>
          <a:p>
            <a:fld id="{901C89C8-BA06-49AE-B95A-253FC01D2342}" type="slidenum">
              <a:rPr lang="en-US" smtClean="0"/>
              <a:t>19</a:t>
            </a:fld>
            <a:endParaRPr lang="en-US"/>
          </a:p>
        </p:txBody>
      </p:sp>
    </p:spTree>
    <p:extLst>
      <p:ext uri="{BB962C8B-B14F-4D97-AF65-F5344CB8AC3E}">
        <p14:creationId xmlns:p14="http://schemas.microsoft.com/office/powerpoint/2010/main" val="4083766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9514B9-878C-4FF1-9ED8-A370CDC0DA90}" type="slidenum">
              <a:rPr lang="en-US" smtClean="0"/>
              <a:t>21</a:t>
            </a:fld>
            <a:endParaRPr lang="en-US"/>
          </a:p>
        </p:txBody>
      </p:sp>
    </p:spTree>
    <p:extLst>
      <p:ext uri="{BB962C8B-B14F-4D97-AF65-F5344CB8AC3E}">
        <p14:creationId xmlns:p14="http://schemas.microsoft.com/office/powerpoint/2010/main" val="2058088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FE7AA-CC0F-413D-8102-013BF7CB5812}" type="slidenum">
              <a:rPr lang="en-US" smtClean="0"/>
              <a:t>22</a:t>
            </a:fld>
            <a:endParaRPr lang="en-US"/>
          </a:p>
        </p:txBody>
      </p:sp>
    </p:spTree>
    <p:extLst>
      <p:ext uri="{BB962C8B-B14F-4D97-AF65-F5344CB8AC3E}">
        <p14:creationId xmlns:p14="http://schemas.microsoft.com/office/powerpoint/2010/main" val="2522738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FE7AA-CC0F-413D-8102-013BF7CB5812}" type="slidenum">
              <a:rPr lang="en-US" smtClean="0"/>
              <a:t>23</a:t>
            </a:fld>
            <a:endParaRPr lang="en-US"/>
          </a:p>
        </p:txBody>
      </p:sp>
    </p:spTree>
    <p:extLst>
      <p:ext uri="{BB962C8B-B14F-4D97-AF65-F5344CB8AC3E}">
        <p14:creationId xmlns:p14="http://schemas.microsoft.com/office/powerpoint/2010/main" val="170565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Part of engaging the patient, and their family and friends, includes putting everyone at ease and showing respect. You can start doing this by encouraging your patients to have a trusted family member or friend with them during the informed consent discussion to support them as they get information and make decisions. A patient who is stressed about their condition is more likely to misunderstand the information given. A support person can lower the stress, help the patient to process the information, and ask questions. </a:t>
            </a:r>
          </a:p>
          <a:p>
            <a:r>
              <a:rPr lang="en-US" sz="1200" kern="1200" dirty="0" smtClean="0">
                <a:solidFill>
                  <a:schemeClr val="tx1"/>
                </a:solidFill>
                <a:effectLst/>
                <a:latin typeface="+mn-lt"/>
                <a:ea typeface="+mn-ea"/>
                <a:cs typeface="+mn-cs"/>
              </a:rPr>
              <a:t>There are other things you can do to put patients and their family and friends at ease. To show them that they are important and respected, you should:</a:t>
            </a:r>
          </a:p>
          <a:p>
            <a:pPr lvl="0"/>
            <a:r>
              <a:rPr lang="en-US" sz="1200" kern="1200" dirty="0" smtClean="0">
                <a:solidFill>
                  <a:schemeClr val="tx1"/>
                </a:solidFill>
                <a:effectLst/>
                <a:latin typeface="+mn-lt"/>
                <a:ea typeface="+mn-ea"/>
                <a:cs typeface="+mn-cs"/>
              </a:rPr>
              <a:t>Be courteous;</a:t>
            </a:r>
          </a:p>
          <a:p>
            <a:pPr lvl="0"/>
            <a:r>
              <a:rPr lang="en-US" sz="1200" kern="1200" dirty="0" smtClean="0">
                <a:solidFill>
                  <a:schemeClr val="tx1"/>
                </a:solidFill>
                <a:effectLst/>
                <a:latin typeface="+mn-lt"/>
                <a:ea typeface="+mn-ea"/>
                <a:cs typeface="+mn-cs"/>
              </a:rPr>
              <a:t>Sit down so you are at the same level as your patients;</a:t>
            </a:r>
          </a:p>
          <a:p>
            <a:pPr lvl="0"/>
            <a:r>
              <a:rPr lang="en-US" sz="1200" kern="1200" dirty="0" smtClean="0">
                <a:solidFill>
                  <a:schemeClr val="tx1"/>
                </a:solidFill>
                <a:effectLst/>
                <a:latin typeface="+mn-lt"/>
                <a:ea typeface="+mn-ea"/>
                <a:cs typeface="+mn-cs"/>
              </a:rPr>
              <a:t>Make eye contact with your patients;</a:t>
            </a:r>
          </a:p>
          <a:p>
            <a:pPr lvl="0"/>
            <a:r>
              <a:rPr lang="en-US" sz="1200" kern="1200" dirty="0" smtClean="0">
                <a:solidFill>
                  <a:schemeClr val="tx1"/>
                </a:solidFill>
                <a:effectLst/>
                <a:latin typeface="+mn-lt"/>
                <a:ea typeface="+mn-ea"/>
                <a:cs typeface="+mn-cs"/>
              </a:rPr>
              <a:t>Always listen to your patients, and try not to interrupt them;</a:t>
            </a:r>
          </a:p>
          <a:p>
            <a:pPr lvl="0"/>
            <a:r>
              <a:rPr lang="en-US" sz="1200" kern="1200" dirty="0" smtClean="0">
                <a:solidFill>
                  <a:schemeClr val="tx1"/>
                </a:solidFill>
                <a:effectLst/>
                <a:latin typeface="+mn-lt"/>
                <a:ea typeface="+mn-ea"/>
                <a:cs typeface="+mn-cs"/>
              </a:rPr>
              <a:t>Use a caring tone of voice;</a:t>
            </a:r>
          </a:p>
          <a:p>
            <a:pPr lvl="0"/>
            <a:r>
              <a:rPr lang="en-US" sz="1200" kern="1200" dirty="0" smtClean="0">
                <a:solidFill>
                  <a:schemeClr val="tx1"/>
                </a:solidFill>
                <a:effectLst/>
                <a:latin typeface="+mn-lt"/>
                <a:ea typeface="+mn-ea"/>
                <a:cs typeface="+mn-cs"/>
              </a:rPr>
              <a:t>Display comfortable body language;</a:t>
            </a:r>
          </a:p>
          <a:p>
            <a:pPr lvl="0"/>
            <a:r>
              <a:rPr lang="en-US" sz="1200" kern="1200" dirty="0" smtClean="0">
                <a:solidFill>
                  <a:schemeClr val="tx1"/>
                </a:solidFill>
                <a:effectLst/>
                <a:latin typeface="+mn-lt"/>
                <a:ea typeface="+mn-ea"/>
                <a:cs typeface="+mn-cs"/>
              </a:rPr>
              <a:t>Be attentive to your patient’s personal comfort during the discussion;</a:t>
            </a:r>
          </a:p>
          <a:p>
            <a:pPr lvl="0"/>
            <a:r>
              <a:rPr lang="en-US" sz="1200" kern="1200" dirty="0" smtClean="0">
                <a:solidFill>
                  <a:schemeClr val="tx1"/>
                </a:solidFill>
                <a:effectLst/>
                <a:latin typeface="+mn-lt"/>
                <a:ea typeface="+mn-ea"/>
                <a:cs typeface="+mn-cs"/>
              </a:rPr>
              <a:t>Don’t rush the discussion. Let your patients know that you have time to make sure they have the information they need and to discuss their concerns. And don’t rush them to make a decision. Rarely will taking a little extra time make a clinical difference; and</a:t>
            </a:r>
          </a:p>
          <a:p>
            <a:pPr lvl="0"/>
            <a:r>
              <a:rPr lang="en-US" sz="1200" kern="1200" dirty="0" smtClean="0">
                <a:solidFill>
                  <a:schemeClr val="tx1"/>
                </a:solidFill>
                <a:effectLst/>
                <a:latin typeface="+mn-lt"/>
                <a:ea typeface="+mn-ea"/>
                <a:cs typeface="+mn-cs"/>
              </a:rPr>
              <a:t>Be sure to encourage the patient to ask questions.</a:t>
            </a:r>
          </a:p>
          <a:p>
            <a:r>
              <a:rPr lang="en-US" sz="1200" kern="1200" dirty="0" smtClean="0">
                <a:solidFill>
                  <a:schemeClr val="tx1"/>
                </a:solidFill>
                <a:effectLst/>
                <a:latin typeface="+mn-lt"/>
                <a:ea typeface="+mn-ea"/>
                <a:cs typeface="+mn-cs"/>
              </a:rPr>
              <a:t>You can also create an environment of psychological safety by encouraging questions and signaling your openness. Psychological safety means that patients are not afraid to share what they think, wonder, and feel, because they feel accepted and respected. </a:t>
            </a:r>
          </a:p>
          <a:p>
            <a:endParaRPr lang="en-US" dirty="0"/>
          </a:p>
        </p:txBody>
      </p:sp>
      <p:sp>
        <p:nvSpPr>
          <p:cNvPr id="4" name="Slide Number Placeholder 3"/>
          <p:cNvSpPr>
            <a:spLocks noGrp="1"/>
          </p:cNvSpPr>
          <p:nvPr>
            <p:ph type="sldNum" sz="quarter" idx="10"/>
          </p:nvPr>
        </p:nvSpPr>
        <p:spPr/>
        <p:txBody>
          <a:bodyPr/>
          <a:lstStyle/>
          <a:p>
            <a:fld id="{2046731D-D493-4E3B-9338-77099774844B}" type="slidenum">
              <a:rPr lang="en-US" smtClean="0"/>
              <a:t>24</a:t>
            </a:fld>
            <a:endParaRPr lang="en-US"/>
          </a:p>
        </p:txBody>
      </p:sp>
    </p:spTree>
    <p:extLst>
      <p:ext uri="{BB962C8B-B14F-4D97-AF65-F5344CB8AC3E}">
        <p14:creationId xmlns:p14="http://schemas.microsoft.com/office/powerpoint/2010/main" val="3355135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Many patients and their families and friends will need your encouragement to become active participants in the informed consent discussion. To draw them into the conversation, try starting with their areas of expertise - their experience with their health problem.</a:t>
            </a:r>
          </a:p>
          <a:p>
            <a:r>
              <a:rPr lang="en-US" sz="1200" kern="1200" dirty="0" smtClean="0">
                <a:solidFill>
                  <a:schemeClr val="tx1"/>
                </a:solidFill>
                <a:effectLst/>
                <a:latin typeface="+mn-lt"/>
                <a:ea typeface="+mn-ea"/>
                <a:cs typeface="+mn-cs"/>
              </a:rPr>
              <a:t>Select each image to learn about using open-ended questions, acknowledging patients' expertise, and asking specific questions as ways of stimulating a conversation.</a:t>
            </a:r>
          </a:p>
          <a:p>
            <a:endParaRPr lang="en-US" dirty="0"/>
          </a:p>
        </p:txBody>
      </p:sp>
      <p:sp>
        <p:nvSpPr>
          <p:cNvPr id="4" name="Slide Number Placeholder 3"/>
          <p:cNvSpPr>
            <a:spLocks noGrp="1"/>
          </p:cNvSpPr>
          <p:nvPr>
            <p:ph type="sldNum" sz="quarter" idx="10"/>
          </p:nvPr>
        </p:nvSpPr>
        <p:spPr/>
        <p:txBody>
          <a:bodyPr/>
          <a:lstStyle/>
          <a:p>
            <a:fld id="{2046731D-D493-4E3B-9338-77099774844B}" type="slidenum">
              <a:rPr lang="en-US" smtClean="0"/>
              <a:t>25</a:t>
            </a:fld>
            <a:endParaRPr lang="en-US"/>
          </a:p>
        </p:txBody>
      </p:sp>
    </p:spTree>
    <p:extLst>
      <p:ext uri="{BB962C8B-B14F-4D97-AF65-F5344CB8AC3E}">
        <p14:creationId xmlns:p14="http://schemas.microsoft.com/office/powerpoint/2010/main" val="3571890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Always acknowledge that the patient is an expert about himself or herself and encourage them to ask and share information about their treatment expectations, concerns, and understanding of their condition. For example, you might politely say, </a:t>
            </a:r>
          </a:p>
          <a:p>
            <a:pPr lvl="0"/>
            <a:r>
              <a:rPr lang="en-US" sz="1200" kern="1200" dirty="0" smtClean="0">
                <a:solidFill>
                  <a:schemeClr val="tx1"/>
                </a:solidFill>
                <a:effectLst/>
                <a:latin typeface="+mn-lt"/>
                <a:ea typeface="+mn-ea"/>
                <a:cs typeface="+mn-cs"/>
              </a:rPr>
              <a:t>“You know your body better than I do,” or, </a:t>
            </a:r>
          </a:p>
          <a:p>
            <a:r>
              <a:rPr lang="en-US" sz="1200" kern="1200" dirty="0" smtClean="0">
                <a:solidFill>
                  <a:schemeClr val="tx1"/>
                </a:solidFill>
                <a:effectLst/>
                <a:latin typeface="+mn-lt"/>
                <a:ea typeface="+mn-ea"/>
                <a:cs typeface="+mn-cs"/>
              </a:rPr>
              <a:t>“You’re in the best position to judge.”</a:t>
            </a:r>
            <a:endParaRPr lang="en-US" dirty="0"/>
          </a:p>
        </p:txBody>
      </p:sp>
      <p:sp>
        <p:nvSpPr>
          <p:cNvPr id="4" name="Slide Number Placeholder 3"/>
          <p:cNvSpPr>
            <a:spLocks noGrp="1"/>
          </p:cNvSpPr>
          <p:nvPr>
            <p:ph type="sldNum" sz="quarter" idx="10"/>
          </p:nvPr>
        </p:nvSpPr>
        <p:spPr/>
        <p:txBody>
          <a:bodyPr/>
          <a:lstStyle/>
          <a:p>
            <a:fld id="{2046731D-D493-4E3B-9338-77099774844B}" type="slidenum">
              <a:rPr lang="en-US" smtClean="0"/>
              <a:t>26</a:t>
            </a:fld>
            <a:endParaRPr lang="en-US"/>
          </a:p>
        </p:txBody>
      </p:sp>
    </p:spTree>
    <p:extLst>
      <p:ext uri="{BB962C8B-B14F-4D97-AF65-F5344CB8AC3E}">
        <p14:creationId xmlns:p14="http://schemas.microsoft.com/office/powerpoint/2010/main" val="1060796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Strategy 7 is to elicit goals and values. Patients don’t all want the same things. Treatments have different consequences, and some will matter more to one patient than another. By using Strategy 7, you will help your patient figure out what is important to him or to her.</a:t>
            </a:r>
          </a:p>
          <a:p>
            <a:r>
              <a:rPr lang="en-US" sz="1200" kern="1200" dirty="0" smtClean="0">
                <a:solidFill>
                  <a:schemeClr val="tx1"/>
                </a:solidFill>
                <a:effectLst/>
                <a:latin typeface="+mn-lt"/>
                <a:ea typeface="+mn-ea"/>
                <a:cs typeface="+mn-cs"/>
              </a:rPr>
              <a:t>To get at your patients’ treatment goals and values, you might try asking this: “What matters to you most?” You may need to probe a bit further, by asking about specific outcomes such as minimizing pain, getting back to work or school quickly, and being able to participate in a favorite activity. Some goals may be long-term, such as reducing the risk of future injury or illness or living as long as possible.</a:t>
            </a:r>
          </a:p>
          <a:p>
            <a:r>
              <a:rPr lang="en-US" sz="1200" kern="1200" dirty="0" smtClean="0">
                <a:solidFill>
                  <a:schemeClr val="tx1"/>
                </a:solidFill>
                <a:effectLst/>
                <a:latin typeface="+mn-lt"/>
                <a:ea typeface="+mn-ea"/>
                <a:cs typeface="+mn-cs"/>
              </a:rPr>
              <a:t>Treatment choices may be influenced by concerns about the treatments themselves. Again, you may have to probe to find out what is really on your patients’ minds. Is it the side effects? Or are they worried about being dependent on others, or on medicines? Or about possible complications? Or perhaps they are concerned about whether the treatment is likely to be successful.</a:t>
            </a:r>
          </a:p>
          <a:p>
            <a:r>
              <a:rPr lang="en-US" sz="1200" kern="1200" dirty="0" smtClean="0">
                <a:solidFill>
                  <a:schemeClr val="tx1"/>
                </a:solidFill>
                <a:effectLst/>
                <a:latin typeface="+mn-lt"/>
                <a:ea typeface="+mn-ea"/>
                <a:cs typeface="+mn-cs"/>
              </a:rPr>
              <a:t>Patients may ask you, “What would you do?” Remember that what a person chooses depends on their goals and values, and your patient’s goals and values may be different from your own. It’s tempting to jump in with your recommendation, but try to help your patients to think about what is important to them.</a:t>
            </a:r>
          </a:p>
          <a:p>
            <a:endParaRPr lang="en-US" dirty="0"/>
          </a:p>
        </p:txBody>
      </p:sp>
      <p:sp>
        <p:nvSpPr>
          <p:cNvPr id="4" name="Slide Number Placeholder 3"/>
          <p:cNvSpPr>
            <a:spLocks noGrp="1"/>
          </p:cNvSpPr>
          <p:nvPr>
            <p:ph type="sldNum" sz="quarter" idx="10"/>
          </p:nvPr>
        </p:nvSpPr>
        <p:spPr/>
        <p:txBody>
          <a:bodyPr/>
          <a:lstStyle/>
          <a:p>
            <a:fld id="{2046731D-D493-4E3B-9338-77099774844B}" type="slidenum">
              <a:rPr lang="en-US" smtClean="0"/>
              <a:t>27</a:t>
            </a:fld>
            <a:endParaRPr lang="en-US"/>
          </a:p>
        </p:txBody>
      </p:sp>
    </p:spTree>
    <p:extLst>
      <p:ext uri="{BB962C8B-B14F-4D97-AF65-F5344CB8AC3E}">
        <p14:creationId xmlns:p14="http://schemas.microsoft.com/office/powerpoint/2010/main" val="2573864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Strategy 9 is explaining benefits, harms, and risks of all options. </a:t>
            </a:r>
          </a:p>
          <a:p>
            <a:r>
              <a:rPr lang="en-US" sz="1200" kern="1200" dirty="0" smtClean="0">
                <a:solidFill>
                  <a:schemeClr val="tx1"/>
                </a:solidFill>
                <a:effectLst/>
                <a:latin typeface="+mn-lt"/>
                <a:ea typeface="+mn-ea"/>
                <a:cs typeface="+mn-cs"/>
              </a:rPr>
              <a:t>Don’t just describe the option you recommend. And remember, “all options” includes the option of doing nothing.</a:t>
            </a:r>
          </a:p>
          <a:p>
            <a:r>
              <a:rPr lang="en-US" sz="1200" kern="1200" dirty="0" smtClean="0">
                <a:solidFill>
                  <a:schemeClr val="tx1"/>
                </a:solidFill>
                <a:effectLst/>
                <a:latin typeface="+mn-lt"/>
                <a:ea typeface="+mn-ea"/>
                <a:cs typeface="+mn-cs"/>
              </a:rPr>
              <a:t>For informed consent to be an informed choice, your explanation must be neutral. </a:t>
            </a:r>
          </a:p>
          <a:p>
            <a:r>
              <a:rPr lang="en-US" sz="1200" kern="1200" dirty="0" smtClean="0">
                <a:solidFill>
                  <a:schemeClr val="tx1"/>
                </a:solidFill>
                <a:effectLst/>
                <a:latin typeface="+mn-lt"/>
                <a:ea typeface="+mn-ea"/>
                <a:cs typeface="+mn-cs"/>
              </a:rPr>
              <a:t>This takes a certain effort, because there’s often an unconscious tendency to lead the patient towards the option you recommend.</a:t>
            </a:r>
          </a:p>
          <a:p>
            <a:r>
              <a:rPr lang="en-US" sz="1200" kern="1200" dirty="0" smtClean="0">
                <a:solidFill>
                  <a:schemeClr val="tx1"/>
                </a:solidFill>
                <a:effectLst/>
                <a:latin typeface="+mn-lt"/>
                <a:ea typeface="+mn-ea"/>
                <a:cs typeface="+mn-cs"/>
              </a:rPr>
              <a:t>You also want to acknowledge that there’s often uncertainty regarding the outcomes of the options. Don’t be afraid to share the limitations for the evidence.</a:t>
            </a:r>
          </a:p>
          <a:p>
            <a:r>
              <a:rPr lang="en-US" sz="1200" kern="1200" dirty="0" smtClean="0">
                <a:solidFill>
                  <a:schemeClr val="tx1"/>
                </a:solidFill>
                <a:effectLst/>
                <a:latin typeface="+mn-lt"/>
                <a:ea typeface="+mn-ea"/>
                <a:cs typeface="+mn-cs"/>
              </a:rPr>
              <a:t>For example, you might say, “Some research shows this treatment is effective, and some show’s it’s not effective. We don't know how effective it will be for you.”</a:t>
            </a:r>
          </a:p>
          <a:p>
            <a:r>
              <a:rPr lang="en-US" sz="1200" kern="1200" dirty="0" smtClean="0">
                <a:solidFill>
                  <a:schemeClr val="tx1"/>
                </a:solidFill>
                <a:effectLst/>
                <a:latin typeface="+mn-lt"/>
                <a:ea typeface="+mn-ea"/>
                <a:cs typeface="+mn-cs"/>
              </a:rPr>
              <a:t>Some benefits and harms will be time limited. Be specific about how long you expect a benefit or harm to last. For example, you might say, “You won’t be able to drive for a month.”</a:t>
            </a:r>
          </a:p>
          <a:p>
            <a:r>
              <a:rPr lang="en-US" sz="1200" kern="1200" dirty="0" smtClean="0">
                <a:solidFill>
                  <a:schemeClr val="tx1"/>
                </a:solidFill>
                <a:effectLst/>
                <a:latin typeface="+mn-lt"/>
                <a:ea typeface="+mn-ea"/>
                <a:cs typeface="+mn-cs"/>
              </a:rPr>
              <a:t>You also want to be complete. Don’t leave out little things. For example, you might tell your patient, “Your skin around the area we cut will be tender.”  </a:t>
            </a:r>
          </a:p>
          <a:p>
            <a:r>
              <a:rPr lang="en-US" sz="1200" kern="1200" dirty="0" smtClean="0">
                <a:solidFill>
                  <a:schemeClr val="tx1"/>
                </a:solidFill>
                <a:effectLst/>
                <a:latin typeface="+mn-lt"/>
                <a:ea typeface="+mn-ea"/>
                <a:cs typeface="+mn-cs"/>
              </a:rPr>
              <a:t>When there’s a risk of harm rather than a virtual certainty, it can be challenging to explain.</a:t>
            </a:r>
          </a:p>
          <a:p>
            <a:r>
              <a:rPr lang="en-US" sz="1200" kern="1200" dirty="0" smtClean="0">
                <a:solidFill>
                  <a:schemeClr val="tx1"/>
                </a:solidFill>
                <a:effectLst/>
                <a:latin typeface="+mn-lt"/>
                <a:ea typeface="+mn-ea"/>
                <a:cs typeface="+mn-cs"/>
              </a:rPr>
              <a:t>Try to avoid subjective terms, such “very likely.” If you only say that the result is very likely, your patient may think the chances are 95%, or 60%. This may affect the patient’s decision, so it’s important to use actual numbers. </a:t>
            </a:r>
          </a:p>
          <a:p>
            <a:r>
              <a:rPr lang="en-US" sz="1200" kern="1200" dirty="0" smtClean="0">
                <a:solidFill>
                  <a:schemeClr val="tx1"/>
                </a:solidFill>
                <a:effectLst/>
                <a:latin typeface="+mn-lt"/>
                <a:ea typeface="+mn-ea"/>
                <a:cs typeface="+mn-cs"/>
              </a:rPr>
              <a:t>When you present numbers, frame the information in a balanced way, giving both the positive and negative consequences. </a:t>
            </a:r>
          </a:p>
          <a:p>
            <a:r>
              <a:rPr lang="en-US" sz="1200" kern="1200" dirty="0" smtClean="0">
                <a:solidFill>
                  <a:schemeClr val="tx1"/>
                </a:solidFill>
                <a:effectLst/>
                <a:latin typeface="+mn-lt"/>
                <a:ea typeface="+mn-ea"/>
                <a:cs typeface="+mn-cs"/>
              </a:rPr>
              <a:t>For example, you could say, “16% of patients had this complication, and 84% did not.” But not everyone will understand percentages. </a:t>
            </a:r>
          </a:p>
          <a:p>
            <a:r>
              <a:rPr lang="en-US" sz="1200" kern="1200" dirty="0" smtClean="0">
                <a:solidFill>
                  <a:schemeClr val="tx1"/>
                </a:solidFill>
                <a:effectLst/>
                <a:latin typeface="+mn-lt"/>
                <a:ea typeface="+mn-ea"/>
                <a:cs typeface="+mn-cs"/>
              </a:rPr>
              <a:t>People process information differently, so try presenting information in more than one way.</a:t>
            </a:r>
          </a:p>
          <a:p>
            <a:r>
              <a:rPr lang="en-US" sz="1200" kern="1200" dirty="0" smtClean="0">
                <a:solidFill>
                  <a:schemeClr val="tx1"/>
                </a:solidFill>
                <a:effectLst/>
                <a:latin typeface="+mn-lt"/>
                <a:ea typeface="+mn-ea"/>
                <a:cs typeface="+mn-cs"/>
              </a:rPr>
              <a:t>For example, in addition to giving percentages, you could give the same information as the frequency, saying “That means 1 in 6 patients got this complication and 5 in 6 did not.”</a:t>
            </a:r>
          </a:p>
          <a:p>
            <a:r>
              <a:rPr lang="en-US" sz="1200" kern="1200" dirty="0" smtClean="0">
                <a:solidFill>
                  <a:schemeClr val="tx1"/>
                </a:solidFill>
                <a:effectLst/>
                <a:latin typeface="+mn-lt"/>
                <a:ea typeface="+mn-ea"/>
                <a:cs typeface="+mn-cs"/>
              </a:rPr>
              <a:t>It’s also helpful to show a visual. helpful to show a visual.</a:t>
            </a:r>
          </a:p>
          <a:p>
            <a:endParaRPr lang="en-US" dirty="0"/>
          </a:p>
        </p:txBody>
      </p:sp>
      <p:sp>
        <p:nvSpPr>
          <p:cNvPr id="4" name="Slide Number Placeholder 3"/>
          <p:cNvSpPr>
            <a:spLocks noGrp="1"/>
          </p:cNvSpPr>
          <p:nvPr>
            <p:ph type="sldNum" sz="quarter" idx="10"/>
          </p:nvPr>
        </p:nvSpPr>
        <p:spPr/>
        <p:txBody>
          <a:bodyPr/>
          <a:lstStyle/>
          <a:p>
            <a:fld id="{2046731D-D493-4E3B-9338-77099774844B}" type="slidenum">
              <a:rPr lang="en-US" smtClean="0"/>
              <a:t>28</a:t>
            </a:fld>
            <a:endParaRPr lang="en-US"/>
          </a:p>
        </p:txBody>
      </p:sp>
    </p:spTree>
    <p:extLst>
      <p:ext uri="{BB962C8B-B14F-4D97-AF65-F5344CB8AC3E}">
        <p14:creationId xmlns:p14="http://schemas.microsoft.com/office/powerpoint/2010/main" val="246938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DF1033-2A02-4251-AC99-67B6C3451229}" type="slidenum">
              <a:rPr lang="en-US" smtClean="0"/>
              <a:t>8</a:t>
            </a:fld>
            <a:endParaRPr lang="en-US"/>
          </a:p>
        </p:txBody>
      </p:sp>
    </p:spTree>
    <p:extLst>
      <p:ext uri="{BB962C8B-B14F-4D97-AF65-F5344CB8AC3E}">
        <p14:creationId xmlns:p14="http://schemas.microsoft.com/office/powerpoint/2010/main" val="4195316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important to state clearly when your patient is more or less likely than the average patient to experience particular benefits, harms, or risks. For example, if your patient has diabetes, she needs to know that her healing time may be longer than that of the average patient.</a:t>
            </a:r>
          </a:p>
          <a:p>
            <a:endParaRPr lang="en-US" dirty="0"/>
          </a:p>
        </p:txBody>
      </p:sp>
      <p:sp>
        <p:nvSpPr>
          <p:cNvPr id="4" name="Slide Number Placeholder 3"/>
          <p:cNvSpPr>
            <a:spLocks noGrp="1"/>
          </p:cNvSpPr>
          <p:nvPr>
            <p:ph type="sldNum" sz="quarter" idx="10"/>
          </p:nvPr>
        </p:nvSpPr>
        <p:spPr/>
        <p:txBody>
          <a:bodyPr/>
          <a:lstStyle/>
          <a:p>
            <a:fld id="{2046731D-D493-4E3B-9338-77099774844B}" type="slidenum">
              <a:rPr lang="en-US" smtClean="0"/>
              <a:t>29</a:t>
            </a:fld>
            <a:endParaRPr lang="en-US"/>
          </a:p>
        </p:txBody>
      </p:sp>
    </p:spTree>
    <p:extLst>
      <p:ext uri="{BB962C8B-B14F-4D97-AF65-F5344CB8AC3E}">
        <p14:creationId xmlns:p14="http://schemas.microsoft.com/office/powerpoint/2010/main" val="1332229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slide 8</a:t>
            </a:r>
          </a:p>
          <a:p>
            <a:endParaRPr lang="en-US" dirty="0"/>
          </a:p>
          <a:p>
            <a:r>
              <a:rPr lang="en-US" dirty="0"/>
              <a:t>Module emphasizes informed consent confirmation and documentation as a safety practice – not a check and done action. Confirming understanding of informed consent that took place earlier including verifying the patient’s understanding of the care they consented to right before a procedure is a safety precaution </a:t>
            </a:r>
          </a:p>
          <a:p>
            <a:endParaRPr lang="en-US" dirty="0"/>
          </a:p>
          <a:p>
            <a:r>
              <a:rPr lang="en-US" dirty="0"/>
              <a:t>Presents different ways to document informed consent based on nature of the treatment and urgency of care</a:t>
            </a:r>
          </a:p>
          <a:p>
            <a:endParaRPr lang="en-US" dirty="0"/>
          </a:p>
          <a:p>
            <a:r>
              <a:rPr lang="en-US" dirty="0"/>
              <a:t>How to ensure complete documentation, examples of a patient friendly consent form and a patient chart form</a:t>
            </a:r>
          </a:p>
          <a:p>
            <a:endParaRPr lang="en-US" dirty="0"/>
          </a:p>
          <a:p>
            <a:r>
              <a:rPr lang="en-US" dirty="0"/>
              <a:t>Module puts a spotlight on Informed consent as a team process that includes several team members hence it is important for each team member to understand his/ her role and the roles of other care team members. </a:t>
            </a:r>
          </a:p>
          <a:p>
            <a:endParaRPr lang="en-US" dirty="0"/>
          </a:p>
          <a:p>
            <a:r>
              <a:rPr lang="en-US" dirty="0"/>
              <a:t>(Key finding in analysis of provider queries to Joint Commission’s Standards Interpretations Group…)</a:t>
            </a:r>
          </a:p>
          <a:p>
            <a:endParaRPr lang="en-US" dirty="0"/>
          </a:p>
        </p:txBody>
      </p:sp>
      <p:sp>
        <p:nvSpPr>
          <p:cNvPr id="4" name="Slide Number Placeholder 3"/>
          <p:cNvSpPr>
            <a:spLocks noGrp="1"/>
          </p:cNvSpPr>
          <p:nvPr>
            <p:ph type="sldNum" sz="quarter" idx="10"/>
          </p:nvPr>
        </p:nvSpPr>
        <p:spPr/>
        <p:txBody>
          <a:bodyPr/>
          <a:lstStyle/>
          <a:p>
            <a:fld id="{FE6FE7AA-CC0F-413D-8102-013BF7CB5812}" type="slidenum">
              <a:rPr lang="en-US" smtClean="0"/>
              <a:t>30</a:t>
            </a:fld>
            <a:endParaRPr lang="en-US"/>
          </a:p>
        </p:txBody>
      </p:sp>
    </p:spTree>
    <p:extLst>
      <p:ext uri="{BB962C8B-B14F-4D97-AF65-F5344CB8AC3E}">
        <p14:creationId xmlns:p14="http://schemas.microsoft.com/office/powerpoint/2010/main" val="1780951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FE7AA-CC0F-413D-8102-013BF7CB5812}" type="slidenum">
              <a:rPr lang="en-US" smtClean="0"/>
              <a:t>31</a:t>
            </a:fld>
            <a:endParaRPr lang="en-US"/>
          </a:p>
        </p:txBody>
      </p:sp>
    </p:spTree>
    <p:extLst>
      <p:ext uri="{BB962C8B-B14F-4D97-AF65-F5344CB8AC3E}">
        <p14:creationId xmlns:p14="http://schemas.microsoft.com/office/powerpoint/2010/main" val="2631640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FE7AA-CC0F-413D-8102-013BF7CB5812}" type="slidenum">
              <a:rPr lang="en-US" smtClean="0"/>
              <a:t>32</a:t>
            </a:fld>
            <a:endParaRPr lang="en-US"/>
          </a:p>
        </p:txBody>
      </p:sp>
    </p:spTree>
    <p:extLst>
      <p:ext uri="{BB962C8B-B14F-4D97-AF65-F5344CB8AC3E}">
        <p14:creationId xmlns:p14="http://schemas.microsoft.com/office/powerpoint/2010/main" val="3435027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wrong with this scenario?</a:t>
            </a:r>
            <a:endParaRPr lang="en-US" dirty="0"/>
          </a:p>
        </p:txBody>
      </p:sp>
      <p:sp>
        <p:nvSpPr>
          <p:cNvPr id="4" name="Slide Number Placeholder 3"/>
          <p:cNvSpPr>
            <a:spLocks noGrp="1"/>
          </p:cNvSpPr>
          <p:nvPr>
            <p:ph type="sldNum" sz="quarter" idx="10"/>
          </p:nvPr>
        </p:nvSpPr>
        <p:spPr/>
        <p:txBody>
          <a:bodyPr/>
          <a:lstStyle/>
          <a:p>
            <a:fld id="{A6DF1033-2A02-4251-AC99-67B6C3451229}" type="slidenum">
              <a:rPr lang="en-US" smtClean="0"/>
              <a:t>9</a:t>
            </a:fld>
            <a:endParaRPr lang="en-US"/>
          </a:p>
        </p:txBody>
      </p:sp>
    </p:spTree>
    <p:extLst>
      <p:ext uri="{BB962C8B-B14F-4D97-AF65-F5344CB8AC3E}">
        <p14:creationId xmlns:p14="http://schemas.microsoft.com/office/powerpoint/2010/main" val="3594309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slide 3</a:t>
            </a:r>
          </a:p>
          <a:p>
            <a:pPr lvl="0"/>
            <a:r>
              <a:rPr lang="en-US" dirty="0"/>
              <a:t>The HCP module is designed to be interactive to keep the learner engaged</a:t>
            </a:r>
          </a:p>
          <a:p>
            <a:r>
              <a:rPr lang="en-US" dirty="0"/>
              <a:t> </a:t>
            </a:r>
          </a:p>
          <a:p>
            <a:pPr lvl="0"/>
            <a:r>
              <a:rPr lang="en-US" dirty="0"/>
              <a:t>Presents several patient stories that allow the providers taking the module to “hear” patient conversations about their experiences and see various aspects of the informed consent process and challenges from the patient perspective.</a:t>
            </a:r>
          </a:p>
          <a:p>
            <a:r>
              <a:rPr lang="en-US" dirty="0"/>
              <a:t> </a:t>
            </a:r>
          </a:p>
          <a:p>
            <a:pPr lvl="0"/>
            <a:r>
              <a:rPr lang="en-US" dirty="0"/>
              <a:t>Illustrations of how to enhance informed choice in practical circumstances. Many of these are presented as healthcare provider illustrations which makes the module relatable to the provider audience. </a:t>
            </a:r>
          </a:p>
          <a:p>
            <a:r>
              <a:rPr lang="en-US" dirty="0"/>
              <a:t>  </a:t>
            </a:r>
          </a:p>
          <a:p>
            <a:pPr lvl="0"/>
            <a:r>
              <a:rPr lang="en-US" dirty="0"/>
              <a:t>The module also carries several resources many of which are downloadable for use at a later time</a:t>
            </a:r>
          </a:p>
          <a:p>
            <a:endParaRPr lang="en-US" dirty="0"/>
          </a:p>
        </p:txBody>
      </p:sp>
      <p:sp>
        <p:nvSpPr>
          <p:cNvPr id="4" name="Slide Number Placeholder 3"/>
          <p:cNvSpPr>
            <a:spLocks noGrp="1"/>
          </p:cNvSpPr>
          <p:nvPr>
            <p:ph type="sldNum" sz="quarter" idx="10"/>
          </p:nvPr>
        </p:nvSpPr>
        <p:spPr/>
        <p:txBody>
          <a:bodyPr/>
          <a:lstStyle/>
          <a:p>
            <a:fld id="{FE6FE7AA-CC0F-413D-8102-013BF7CB5812}" type="slidenum">
              <a:rPr lang="en-US" smtClean="0"/>
              <a:t>10</a:t>
            </a:fld>
            <a:endParaRPr lang="en-US"/>
          </a:p>
        </p:txBody>
      </p:sp>
    </p:spTree>
    <p:extLst>
      <p:ext uri="{BB962C8B-B14F-4D97-AF65-F5344CB8AC3E}">
        <p14:creationId xmlns:p14="http://schemas.microsoft.com/office/powerpoint/2010/main" val="1510123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DF1033-2A02-4251-AC99-67B6C3451229}" type="slidenum">
              <a:rPr lang="en-US" smtClean="0"/>
              <a:t>12</a:t>
            </a:fld>
            <a:endParaRPr lang="en-US"/>
          </a:p>
        </p:txBody>
      </p:sp>
    </p:spTree>
    <p:extLst>
      <p:ext uri="{BB962C8B-B14F-4D97-AF65-F5344CB8AC3E}">
        <p14:creationId xmlns:p14="http://schemas.microsoft.com/office/powerpoint/2010/main" val="1270451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Cases</a:t>
            </a:r>
            <a:r>
              <a:rPr lang="en-US" sz="1200" kern="1200" baseline="0" dirty="0" smtClean="0">
                <a:solidFill>
                  <a:schemeClr val="tx1"/>
                </a:solidFill>
                <a:effectLst/>
                <a:latin typeface="+mn-lt"/>
                <a:ea typeface="+mn-ea"/>
                <a:cs typeface="+mn-cs"/>
              </a:rPr>
              <a:t> like </a:t>
            </a:r>
            <a:r>
              <a:rPr lang="en-US" sz="1200" kern="1200" dirty="0" smtClean="0">
                <a:solidFill>
                  <a:schemeClr val="tx1"/>
                </a:solidFill>
                <a:effectLst/>
                <a:latin typeface="+mn-lt"/>
                <a:ea typeface="+mn-ea"/>
                <a:cs typeface="+mn-cs"/>
              </a:rPr>
              <a:t>Toni Cordell still happen – breast cancer patient who didn’t understand that when she gave</a:t>
            </a:r>
            <a:r>
              <a:rPr lang="en-US" sz="1200" kern="1200" baseline="0" dirty="0" smtClean="0">
                <a:solidFill>
                  <a:schemeClr val="tx1"/>
                </a:solidFill>
                <a:effectLst/>
                <a:latin typeface="+mn-lt"/>
                <a:ea typeface="+mn-ea"/>
                <a:cs typeface="+mn-cs"/>
              </a:rPr>
              <a:t> consent for </a:t>
            </a:r>
            <a:r>
              <a:rPr lang="en-US" sz="1200" kern="1200" dirty="0" smtClean="0">
                <a:solidFill>
                  <a:schemeClr val="tx1"/>
                </a:solidFill>
                <a:effectLst/>
                <a:latin typeface="+mn-lt"/>
                <a:ea typeface="+mn-ea"/>
                <a:cs typeface="+mn-cs"/>
              </a:rPr>
              <a:t>a double mastectomy</a:t>
            </a:r>
            <a:r>
              <a:rPr lang="en-US" sz="1200" kern="1200" baseline="0" dirty="0" smtClean="0">
                <a:solidFill>
                  <a:schemeClr val="tx1"/>
                </a:solidFill>
                <a:effectLst/>
                <a:latin typeface="+mn-lt"/>
                <a:ea typeface="+mn-ea"/>
                <a:cs typeface="+mn-cs"/>
              </a:rPr>
              <a:t> that it meant that both her breasts were being removed.</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Clarify patients’ rights</a:t>
            </a:r>
          </a:p>
          <a:p>
            <a:pPr lvl="1"/>
            <a:r>
              <a:rPr lang="en-US" sz="1200" kern="1200" dirty="0">
                <a:solidFill>
                  <a:schemeClr val="tx1"/>
                </a:solidFill>
                <a:effectLst/>
                <a:latin typeface="+mn-lt"/>
                <a:ea typeface="+mn-ea"/>
                <a:cs typeface="+mn-cs"/>
              </a:rPr>
              <a:t>Make care decisions, including refusing treatment</a:t>
            </a:r>
          </a:p>
          <a:p>
            <a:pPr lvl="1"/>
            <a:r>
              <a:rPr lang="en-US" sz="1200" kern="1200" dirty="0">
                <a:solidFill>
                  <a:schemeClr val="tx1"/>
                </a:solidFill>
                <a:effectLst/>
                <a:latin typeface="+mn-lt"/>
                <a:ea typeface="+mn-ea"/>
                <a:cs typeface="+mn-cs"/>
              </a:rPr>
              <a:t>Receive adequate disclosure and choose from among options</a:t>
            </a:r>
          </a:p>
          <a:p>
            <a:pPr lvl="1"/>
            <a:r>
              <a:rPr lang="en-US" sz="1200" kern="1200" dirty="0">
                <a:solidFill>
                  <a:schemeClr val="tx1"/>
                </a:solidFill>
                <a:effectLst/>
                <a:latin typeface="+mn-lt"/>
                <a:ea typeface="+mn-ea"/>
                <a:cs typeface="+mn-cs"/>
              </a:rPr>
              <a:t>Withdraw consent</a:t>
            </a:r>
          </a:p>
          <a:p>
            <a:pPr lvl="0"/>
            <a:r>
              <a:rPr lang="en-US" sz="1200" kern="1200" dirty="0">
                <a:solidFill>
                  <a:schemeClr val="tx1"/>
                </a:solidFill>
                <a:effectLst/>
                <a:latin typeface="+mn-lt"/>
                <a:ea typeface="+mn-ea"/>
                <a:cs typeface="+mn-cs"/>
              </a:rPr>
              <a:t>Legal and patient safety implications</a:t>
            </a:r>
          </a:p>
          <a:p>
            <a:pPr lvl="0"/>
            <a:r>
              <a:rPr lang="en-US" sz="1200" kern="1200" dirty="0">
                <a:solidFill>
                  <a:schemeClr val="tx1"/>
                </a:solidFill>
                <a:effectLst/>
                <a:latin typeface="+mn-lt"/>
                <a:ea typeface="+mn-ea"/>
                <a:cs typeface="+mn-cs"/>
              </a:rPr>
              <a:t>Patient capacity for decision making</a:t>
            </a:r>
          </a:p>
          <a:p>
            <a:endParaRPr lang="en-US" dirty="0"/>
          </a:p>
        </p:txBody>
      </p:sp>
      <p:sp>
        <p:nvSpPr>
          <p:cNvPr id="4" name="Slide Number Placeholder 3"/>
          <p:cNvSpPr>
            <a:spLocks noGrp="1"/>
          </p:cNvSpPr>
          <p:nvPr>
            <p:ph type="sldNum" sz="quarter" idx="10"/>
          </p:nvPr>
        </p:nvSpPr>
        <p:spPr/>
        <p:txBody>
          <a:bodyPr/>
          <a:lstStyle/>
          <a:p>
            <a:fld id="{A6DF1033-2A02-4251-AC99-67B6C3451229}" type="slidenum">
              <a:rPr lang="en-US" smtClean="0"/>
              <a:t>13</a:t>
            </a:fld>
            <a:endParaRPr lang="en-US"/>
          </a:p>
        </p:txBody>
      </p:sp>
    </p:spTree>
    <p:extLst>
      <p:ext uri="{BB962C8B-B14F-4D97-AF65-F5344CB8AC3E}">
        <p14:creationId xmlns:p14="http://schemas.microsoft.com/office/powerpoint/2010/main" val="2489975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Joint Commission staff conducted an</a:t>
            </a:r>
            <a:r>
              <a:rPr lang="en-US" baseline="0" dirty="0"/>
              <a:t> analysis of de-identified informed consent audit data. They found that the most common audit citations were for hospitals that did not have a written informed consent policy, or whose policy was unclear and ambiguous. The module goes through each topic that an informed consent policy should address and gives examples from a fictional hospital of what that part of the policy could look like. The module also address how to monitor compliance and enforce the module, how to disseminate it, and review it on a regular schedule.</a:t>
            </a:r>
            <a:endParaRPr lang="en-US" dirty="0"/>
          </a:p>
          <a:p>
            <a:endParaRPr lang="en-US" dirty="0"/>
          </a:p>
        </p:txBody>
      </p:sp>
      <p:sp>
        <p:nvSpPr>
          <p:cNvPr id="4" name="Slide Number Placeholder 3"/>
          <p:cNvSpPr>
            <a:spLocks noGrp="1"/>
          </p:cNvSpPr>
          <p:nvPr>
            <p:ph type="sldNum" sz="quarter" idx="10"/>
          </p:nvPr>
        </p:nvSpPr>
        <p:spPr/>
        <p:txBody>
          <a:bodyPr/>
          <a:lstStyle/>
          <a:p>
            <a:fld id="{A6DF1033-2A02-4251-AC99-67B6C3451229}" type="slidenum">
              <a:rPr lang="en-US" smtClean="0"/>
              <a:t>14</a:t>
            </a:fld>
            <a:endParaRPr lang="en-US"/>
          </a:p>
        </p:txBody>
      </p:sp>
    </p:spTree>
    <p:extLst>
      <p:ext uri="{BB962C8B-B14F-4D97-AF65-F5344CB8AC3E}">
        <p14:creationId xmlns:p14="http://schemas.microsoft.com/office/powerpoint/2010/main" val="3210554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DF1033-2A02-4251-AC99-67B6C3451229}" type="slidenum">
              <a:rPr lang="en-US" smtClean="0"/>
              <a:t>15</a:t>
            </a:fld>
            <a:endParaRPr lang="en-US"/>
          </a:p>
        </p:txBody>
      </p:sp>
    </p:spTree>
    <p:extLst>
      <p:ext uri="{BB962C8B-B14F-4D97-AF65-F5344CB8AC3E}">
        <p14:creationId xmlns:p14="http://schemas.microsoft.com/office/powerpoint/2010/main" val="2544555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Library of forms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Library of decision aids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Remove communication barriers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Improve workflows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Address staff training needs</a:t>
            </a:r>
          </a:p>
          <a:p>
            <a:endParaRPr lang="en-US" dirty="0"/>
          </a:p>
        </p:txBody>
      </p:sp>
      <p:sp>
        <p:nvSpPr>
          <p:cNvPr id="4" name="Slide Number Placeholder 3"/>
          <p:cNvSpPr>
            <a:spLocks noGrp="1"/>
          </p:cNvSpPr>
          <p:nvPr>
            <p:ph type="sldNum" sz="quarter" idx="10"/>
          </p:nvPr>
        </p:nvSpPr>
        <p:spPr/>
        <p:txBody>
          <a:bodyPr/>
          <a:lstStyle/>
          <a:p>
            <a:fld id="{A6DF1033-2A02-4251-AC99-67B6C3451229}" type="slidenum">
              <a:rPr lang="en-US" smtClean="0"/>
              <a:t>16</a:t>
            </a:fld>
            <a:endParaRPr lang="en-US"/>
          </a:p>
        </p:txBody>
      </p:sp>
    </p:spTree>
    <p:extLst>
      <p:ext uri="{BB962C8B-B14F-4D97-AF65-F5344CB8AC3E}">
        <p14:creationId xmlns:p14="http://schemas.microsoft.com/office/powerpoint/2010/main" val="2627712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solidFill>
                  <a:srgbClr val="1F497D"/>
                </a:solidFill>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of Presentation</a:t>
            </a:r>
            <a:endParaRPr lang="en-US" dirty="0"/>
          </a:p>
        </p:txBody>
      </p:sp>
      <p:sp>
        <p:nvSpPr>
          <p:cNvPr id="3" name="Content Placeholder 2"/>
          <p:cNvSpPr>
            <a:spLocks noGrp="1"/>
          </p:cNvSpPr>
          <p:nvPr>
            <p:ph idx="1" hasCustomPrompt="1"/>
          </p:nvPr>
        </p:nvSpPr>
        <p:spPr/>
        <p:txBody>
          <a:bodyPr/>
          <a:lstStyle>
            <a:lvl1pPr>
              <a:defRPr baseline="0"/>
            </a:lvl1pPr>
          </a:lstStyle>
          <a:p>
            <a:pPr lvl="0"/>
            <a:r>
              <a:rPr lang="en-US" dirty="0" smtClean="0"/>
              <a:t>Author and Date </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4000" b="1" cap="all">
                <a:solidFill>
                  <a:srgbClr val="1F497D"/>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F497D"/>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525116"/>
            <a:ext cx="6629400" cy="617884"/>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46237"/>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Lst>
  <p:timing>
    <p:tnLst>
      <p:par>
        <p:cTn id="1" dur="indefinite" restart="never" nodeType="tmRoot"/>
      </p:par>
    </p:tnLst>
  </p:timing>
  <p:txStyles>
    <p:titleStyle>
      <a:lvl1pPr algn="ctr" defTabSz="914400" rtl="0" eaLnBrk="1" latinLnBrk="0" hangingPunct="1">
        <a:spcBef>
          <a:spcPct val="0"/>
        </a:spcBef>
        <a:buNone/>
        <a:defRPr sz="3600" b="1" kern="1200" baseline="0">
          <a:solidFill>
            <a:srgbClr val="1F497D"/>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00400"/>
            <a:ext cx="8229600" cy="1600200"/>
          </a:xfrm>
          <a:prstGeom prst="rect">
            <a:avLst/>
          </a:prstGeom>
        </p:spPr>
        <p:txBody>
          <a:bodyPr vert="horz" lIns="91440" tIns="45720" rIns="91440" bIns="45720" rtlCol="0" anchor="ctr">
            <a:normAutofit/>
          </a:bodyPr>
          <a:lstStyle/>
          <a:p>
            <a:r>
              <a:rPr lang="en-US" dirty="0" smtClean="0"/>
              <a:t>Title of Presentation</a:t>
            </a:r>
            <a:endParaRPr lang="en-US" dirty="0"/>
          </a:p>
        </p:txBody>
      </p:sp>
      <p:sp>
        <p:nvSpPr>
          <p:cNvPr id="3" name="Text Placeholder 2"/>
          <p:cNvSpPr>
            <a:spLocks noGrp="1"/>
          </p:cNvSpPr>
          <p:nvPr>
            <p:ph type="body" idx="1"/>
          </p:nvPr>
        </p:nvSpPr>
        <p:spPr>
          <a:xfrm>
            <a:off x="457200" y="4953000"/>
            <a:ext cx="8229600" cy="1173163"/>
          </a:xfrm>
          <a:prstGeom prst="rect">
            <a:avLst/>
          </a:prstGeom>
        </p:spPr>
        <p:txBody>
          <a:bodyPr vert="horz" lIns="91440" tIns="45720" rIns="91440" bIns="45720" rtlCol="0">
            <a:normAutofit/>
          </a:bodyPr>
          <a:lstStyle/>
          <a:p>
            <a:pPr lvl="0"/>
            <a:r>
              <a:rPr lang="en-US" dirty="0" smtClean="0"/>
              <a:t>Author and Date</a:t>
            </a:r>
            <a:endParaRPr lang="en-US" dirty="0"/>
          </a:p>
        </p:txBody>
      </p:sp>
    </p:spTree>
  </p:cSld>
  <p:clrMap bg1="lt1" tx1="dk1" bg2="lt2" tx2="dk2" accent1="accent1" accent2="accent2" accent3="accent3" accent4="accent4" accent5="accent5" accent6="accent6" hlink="hlink" folHlink="folHlink"/>
  <p:sldLayoutIdLst>
    <p:sldLayoutId id="2147483662" r:id="rId1"/>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1F497D"/>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package" Target="../embeddings/Microsoft_PowerPoint_Presentation1.pptx"/></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microsoft.com/office/2007/relationships/media" Target="../media/media2.wav"/><Relationship Id="rId7"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5" Type="http://schemas.microsoft.com/office/2007/relationships/media" Target="../media/media3.wav"/><Relationship Id="rId10" Type="http://schemas.openxmlformats.org/officeDocument/2006/relationships/image" Target="../media/image18.png"/><Relationship Id="rId4" Type="http://schemas.openxmlformats.org/officeDocument/2006/relationships/audio" Target="../media/media2.wav"/><Relationship Id="rId9"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Making Informed </a:t>
            </a:r>
            <a:r>
              <a:rPr lang="en-US" dirty="0"/>
              <a:t>Consent </a:t>
            </a:r>
            <a:r>
              <a:rPr lang="en-US" dirty="0" smtClean="0"/>
              <a:t>an Informed Choice: Tools from AHRQ</a:t>
            </a:r>
            <a:endParaRPr lang="en-US" dirty="0"/>
          </a:p>
        </p:txBody>
      </p:sp>
      <p:sp>
        <p:nvSpPr>
          <p:cNvPr id="5" name="Content Placeholder 4"/>
          <p:cNvSpPr>
            <a:spLocks noGrp="1"/>
          </p:cNvSpPr>
          <p:nvPr>
            <p:ph idx="1"/>
          </p:nvPr>
        </p:nvSpPr>
        <p:spPr/>
        <p:txBody>
          <a:bodyPr>
            <a:normAutofit fontScale="85000" lnSpcReduction="20000"/>
          </a:bodyPr>
          <a:lstStyle/>
          <a:p>
            <a:r>
              <a:rPr lang="en-US" dirty="0"/>
              <a:t>Cindy Brach</a:t>
            </a:r>
          </a:p>
          <a:p>
            <a:r>
              <a:rPr lang="en-US" dirty="0"/>
              <a:t>Center for Delivery, Organization, &amp; Markets</a:t>
            </a:r>
          </a:p>
          <a:p>
            <a:r>
              <a:rPr lang="en-US" dirty="0"/>
              <a:t>April </a:t>
            </a:r>
            <a:r>
              <a:rPr lang="en-US" dirty="0" smtClean="0"/>
              <a:t>5, </a:t>
            </a:r>
            <a:r>
              <a:rPr lang="en-US" dirty="0"/>
              <a:t>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Approach: Enduring and Interactive Modules</a:t>
            </a:r>
          </a:p>
        </p:txBody>
      </p:sp>
      <p:sp>
        <p:nvSpPr>
          <p:cNvPr id="3" name="Content Placeholder 2"/>
          <p:cNvSpPr>
            <a:spLocks noGrp="1"/>
          </p:cNvSpPr>
          <p:nvPr>
            <p:ph idx="1"/>
          </p:nvPr>
        </p:nvSpPr>
        <p:spPr>
          <a:xfrm>
            <a:off x="457200" y="2133600"/>
            <a:ext cx="8534400" cy="4191000"/>
          </a:xfrm>
        </p:spPr>
        <p:txBody>
          <a:bodyPr numCol="2">
            <a:normAutofit lnSpcReduction="10000"/>
          </a:bodyPr>
          <a:lstStyle/>
          <a:p>
            <a:pPr>
              <a:lnSpc>
                <a:spcPct val="150000"/>
              </a:lnSpc>
            </a:pPr>
            <a:r>
              <a:rPr lang="en-US" dirty="0"/>
              <a:t>Video recordings	</a:t>
            </a:r>
          </a:p>
          <a:p>
            <a:pPr>
              <a:lnSpc>
                <a:spcPct val="150000"/>
              </a:lnSpc>
            </a:pPr>
            <a:r>
              <a:rPr lang="en-US" dirty="0"/>
              <a:t>Provider illustrations</a:t>
            </a:r>
          </a:p>
          <a:p>
            <a:pPr>
              <a:lnSpc>
                <a:spcPct val="150000"/>
              </a:lnSpc>
            </a:pPr>
            <a:r>
              <a:rPr lang="en-US" dirty="0"/>
              <a:t>Knowledge checks</a:t>
            </a:r>
          </a:p>
          <a:p>
            <a:pPr>
              <a:lnSpc>
                <a:spcPct val="150000"/>
              </a:lnSpc>
            </a:pPr>
            <a:r>
              <a:rPr lang="en-US" dirty="0"/>
              <a:t>Illustrative scenarios</a:t>
            </a:r>
          </a:p>
          <a:p>
            <a:pPr marL="0" indent="0">
              <a:lnSpc>
                <a:spcPct val="150000"/>
              </a:lnSpc>
              <a:buNone/>
            </a:pPr>
            <a:endParaRPr lang="en-US" dirty="0"/>
          </a:p>
          <a:p>
            <a:pPr>
              <a:lnSpc>
                <a:spcPct val="150000"/>
              </a:lnSpc>
            </a:pPr>
            <a:endParaRPr lang="en-US" dirty="0"/>
          </a:p>
          <a:p>
            <a:pPr>
              <a:lnSpc>
                <a:spcPct val="150000"/>
              </a:lnSpc>
            </a:pPr>
            <a:r>
              <a:rPr lang="en-US" dirty="0"/>
              <a:t>Patient friendly forms</a:t>
            </a:r>
          </a:p>
          <a:p>
            <a:pPr>
              <a:lnSpc>
                <a:spcPct val="150000"/>
              </a:lnSpc>
            </a:pPr>
            <a:r>
              <a:rPr lang="en-US" dirty="0"/>
              <a:t>Model conversation</a:t>
            </a:r>
          </a:p>
          <a:p>
            <a:pPr>
              <a:lnSpc>
                <a:spcPct val="150000"/>
              </a:lnSpc>
            </a:pPr>
            <a:r>
              <a:rPr lang="en-US" dirty="0"/>
              <a:t>Multiple resources</a:t>
            </a:r>
          </a:p>
          <a:p>
            <a:pPr>
              <a:lnSpc>
                <a:spcPct val="150000"/>
              </a:lnSpc>
            </a:pPr>
            <a:r>
              <a:rPr lang="en-US" dirty="0"/>
              <a:t>Patient stories</a:t>
            </a:r>
          </a:p>
          <a:p>
            <a:endParaRPr lang="en-US" sz="3200" dirty="0"/>
          </a:p>
          <a:p>
            <a:endParaRPr lang="en-US" dirty="0"/>
          </a:p>
        </p:txBody>
      </p:sp>
    </p:spTree>
    <p:extLst>
      <p:ext uri="{BB962C8B-B14F-4D97-AF65-F5344CB8AC3E}">
        <p14:creationId xmlns:p14="http://schemas.microsoft.com/office/powerpoint/2010/main" val="21769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1585" r="4257"/>
          <a:stretch/>
        </p:blipFill>
        <p:spPr>
          <a:xfrm>
            <a:off x="-42688" y="1066800"/>
            <a:ext cx="9186688" cy="3026664"/>
          </a:xfrm>
          <a:prstGeom prst="rect">
            <a:avLst/>
          </a:prstGeom>
        </p:spPr>
      </p:pic>
      <p:sp>
        <p:nvSpPr>
          <p:cNvPr id="2" name="Title 1"/>
          <p:cNvSpPr>
            <a:spLocks noGrp="1"/>
          </p:cNvSpPr>
          <p:nvPr>
            <p:ph type="ctrTitle"/>
          </p:nvPr>
        </p:nvSpPr>
        <p:spPr>
          <a:xfrm>
            <a:off x="152400" y="1806575"/>
            <a:ext cx="4648200" cy="1470025"/>
          </a:xfrm>
        </p:spPr>
        <p:txBody>
          <a:bodyPr>
            <a:noAutofit/>
          </a:bodyPr>
          <a:lstStyle/>
          <a:p>
            <a:pPr algn="l">
              <a:lnSpc>
                <a:spcPts val="3360"/>
              </a:lnSpc>
            </a:pPr>
            <a:r>
              <a:rPr lang="en-US" sz="2800" b="1" dirty="0" smtClean="0">
                <a:solidFill>
                  <a:schemeClr val="bg1"/>
                </a:solidFill>
                <a:latin typeface="Arial" panose="020B0604020202020204" pitchFamily="34" charset="0"/>
                <a:cs typeface="Arial" panose="020B0604020202020204" pitchFamily="34" charset="0"/>
              </a:rPr>
              <a:t>Making Informed Consent an Informed Choice: </a:t>
            </a:r>
            <a:br>
              <a:rPr lang="en-US" sz="2800" b="1"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Training for Health Care Leaders</a:t>
            </a:r>
            <a:endParaRPr lang="en-US" sz="2000"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 y="6324600"/>
            <a:ext cx="9144002" cy="533400"/>
          </a:xfrm>
        </p:spPr>
        <p:txBody>
          <a:bodyPr>
            <a:normAutofit/>
          </a:bodyPr>
          <a:lstStyle/>
          <a:p>
            <a:r>
              <a:rPr lang="en-US" sz="1300" dirty="0" smtClean="0">
                <a:latin typeface="Arial" panose="020B0604020202020204" pitchFamily="34" charset="0"/>
                <a:cs typeface="Arial" panose="020B0604020202020204" pitchFamily="34" charset="0"/>
              </a:rPr>
              <a:t>The authors of this module are responsible for its content. No statement may be construed as the official position of the Agency for Healthcare Research and Quality or the U.S. Department of Health and Human Services.</a:t>
            </a:r>
          </a:p>
          <a:p>
            <a:endParaRPr lang="en-US" sz="1300" dirty="0">
              <a:latin typeface="Arial" panose="020B0604020202020204" pitchFamily="34" charset="0"/>
              <a:cs typeface="Arial" panose="020B0604020202020204" pitchFamily="34" charset="0"/>
            </a:endParaRPr>
          </a:p>
        </p:txBody>
      </p:sp>
      <p:sp>
        <p:nvSpPr>
          <p:cNvPr id="5" name="Subtitle 2"/>
          <p:cNvSpPr txBox="1">
            <a:spLocks/>
          </p:cNvSpPr>
          <p:nvPr/>
        </p:nvSpPr>
        <p:spPr>
          <a:xfrm>
            <a:off x="1447800" y="4572000"/>
            <a:ext cx="7620000" cy="1371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1600" b="1" dirty="0" smtClean="0">
                <a:latin typeface="Arial" panose="020B0604020202020204" pitchFamily="34" charset="0"/>
                <a:cs typeface="Arial" panose="020B0604020202020204" pitchFamily="34" charset="0"/>
              </a:rPr>
              <a:t>Sponsored by:</a:t>
            </a:r>
          </a:p>
          <a:p>
            <a:pPr algn="r"/>
            <a:r>
              <a:rPr lang="en-US" sz="1600" dirty="0" smtClean="0">
                <a:latin typeface="Arial" panose="020B0604020202020204" pitchFamily="34" charset="0"/>
                <a:cs typeface="Arial" panose="020B0604020202020204" pitchFamily="34" charset="0"/>
              </a:rPr>
              <a:t>Agency for Healthcare Research and Quality (AHRQ)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Contract No. HHSA290201000031I, Task Order #3</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The development and production of this course was a joint effort by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AHRQ, </a:t>
            </a:r>
            <a:r>
              <a:rPr lang="en-US" sz="1600" dirty="0" err="1" smtClean="0">
                <a:latin typeface="Arial" panose="020B0604020202020204" pitchFamily="34" charset="0"/>
                <a:cs typeface="Arial" panose="020B0604020202020204" pitchFamily="34" charset="0"/>
              </a:rPr>
              <a:t>Abt</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Associates, and The Joint Commission.</a:t>
            </a:r>
          </a:p>
          <a:p>
            <a:pPr algn="r"/>
            <a:endParaRPr lang="en-US" sz="1600" dirty="0" smtClean="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16659"/>
            <a:ext cx="2743200" cy="697741"/>
          </a:xfrm>
          <a:prstGeom prst="rect">
            <a:avLst/>
          </a:prstGeom>
        </p:spPr>
      </p:pic>
    </p:spTree>
    <p:extLst>
      <p:ext uri="{BB962C8B-B14F-4D97-AF65-F5344CB8AC3E}">
        <p14:creationId xmlns:p14="http://schemas.microsoft.com/office/powerpoint/2010/main" val="2344865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Leaders Module Components</a:t>
            </a:r>
          </a:p>
        </p:txBody>
      </p:sp>
      <p:sp>
        <p:nvSpPr>
          <p:cNvPr id="3" name="Content Placeholder 2"/>
          <p:cNvSpPr>
            <a:spLocks noGrp="1"/>
          </p:cNvSpPr>
          <p:nvPr>
            <p:ph idx="1"/>
          </p:nvPr>
        </p:nvSpPr>
        <p:spPr/>
        <p:txBody>
          <a:bodyPr/>
          <a:lstStyle/>
          <a:p>
            <a:pPr marL="0" lvl="0" indent="0">
              <a:buNone/>
            </a:pPr>
            <a:r>
              <a:rPr lang="en-US" dirty="0" smtClean="0"/>
              <a:t>Three Components</a:t>
            </a:r>
          </a:p>
          <a:p>
            <a:pPr marL="804862" lvl="1" indent="-457200">
              <a:buFont typeface="+mj-lt"/>
              <a:buAutoNum type="arabicPeriod"/>
            </a:pPr>
            <a:r>
              <a:rPr lang="en-US" dirty="0" smtClean="0"/>
              <a:t>Principles </a:t>
            </a:r>
            <a:r>
              <a:rPr lang="en-US" dirty="0"/>
              <a:t>of informed consent</a:t>
            </a:r>
          </a:p>
          <a:p>
            <a:pPr marL="804862" lvl="1" indent="-457200">
              <a:buFont typeface="+mj-lt"/>
              <a:buAutoNum type="arabicPeriod"/>
            </a:pPr>
            <a:r>
              <a:rPr lang="en-US" dirty="0"/>
              <a:t>Policy</a:t>
            </a:r>
          </a:p>
          <a:p>
            <a:pPr marL="804862" lvl="1" indent="-457200">
              <a:buFont typeface="+mj-lt"/>
              <a:buAutoNum type="arabicPeriod"/>
            </a:pPr>
            <a:r>
              <a:rPr lang="en-US" dirty="0"/>
              <a:t>Supportive Systems</a:t>
            </a:r>
          </a:p>
          <a:p>
            <a:pPr lvl="0"/>
            <a:r>
              <a:rPr lang="en-US" dirty="0"/>
              <a:t>Worksheets throughout</a:t>
            </a:r>
          </a:p>
          <a:p>
            <a:pPr lvl="0"/>
            <a:r>
              <a:rPr lang="en-US" dirty="0"/>
              <a:t>34 new and existing resources – e.g., Championing Change, AHRQ </a:t>
            </a:r>
            <a:r>
              <a:rPr lang="en-US" dirty="0" smtClean="0"/>
              <a:t>Health Literacy  </a:t>
            </a:r>
            <a:r>
              <a:rPr lang="en-US" dirty="0"/>
              <a:t>Universal Precautions Toolkit. </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FBB4C657-53BA-4C64-8161-364EC652DC57}" type="slidenum">
              <a:rPr lang="en-US" smtClean="0"/>
              <a:pPr/>
              <a:t>12</a:t>
            </a:fld>
            <a:endParaRPr lang="en-US"/>
          </a:p>
        </p:txBody>
      </p:sp>
    </p:spTree>
    <p:extLst>
      <p:ext uri="{BB962C8B-B14F-4D97-AF65-F5344CB8AC3E}">
        <p14:creationId xmlns:p14="http://schemas.microsoft.com/office/powerpoint/2010/main" val="3385542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Principles of Informed Consent</a:t>
            </a:r>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48156" y="1676400"/>
            <a:ext cx="3816927" cy="4419600"/>
          </a:xfrm>
        </p:spPr>
      </p:pic>
      <p:sp>
        <p:nvSpPr>
          <p:cNvPr id="7" name="Content Placeholder 6"/>
          <p:cNvSpPr>
            <a:spLocks noGrp="1"/>
          </p:cNvSpPr>
          <p:nvPr>
            <p:ph sz="half" idx="2"/>
          </p:nvPr>
        </p:nvSpPr>
        <p:spPr/>
        <p:txBody>
          <a:bodyPr>
            <a:normAutofit lnSpcReduction="10000"/>
          </a:bodyPr>
          <a:lstStyle/>
          <a:p>
            <a:pPr lvl="0"/>
            <a:r>
              <a:rPr lang="en-US" sz="3600" dirty="0"/>
              <a:t>Clarify patients’ rights</a:t>
            </a:r>
          </a:p>
          <a:p>
            <a:pPr lvl="0"/>
            <a:r>
              <a:rPr lang="en-US" sz="3600" dirty="0"/>
              <a:t>Legal and patient safety </a:t>
            </a:r>
            <a:r>
              <a:rPr lang="en-US" sz="3600" dirty="0" err="1"/>
              <a:t>implica-tions</a:t>
            </a:r>
            <a:endParaRPr lang="en-US" sz="3600" dirty="0"/>
          </a:p>
          <a:p>
            <a:pPr lvl="0"/>
            <a:r>
              <a:rPr lang="en-US" sz="3600" dirty="0"/>
              <a:t>Patient capacity for decision making</a:t>
            </a:r>
          </a:p>
          <a:p>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FBB4C657-53BA-4C64-8161-364EC652DC57}" type="slidenum">
              <a:rPr lang="en-US" smtClean="0"/>
              <a:pPr/>
              <a:t>13</a:t>
            </a:fld>
            <a:endParaRPr lang="en-US"/>
          </a:p>
        </p:txBody>
      </p:sp>
      <p:sp>
        <p:nvSpPr>
          <p:cNvPr id="9" name="TextBox 8"/>
          <p:cNvSpPr txBox="1"/>
          <p:nvPr/>
        </p:nvSpPr>
        <p:spPr>
          <a:xfrm>
            <a:off x="1066800" y="6211668"/>
            <a:ext cx="3124200" cy="584775"/>
          </a:xfrm>
          <a:prstGeom prst="rect">
            <a:avLst/>
          </a:prstGeom>
          <a:noFill/>
        </p:spPr>
        <p:txBody>
          <a:bodyPr wrap="square" rtlCol="0">
            <a:spAutoFit/>
          </a:bodyPr>
          <a:lstStyle/>
          <a:p>
            <a:r>
              <a:rPr lang="en-US" sz="3200" b="1" dirty="0">
                <a:solidFill>
                  <a:srgbClr val="1F497D"/>
                </a:solidFill>
                <a:latin typeface="+mj-lt"/>
                <a:ea typeface="+mj-ea"/>
                <a:cs typeface="+mj-cs"/>
              </a:rPr>
              <a:t>Toni Cordell</a:t>
            </a:r>
          </a:p>
        </p:txBody>
      </p:sp>
    </p:spTree>
    <p:extLst>
      <p:ext uri="{BB962C8B-B14F-4D97-AF65-F5344CB8AC3E}">
        <p14:creationId xmlns:p14="http://schemas.microsoft.com/office/powerpoint/2010/main" val="28873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Policy</a:t>
            </a:r>
          </a:p>
        </p:txBody>
      </p:sp>
      <p:sp>
        <p:nvSpPr>
          <p:cNvPr id="3" name="Content Placeholder 2"/>
          <p:cNvSpPr>
            <a:spLocks noGrp="1"/>
          </p:cNvSpPr>
          <p:nvPr>
            <p:ph sz="half" idx="1"/>
          </p:nvPr>
        </p:nvSpPr>
        <p:spPr>
          <a:xfrm>
            <a:off x="838200" y="1600200"/>
            <a:ext cx="4038600" cy="4525963"/>
          </a:xfrm>
        </p:spPr>
        <p:txBody>
          <a:bodyPr>
            <a:normAutofit fontScale="92500" lnSpcReduction="10000"/>
          </a:bodyPr>
          <a:lstStyle/>
          <a:p>
            <a:r>
              <a:rPr lang="en-US" dirty="0"/>
              <a:t>Purpose</a:t>
            </a:r>
          </a:p>
          <a:p>
            <a:r>
              <a:rPr lang="en-US" dirty="0"/>
              <a:t>Who can obtain IC </a:t>
            </a:r>
          </a:p>
          <a:p>
            <a:r>
              <a:rPr lang="en-US" dirty="0"/>
              <a:t>When</a:t>
            </a:r>
          </a:p>
          <a:p>
            <a:r>
              <a:rPr lang="en-US" dirty="0"/>
              <a:t>Content </a:t>
            </a:r>
          </a:p>
          <a:p>
            <a:r>
              <a:rPr lang="en-US" dirty="0"/>
              <a:t>Documentation</a:t>
            </a:r>
          </a:p>
          <a:p>
            <a:r>
              <a:rPr lang="en-US" dirty="0"/>
              <a:t>Exceptions</a:t>
            </a:r>
          </a:p>
          <a:p>
            <a:r>
              <a:rPr lang="en-US" dirty="0"/>
              <a:t>Clear communications policy (plain language, using teach-back, accommodating communication needs)</a:t>
            </a:r>
          </a:p>
          <a:p>
            <a:endParaRPr lang="en-US" dirty="0"/>
          </a:p>
          <a:p>
            <a:endParaRPr lang="en-US" dirty="0"/>
          </a:p>
        </p:txBody>
      </p:sp>
      <p:sp>
        <p:nvSpPr>
          <p:cNvPr id="4" name="Content Placeholder 3"/>
          <p:cNvSpPr>
            <a:spLocks noGrp="1"/>
          </p:cNvSpPr>
          <p:nvPr>
            <p:ph sz="half" idx="2"/>
          </p:nvPr>
        </p:nvSpPr>
        <p:spPr>
          <a:xfrm>
            <a:off x="5334000" y="1600200"/>
            <a:ext cx="3505200" cy="4525963"/>
          </a:xfrm>
        </p:spPr>
        <p:txBody>
          <a:bodyPr>
            <a:noAutofit/>
          </a:bodyPr>
          <a:lstStyle/>
          <a:p>
            <a:pPr lvl="0"/>
            <a:r>
              <a:rPr lang="en-US" sz="2400" dirty="0"/>
              <a:t>Compliance</a:t>
            </a:r>
          </a:p>
          <a:p>
            <a:pPr lvl="0"/>
            <a:r>
              <a:rPr lang="en-US" sz="2400" dirty="0"/>
              <a:t>Enforcement</a:t>
            </a:r>
          </a:p>
          <a:p>
            <a:pPr lvl="0"/>
            <a:r>
              <a:rPr lang="en-US" sz="2400" dirty="0"/>
              <a:t>Dissemination</a:t>
            </a:r>
          </a:p>
          <a:p>
            <a:pPr lvl="0"/>
            <a:r>
              <a:rPr lang="en-US" sz="2400" dirty="0"/>
              <a:t>Review</a:t>
            </a: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FBB4C657-53BA-4C64-8161-364EC652DC57}" type="slidenum">
              <a:rPr lang="en-US" smtClean="0"/>
              <a:pPr/>
              <a:t>14</a:t>
            </a:fld>
            <a:endParaRPr lang="en-US"/>
          </a:p>
        </p:txBody>
      </p:sp>
    </p:spTree>
    <p:extLst>
      <p:ext uri="{BB962C8B-B14F-4D97-AF65-F5344CB8AC3E}">
        <p14:creationId xmlns:p14="http://schemas.microsoft.com/office/powerpoint/2010/main" val="1911559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Informed Consent </a:t>
            </a:r>
            <a:br>
              <a:rPr lang="en-US" dirty="0"/>
            </a:br>
            <a:r>
              <a:rPr lang="en-US" dirty="0"/>
              <a:t>Policy Worksheet</a:t>
            </a: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FBB4C657-53BA-4C64-8161-364EC652DC57}" type="slidenum">
              <a:rPr lang="en-US" smtClean="0"/>
              <a:pPr/>
              <a:t>15</a:t>
            </a:fld>
            <a:endParaRPr lang="en-US"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351641"/>
            <a:ext cx="5943600" cy="525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398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FBB4C657-53BA-4C64-8161-364EC652DC57}" type="slidenum">
              <a:rPr lang="en-US" smtClean="0"/>
              <a:pPr/>
              <a:t>16</a:t>
            </a:fld>
            <a:endParaRPr lang="en-US"/>
          </a:p>
        </p:txBody>
      </p:sp>
      <p:sp>
        <p:nvSpPr>
          <p:cNvPr id="4" name="Rectangle 3"/>
          <p:cNvSpPr/>
          <p:nvPr/>
        </p:nvSpPr>
        <p:spPr>
          <a:xfrm>
            <a:off x="2286000" y="3105835"/>
            <a:ext cx="4572000" cy="646331"/>
          </a:xfrm>
          <a:prstGeom prst="rect">
            <a:avLst/>
          </a:prstGeom>
        </p:spPr>
        <p:txBody>
          <a:bodyPr>
            <a:spAutoFit/>
          </a:bodyPr>
          <a:lstStyle/>
          <a:p>
            <a:r>
              <a:rPr lang="en-US" dirty="0"/>
              <a:t>Picture of slide 42 Building Systems to Improve the Informed Consent Process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320018"/>
            <a:ext cx="12649200" cy="7364938"/>
          </a:xfrm>
          <a:prstGeom prst="rect">
            <a:avLst/>
          </a:prstGeom>
        </p:spPr>
      </p:pic>
    </p:spTree>
    <p:extLst>
      <p:ext uri="{BB962C8B-B14F-4D97-AF65-F5344CB8AC3E}">
        <p14:creationId xmlns:p14="http://schemas.microsoft.com/office/powerpoint/2010/main" val="2604509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efore” example from the Iowa Health system is shown that is a document with a high amount of text and readability score of over 16. The text is tightly packed in the document and the words are therefore hard to rea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09599"/>
            <a:ext cx="10291258" cy="7531330"/>
          </a:xfrm>
          <a:prstGeom prst="rect">
            <a:avLst/>
          </a:prstGeom>
        </p:spPr>
      </p:pic>
    </p:spTree>
    <p:extLst>
      <p:ext uri="{BB962C8B-B14F-4D97-AF65-F5344CB8AC3E}">
        <p14:creationId xmlns:p14="http://schemas.microsoft.com/office/powerpoint/2010/main" val="3475931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127581815"/>
              </p:ext>
            </p:extLst>
          </p:nvPr>
        </p:nvGraphicFramePr>
        <p:xfrm>
          <a:off x="-228600" y="-280391"/>
          <a:ext cx="9525000" cy="7359545"/>
        </p:xfrm>
        <a:graphic>
          <a:graphicData uri="http://schemas.openxmlformats.org/presentationml/2006/ole">
            <mc:AlternateContent xmlns:mc="http://schemas.openxmlformats.org/markup-compatibility/2006">
              <mc:Choice xmlns:v="urn:schemas-microsoft-com:vml" Requires="v">
                <p:oleObj spid="_x0000_s1042" name="Presentation" r:id="rId4" imgW="5027670" imgH="3884593" progId="PowerPoint.Show.12">
                  <p:embed/>
                </p:oleObj>
              </mc:Choice>
              <mc:Fallback>
                <p:oleObj name="Presentation" r:id="rId4" imgW="5027670" imgH="3884593" progId="PowerPoint.Show.12">
                  <p:embed/>
                  <p:pic>
                    <p:nvPicPr>
                      <p:cNvPr id="0" name=""/>
                      <p:cNvPicPr/>
                      <p:nvPr/>
                    </p:nvPicPr>
                    <p:blipFill>
                      <a:blip r:embed="rId5"/>
                      <a:stretch>
                        <a:fillRect/>
                      </a:stretch>
                    </p:blipFill>
                    <p:spPr>
                      <a:xfrm>
                        <a:off x="-228600" y="-280391"/>
                        <a:ext cx="9525000" cy="7359545"/>
                      </a:xfrm>
                      <a:prstGeom prst="rect">
                        <a:avLst/>
                      </a:prstGeom>
                    </p:spPr>
                  </p:pic>
                </p:oleObj>
              </mc:Fallback>
            </mc:AlternateContent>
          </a:graphicData>
        </a:graphic>
      </p:graphicFrame>
    </p:spTree>
    <p:extLst>
      <p:ext uri="{BB962C8B-B14F-4D97-AF65-F5344CB8AC3E}">
        <p14:creationId xmlns:p14="http://schemas.microsoft.com/office/powerpoint/2010/main" val="1690856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outlines a flow chart of the informed consent work flow. The first action is a history and diagnosis, which flows to identify options or develop recommendations or plans.  The next asks if explicit consent is needed. If no, the provider notes why explicit consent is not needed. If yes, the provider explains options including what’s involved in the treatment, risks, benefits, alternative treatments, and the discussion also includes the option of doing nothing. This flows into a teach-back exercise in which the clinician encourages questions. If the patient understands the treatment, benefits, and risks, the provider determines if they are ready to decide on which option.  If the patient doesn’t understand treatment benefits and risks, the provider will again explain options.  If the patient is ready to decide on options after hearing their options, the provider confirms and documents the discussion.  If they are not ready to decide, the provider allows for additional time and provides additional information and resources. The provider will then after some time inquire with the patient if they are ready to decid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9323919" cy="6858001"/>
          </a:xfrm>
          <a:prstGeom prst="rect">
            <a:avLst/>
          </a:prstGeom>
        </p:spPr>
      </p:pic>
    </p:spTree>
    <p:extLst>
      <p:ext uri="{BB962C8B-B14F-4D97-AF65-F5344CB8AC3E}">
        <p14:creationId xmlns:p14="http://schemas.microsoft.com/office/powerpoint/2010/main" val="918830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Disclosure</a:t>
            </a:r>
            <a:endParaRPr lang="en-US" dirty="0"/>
          </a:p>
        </p:txBody>
      </p:sp>
      <p:sp>
        <p:nvSpPr>
          <p:cNvPr id="3" name="Content Placeholder 2"/>
          <p:cNvSpPr>
            <a:spLocks noGrp="1"/>
          </p:cNvSpPr>
          <p:nvPr>
            <p:ph idx="1"/>
          </p:nvPr>
        </p:nvSpPr>
        <p:spPr>
          <a:xfrm>
            <a:off x="1752600" y="3352800"/>
            <a:ext cx="6934200" cy="2819400"/>
          </a:xfrm>
        </p:spPr>
        <p:txBody>
          <a:bodyPr/>
          <a:lstStyle/>
          <a:p>
            <a:pPr marL="0" indent="0">
              <a:buNone/>
            </a:pPr>
            <a:r>
              <a:rPr lang="en-US" dirty="0"/>
              <a:t>I have no relevant financial </a:t>
            </a:r>
            <a:r>
              <a:rPr lang="en-US" dirty="0" smtClean="0"/>
              <a:t>interests</a:t>
            </a:r>
            <a:endParaRPr lang="en-US" dirty="0"/>
          </a:p>
        </p:txBody>
      </p:sp>
    </p:spTree>
    <p:extLst>
      <p:ext uri="{BB962C8B-B14F-4D97-AF65-F5344CB8AC3E}">
        <p14:creationId xmlns:p14="http://schemas.microsoft.com/office/powerpoint/2010/main" val="1203747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633" r="5408"/>
          <a:stretch/>
        </p:blipFill>
        <p:spPr>
          <a:xfrm>
            <a:off x="0" y="1066800"/>
            <a:ext cx="9144000" cy="3029867"/>
          </a:xfrm>
          <a:prstGeom prst="rect">
            <a:avLst/>
          </a:prstGeom>
        </p:spPr>
      </p:pic>
      <p:sp>
        <p:nvSpPr>
          <p:cNvPr id="2" name="Title 1"/>
          <p:cNvSpPr>
            <a:spLocks noGrp="1"/>
          </p:cNvSpPr>
          <p:nvPr>
            <p:ph type="ctrTitle"/>
          </p:nvPr>
        </p:nvSpPr>
        <p:spPr>
          <a:xfrm>
            <a:off x="152400" y="1806575"/>
            <a:ext cx="4648200" cy="1470025"/>
          </a:xfrm>
        </p:spPr>
        <p:txBody>
          <a:bodyPr>
            <a:noAutofit/>
          </a:bodyPr>
          <a:lstStyle/>
          <a:p>
            <a:pPr algn="l">
              <a:lnSpc>
                <a:spcPts val="3360"/>
              </a:lnSpc>
            </a:pPr>
            <a:r>
              <a:rPr lang="en-US" sz="2800" b="1" dirty="0" smtClean="0">
                <a:solidFill>
                  <a:schemeClr val="bg1"/>
                </a:solidFill>
                <a:latin typeface="Arial" panose="020B0604020202020204" pitchFamily="34" charset="0"/>
                <a:cs typeface="Arial" panose="020B0604020202020204" pitchFamily="34" charset="0"/>
              </a:rPr>
              <a:t>Making Informed Consent an Informed Choice: </a:t>
            </a:r>
            <a:br>
              <a:rPr lang="en-US" sz="2800" b="1"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Training for Health Care Professionals</a:t>
            </a:r>
            <a:endParaRPr lang="en-US" sz="2000"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 y="6324600"/>
            <a:ext cx="9144002" cy="533400"/>
          </a:xfrm>
        </p:spPr>
        <p:txBody>
          <a:bodyPr>
            <a:normAutofit/>
          </a:bodyPr>
          <a:lstStyle/>
          <a:p>
            <a:r>
              <a:rPr lang="en-US" sz="1300" dirty="0" smtClean="0">
                <a:latin typeface="Arial" panose="020B0604020202020204" pitchFamily="34" charset="0"/>
                <a:cs typeface="Arial" panose="020B0604020202020204" pitchFamily="34" charset="0"/>
              </a:rPr>
              <a:t>The authors of this module are responsible for its content. No statement may be construed as the official position of the Agency for Healthcare Research and Quality or the U.S. Department of Health and Human Services.</a:t>
            </a:r>
          </a:p>
          <a:p>
            <a:endParaRPr lang="en-US" sz="1300" dirty="0">
              <a:latin typeface="Arial" panose="020B0604020202020204" pitchFamily="34" charset="0"/>
              <a:cs typeface="Arial" panose="020B0604020202020204" pitchFamily="34" charset="0"/>
            </a:endParaRPr>
          </a:p>
        </p:txBody>
      </p:sp>
      <p:sp>
        <p:nvSpPr>
          <p:cNvPr id="5" name="Subtitle 2"/>
          <p:cNvSpPr txBox="1">
            <a:spLocks/>
          </p:cNvSpPr>
          <p:nvPr/>
        </p:nvSpPr>
        <p:spPr>
          <a:xfrm>
            <a:off x="1447800" y="4572000"/>
            <a:ext cx="7620000" cy="1371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1600" b="1" dirty="0" smtClean="0">
                <a:latin typeface="Arial" panose="020B0604020202020204" pitchFamily="34" charset="0"/>
                <a:cs typeface="Arial" panose="020B0604020202020204" pitchFamily="34" charset="0"/>
              </a:rPr>
              <a:t>Sponsored by:</a:t>
            </a:r>
          </a:p>
          <a:p>
            <a:pPr algn="r"/>
            <a:r>
              <a:rPr lang="en-US" sz="1600" dirty="0" smtClean="0">
                <a:latin typeface="Arial" panose="020B0604020202020204" pitchFamily="34" charset="0"/>
                <a:cs typeface="Arial" panose="020B0604020202020204" pitchFamily="34" charset="0"/>
              </a:rPr>
              <a:t>Agency for Healthcare Research and Quality (AHRQ)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Contract No. HHSA290201000031I, Task Order #3</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The development and production of this course was a joint effort by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AHRQ, </a:t>
            </a:r>
            <a:r>
              <a:rPr lang="en-US" sz="1600" dirty="0" err="1" smtClean="0">
                <a:latin typeface="Arial" panose="020B0604020202020204" pitchFamily="34" charset="0"/>
                <a:cs typeface="Arial" panose="020B0604020202020204" pitchFamily="34" charset="0"/>
              </a:rPr>
              <a:t>Abt</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Associates, and The Joint Commission.</a:t>
            </a:r>
          </a:p>
          <a:p>
            <a:pPr algn="r"/>
            <a:endParaRPr lang="en-US" sz="1600" dirty="0" smtClean="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16659"/>
            <a:ext cx="2743200" cy="697741"/>
          </a:xfrm>
          <a:prstGeom prst="rect">
            <a:avLst/>
          </a:prstGeom>
        </p:spPr>
      </p:pic>
    </p:spTree>
    <p:extLst>
      <p:ext uri="{BB962C8B-B14F-4D97-AF65-F5344CB8AC3E}">
        <p14:creationId xmlns:p14="http://schemas.microsoft.com/office/powerpoint/2010/main" val="3481616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143000"/>
          </a:xfrm>
        </p:spPr>
        <p:txBody>
          <a:bodyPr>
            <a:normAutofit fontScale="90000"/>
          </a:bodyPr>
          <a:lstStyle/>
          <a:p>
            <a:pPr>
              <a:defRPr/>
            </a:pPr>
            <a:r>
              <a:rPr lang="en-US" sz="3600" dirty="0" smtClean="0">
                <a:effectLst/>
              </a:rPr>
              <a:t>Health Care Professionals Module: 10 Strategies</a:t>
            </a:r>
            <a:endParaRPr lang="en-US" sz="3600" dirty="0"/>
          </a:p>
        </p:txBody>
      </p:sp>
      <p:sp>
        <p:nvSpPr>
          <p:cNvPr id="3" name="Text Placeholder 2"/>
          <p:cNvSpPr>
            <a:spLocks noGrp="1"/>
          </p:cNvSpPr>
          <p:nvPr>
            <p:ph type="body" idx="1"/>
          </p:nvPr>
        </p:nvSpPr>
        <p:spPr/>
        <p:txBody>
          <a:bodyPr/>
          <a:lstStyle/>
          <a:p>
            <a:pPr>
              <a:defRPr/>
            </a:pPr>
            <a:r>
              <a:rPr lang="en-US" dirty="0" smtClean="0"/>
              <a:t>Clear </a:t>
            </a:r>
            <a:r>
              <a:rPr lang="en-US" dirty="0"/>
              <a:t>Communication</a:t>
            </a:r>
          </a:p>
        </p:txBody>
      </p:sp>
      <p:sp>
        <p:nvSpPr>
          <p:cNvPr id="4" name="Content Placeholder 3"/>
          <p:cNvSpPr>
            <a:spLocks noGrp="1"/>
          </p:cNvSpPr>
          <p:nvPr>
            <p:ph sz="half" idx="2"/>
          </p:nvPr>
        </p:nvSpPr>
        <p:spPr/>
        <p:txBody>
          <a:bodyPr/>
          <a:lstStyle/>
          <a:p>
            <a:pPr marL="457200" indent="-457200">
              <a:lnSpc>
                <a:spcPct val="115000"/>
              </a:lnSpc>
              <a:spcBef>
                <a:spcPts val="0"/>
              </a:spcBef>
              <a:spcAft>
                <a:spcPts val="0"/>
              </a:spcAft>
              <a:buFont typeface="+mj-lt"/>
              <a:buAutoNum type="arabicPeriod"/>
              <a:defRPr/>
            </a:pPr>
            <a:r>
              <a:rPr lang="en-US" dirty="0" smtClean="0">
                <a:ea typeface="Times New Roman"/>
                <a:cs typeface="Times New Roman"/>
              </a:rPr>
              <a:t>Prepare </a:t>
            </a:r>
            <a:r>
              <a:rPr lang="en-US" dirty="0">
                <a:ea typeface="Times New Roman"/>
                <a:cs typeface="Times New Roman"/>
              </a:rPr>
              <a:t>for the Informed Consent Discussion</a:t>
            </a:r>
            <a:endParaRPr lang="en-US" sz="3200" dirty="0">
              <a:ea typeface="Calibri"/>
              <a:cs typeface="Times New Roman"/>
            </a:endParaRPr>
          </a:p>
          <a:p>
            <a:pPr marL="457200" indent="-457200">
              <a:lnSpc>
                <a:spcPct val="115000"/>
              </a:lnSpc>
              <a:spcBef>
                <a:spcPts val="0"/>
              </a:spcBef>
              <a:spcAft>
                <a:spcPts val="0"/>
              </a:spcAft>
              <a:buFont typeface="+mj-lt"/>
              <a:buAutoNum type="arabicPeriod"/>
              <a:defRPr/>
            </a:pPr>
            <a:r>
              <a:rPr lang="en-US" dirty="0" smtClean="0">
                <a:ea typeface="Times New Roman"/>
                <a:cs typeface="Times New Roman"/>
              </a:rPr>
              <a:t>Use </a:t>
            </a:r>
            <a:r>
              <a:rPr lang="en-US" dirty="0">
                <a:ea typeface="Times New Roman"/>
                <a:cs typeface="Times New Roman"/>
              </a:rPr>
              <a:t>Health Literacy Universal Precautions</a:t>
            </a:r>
            <a:endParaRPr lang="en-US" sz="3200" dirty="0">
              <a:ea typeface="Calibri"/>
              <a:cs typeface="Times New Roman"/>
            </a:endParaRPr>
          </a:p>
          <a:p>
            <a:pPr marL="457200" indent="-457200">
              <a:lnSpc>
                <a:spcPct val="115000"/>
              </a:lnSpc>
              <a:spcBef>
                <a:spcPts val="0"/>
              </a:spcBef>
              <a:spcAft>
                <a:spcPts val="0"/>
              </a:spcAft>
              <a:buFont typeface="+mj-lt"/>
              <a:buAutoNum type="arabicPeriod"/>
              <a:defRPr/>
            </a:pPr>
            <a:r>
              <a:rPr lang="en-US" dirty="0" smtClean="0">
                <a:ea typeface="Times New Roman"/>
                <a:cs typeface="Times New Roman"/>
              </a:rPr>
              <a:t>Remove </a:t>
            </a:r>
            <a:r>
              <a:rPr lang="en-US" dirty="0">
                <a:ea typeface="Times New Roman"/>
                <a:cs typeface="Times New Roman"/>
              </a:rPr>
              <a:t>Language Barriers</a:t>
            </a:r>
            <a:endParaRPr lang="en-US" sz="3200" dirty="0">
              <a:ea typeface="Calibri"/>
              <a:cs typeface="Times New Roman"/>
            </a:endParaRPr>
          </a:p>
          <a:p>
            <a:pPr marL="457200" indent="-457200">
              <a:spcBef>
                <a:spcPts val="0"/>
              </a:spcBef>
              <a:spcAft>
                <a:spcPts val="0"/>
              </a:spcAft>
              <a:buFont typeface="+mj-lt"/>
              <a:buAutoNum type="arabicPeriod"/>
              <a:defRPr/>
            </a:pPr>
            <a:r>
              <a:rPr lang="en-US" dirty="0" smtClean="0">
                <a:ea typeface="Times New Roman"/>
              </a:rPr>
              <a:t>Use </a:t>
            </a:r>
            <a:r>
              <a:rPr lang="en-US" dirty="0">
                <a:ea typeface="Times New Roman"/>
              </a:rPr>
              <a:t>Teach-Back</a:t>
            </a:r>
            <a:endParaRPr lang="en-US" sz="3600" dirty="0">
              <a:ea typeface="Times New Roman"/>
            </a:endParaRPr>
          </a:p>
          <a:p>
            <a:pPr>
              <a:defRPr/>
            </a:pPr>
            <a:endParaRPr lang="en-US" dirty="0"/>
          </a:p>
        </p:txBody>
      </p:sp>
      <p:sp>
        <p:nvSpPr>
          <p:cNvPr id="5" name="Text Placeholder 4"/>
          <p:cNvSpPr>
            <a:spLocks noGrp="1"/>
          </p:cNvSpPr>
          <p:nvPr>
            <p:ph type="body" sz="quarter" idx="3"/>
          </p:nvPr>
        </p:nvSpPr>
        <p:spPr/>
        <p:txBody>
          <a:bodyPr/>
          <a:lstStyle/>
          <a:p>
            <a:pPr>
              <a:defRPr/>
            </a:pPr>
            <a:r>
              <a:rPr lang="en-US" dirty="0"/>
              <a:t>Presenting Choices</a:t>
            </a:r>
          </a:p>
        </p:txBody>
      </p:sp>
      <p:sp>
        <p:nvSpPr>
          <p:cNvPr id="6" name="Content Placeholder 5"/>
          <p:cNvSpPr>
            <a:spLocks noGrp="1"/>
          </p:cNvSpPr>
          <p:nvPr>
            <p:ph sz="quarter" idx="4"/>
          </p:nvPr>
        </p:nvSpPr>
        <p:spPr/>
        <p:txBody>
          <a:bodyPr/>
          <a:lstStyle/>
          <a:p>
            <a:pPr marL="457200" indent="-457200">
              <a:lnSpc>
                <a:spcPct val="115000"/>
              </a:lnSpc>
              <a:spcBef>
                <a:spcPts val="0"/>
              </a:spcBef>
              <a:spcAft>
                <a:spcPts val="0"/>
              </a:spcAft>
              <a:buFont typeface="+mj-lt"/>
              <a:buAutoNum type="arabicPeriod" startAt="5"/>
              <a:defRPr/>
            </a:pPr>
            <a:r>
              <a:rPr lang="en-US" dirty="0" smtClean="0">
                <a:ea typeface="Times New Roman"/>
                <a:cs typeface="Times New Roman"/>
              </a:rPr>
              <a:t>Offer </a:t>
            </a:r>
            <a:r>
              <a:rPr lang="en-US" dirty="0">
                <a:ea typeface="Times New Roman"/>
                <a:cs typeface="Times New Roman"/>
              </a:rPr>
              <a:t>Choices</a:t>
            </a:r>
            <a:endParaRPr lang="en-US" sz="3200" dirty="0">
              <a:ea typeface="Calibri"/>
              <a:cs typeface="Times New Roman"/>
            </a:endParaRPr>
          </a:p>
          <a:p>
            <a:pPr marL="457200" indent="-457200">
              <a:lnSpc>
                <a:spcPct val="115000"/>
              </a:lnSpc>
              <a:spcBef>
                <a:spcPts val="0"/>
              </a:spcBef>
              <a:spcAft>
                <a:spcPts val="0"/>
              </a:spcAft>
              <a:buFont typeface="+mj-lt"/>
              <a:buAutoNum type="arabicPeriod" startAt="5"/>
              <a:defRPr/>
            </a:pPr>
            <a:r>
              <a:rPr lang="en-US" dirty="0" smtClean="0">
                <a:ea typeface="Times New Roman"/>
                <a:cs typeface="Times New Roman"/>
              </a:rPr>
              <a:t>Engage </a:t>
            </a:r>
            <a:r>
              <a:rPr lang="en-US" dirty="0">
                <a:ea typeface="Times New Roman"/>
                <a:cs typeface="Times New Roman"/>
              </a:rPr>
              <a:t>Patients, Families and Friends</a:t>
            </a:r>
            <a:endParaRPr lang="en-US" sz="3200" dirty="0">
              <a:ea typeface="Calibri"/>
              <a:cs typeface="Times New Roman"/>
            </a:endParaRPr>
          </a:p>
          <a:p>
            <a:pPr marL="457200" indent="-457200">
              <a:lnSpc>
                <a:spcPct val="115000"/>
              </a:lnSpc>
              <a:spcBef>
                <a:spcPts val="0"/>
              </a:spcBef>
              <a:spcAft>
                <a:spcPts val="0"/>
              </a:spcAft>
              <a:buFont typeface="+mj-lt"/>
              <a:buAutoNum type="arabicPeriod" startAt="5"/>
              <a:defRPr/>
            </a:pPr>
            <a:r>
              <a:rPr lang="en-US" dirty="0" smtClean="0">
                <a:ea typeface="Times New Roman"/>
                <a:cs typeface="Times New Roman"/>
              </a:rPr>
              <a:t>Elicit </a:t>
            </a:r>
            <a:r>
              <a:rPr lang="en-US" dirty="0">
                <a:ea typeface="Times New Roman"/>
                <a:cs typeface="Times New Roman"/>
              </a:rPr>
              <a:t>Goals and Values</a:t>
            </a:r>
            <a:endParaRPr lang="en-US" sz="3200" dirty="0">
              <a:ea typeface="Calibri"/>
              <a:cs typeface="Times New Roman"/>
            </a:endParaRPr>
          </a:p>
          <a:p>
            <a:pPr marL="457200" indent="-457200">
              <a:lnSpc>
                <a:spcPct val="115000"/>
              </a:lnSpc>
              <a:spcBef>
                <a:spcPts val="0"/>
              </a:spcBef>
              <a:spcAft>
                <a:spcPts val="0"/>
              </a:spcAft>
              <a:buFont typeface="+mj-lt"/>
              <a:buAutoNum type="arabicPeriod" startAt="5"/>
              <a:defRPr/>
            </a:pPr>
            <a:r>
              <a:rPr lang="en-US" dirty="0" smtClean="0">
                <a:ea typeface="Times New Roman"/>
                <a:cs typeface="Times New Roman"/>
              </a:rPr>
              <a:t>Show </a:t>
            </a:r>
            <a:r>
              <a:rPr lang="en-US" dirty="0">
                <a:ea typeface="Times New Roman"/>
                <a:cs typeface="Times New Roman"/>
              </a:rPr>
              <a:t>High Quality Decision Aids</a:t>
            </a:r>
            <a:endParaRPr lang="en-US" sz="3200" dirty="0">
              <a:ea typeface="Calibri"/>
              <a:cs typeface="Times New Roman"/>
            </a:endParaRPr>
          </a:p>
          <a:p>
            <a:pPr marL="457200" indent="-457200">
              <a:spcBef>
                <a:spcPts val="0"/>
              </a:spcBef>
              <a:spcAft>
                <a:spcPts val="0"/>
              </a:spcAft>
              <a:buFont typeface="+mj-lt"/>
              <a:buAutoNum type="arabicPeriod" startAt="5"/>
              <a:defRPr/>
            </a:pPr>
            <a:r>
              <a:rPr lang="en-US" dirty="0" smtClean="0">
                <a:ea typeface="Times New Roman"/>
              </a:rPr>
              <a:t>Explain </a:t>
            </a:r>
            <a:r>
              <a:rPr lang="en-US" dirty="0">
                <a:ea typeface="Times New Roman"/>
              </a:rPr>
              <a:t>Benefits, Harms, and Risks of All Options</a:t>
            </a:r>
            <a:endParaRPr lang="en-US" sz="3600" dirty="0">
              <a:ea typeface="Times New Roman"/>
            </a:endParaRPr>
          </a:p>
          <a:p>
            <a:pPr marL="457200" indent="-457200">
              <a:spcBef>
                <a:spcPts val="0"/>
              </a:spcBef>
              <a:spcAft>
                <a:spcPts val="0"/>
              </a:spcAft>
              <a:buFont typeface="+mj-lt"/>
              <a:buAutoNum type="arabicPeriod" startAt="5"/>
              <a:defRPr/>
            </a:pPr>
            <a:r>
              <a:rPr lang="en-US" dirty="0" smtClean="0">
                <a:ea typeface="Times New Roman"/>
              </a:rPr>
              <a:t>Help </a:t>
            </a:r>
            <a:r>
              <a:rPr lang="en-US" dirty="0">
                <a:ea typeface="Times New Roman"/>
              </a:rPr>
              <a:t>Patients Choose</a:t>
            </a:r>
            <a:endParaRPr lang="en-US" sz="3600" dirty="0">
              <a:ea typeface="Times New Roman"/>
            </a:endParaRPr>
          </a:p>
          <a:p>
            <a:pPr>
              <a:defRP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4888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Teach-Back Process</a:t>
            </a:r>
            <a:endParaRPr lang="en-US" dirty="0"/>
          </a:p>
        </p:txBody>
      </p:sp>
      <p:sp>
        <p:nvSpPr>
          <p:cNvPr id="8" name="Content Placeholder 7"/>
          <p:cNvSpPr>
            <a:spLocks noGrp="1"/>
          </p:cNvSpPr>
          <p:nvPr>
            <p:ph idx="1"/>
          </p:nvPr>
        </p:nvSpPr>
        <p:spPr>
          <a:xfrm>
            <a:off x="3320404" y="1497897"/>
            <a:ext cx="2133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marL="0" indent="0" algn="ctr">
              <a:buNone/>
            </a:pPr>
            <a:r>
              <a:rPr lang="en-US" sz="2000" dirty="0"/>
              <a:t>Chunk and teach information.</a:t>
            </a:r>
          </a:p>
        </p:txBody>
      </p:sp>
      <p:sp>
        <p:nvSpPr>
          <p:cNvPr id="11" name="Flowchart: Decision 10"/>
          <p:cNvSpPr/>
          <p:nvPr/>
        </p:nvSpPr>
        <p:spPr>
          <a:xfrm>
            <a:off x="2057400" y="2971800"/>
            <a:ext cx="4648199" cy="19812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2628899" y="5673047"/>
            <a:ext cx="3505200" cy="6873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r>
              <a:rPr lang="en-US" sz="2000" dirty="0"/>
              <a:t>Re-teach using different words</a:t>
            </a:r>
          </a:p>
        </p:txBody>
      </p:sp>
      <p:sp>
        <p:nvSpPr>
          <p:cNvPr id="13" name="TextBox 12"/>
          <p:cNvSpPr txBox="1"/>
          <p:nvPr/>
        </p:nvSpPr>
        <p:spPr>
          <a:xfrm>
            <a:off x="2815856" y="3429000"/>
            <a:ext cx="3124200" cy="1200329"/>
          </a:xfrm>
          <a:prstGeom prst="rect">
            <a:avLst/>
          </a:prstGeom>
          <a:noFill/>
        </p:spPr>
        <p:txBody>
          <a:bodyPr wrap="square" rtlCol="0">
            <a:spAutoFit/>
          </a:bodyPr>
          <a:lstStyle/>
          <a:p>
            <a:pPr algn="ctr"/>
            <a:r>
              <a:rPr lang="en-US" dirty="0">
                <a:solidFill>
                  <a:schemeClr val="lt1"/>
                </a:solidFill>
              </a:rPr>
              <a:t>Ask patients to teach back </a:t>
            </a:r>
          </a:p>
          <a:p>
            <a:pPr algn="ctr"/>
            <a:r>
              <a:rPr lang="en-US" dirty="0">
                <a:solidFill>
                  <a:schemeClr val="lt1"/>
                </a:solidFill>
              </a:rPr>
              <a:t>in their own words.</a:t>
            </a:r>
          </a:p>
          <a:p>
            <a:pPr algn="ctr"/>
            <a:r>
              <a:rPr lang="en-US" dirty="0">
                <a:solidFill>
                  <a:schemeClr val="lt1"/>
                </a:solidFill>
              </a:rPr>
              <a:t>Allow patients to consult material.</a:t>
            </a:r>
          </a:p>
        </p:txBody>
      </p:sp>
      <p:cxnSp>
        <p:nvCxnSpPr>
          <p:cNvPr id="15" name="Straight Arrow Connector 14"/>
          <p:cNvCxnSpPr/>
          <p:nvPr/>
        </p:nvCxnSpPr>
        <p:spPr>
          <a:xfrm>
            <a:off x="4387204" y="23622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377956" y="49530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686300" y="4972734"/>
            <a:ext cx="2286000" cy="646331"/>
          </a:xfrm>
          <a:prstGeom prst="rect">
            <a:avLst/>
          </a:prstGeom>
          <a:noFill/>
        </p:spPr>
        <p:txBody>
          <a:bodyPr wrap="square" rtlCol="0">
            <a:spAutoFit/>
          </a:bodyPr>
          <a:lstStyle/>
          <a:p>
            <a:r>
              <a:rPr lang="en-US" dirty="0"/>
              <a:t>If patient doesn’t teach back correctly</a:t>
            </a:r>
          </a:p>
        </p:txBody>
      </p:sp>
      <p:sp>
        <p:nvSpPr>
          <p:cNvPr id="29" name="TextBox 28"/>
          <p:cNvSpPr txBox="1"/>
          <p:nvPr/>
        </p:nvSpPr>
        <p:spPr>
          <a:xfrm>
            <a:off x="5943600" y="2514599"/>
            <a:ext cx="2057400" cy="1200329"/>
          </a:xfrm>
          <a:prstGeom prst="rect">
            <a:avLst/>
          </a:prstGeom>
          <a:noFill/>
        </p:spPr>
        <p:txBody>
          <a:bodyPr wrap="square" rtlCol="0">
            <a:spAutoFit/>
          </a:bodyPr>
          <a:lstStyle/>
          <a:p>
            <a:r>
              <a:rPr lang="en-US" dirty="0"/>
              <a:t>If patient teaches back correctly and there’s more to explain</a:t>
            </a:r>
          </a:p>
        </p:txBody>
      </p:sp>
      <p:sp>
        <p:nvSpPr>
          <p:cNvPr id="30" name="Curved Up Arrow 29"/>
          <p:cNvSpPr/>
          <p:nvPr/>
        </p:nvSpPr>
        <p:spPr>
          <a:xfrm rot="15841138">
            <a:off x="6466017" y="1942396"/>
            <a:ext cx="2531252" cy="179811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urved Left Arrow 30"/>
          <p:cNvSpPr/>
          <p:nvPr/>
        </p:nvSpPr>
        <p:spPr>
          <a:xfrm rot="10800000">
            <a:off x="914399" y="3649084"/>
            <a:ext cx="1080091" cy="252311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93624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Teach-Back Examples</a:t>
            </a:r>
          </a:p>
        </p:txBody>
      </p:sp>
      <p:pic>
        <p:nvPicPr>
          <p:cNvPr id="4" name="Content Placeholder 3"/>
          <p:cNvPicPr>
            <a:picLocks noGrp="1" noChangeAspect="1"/>
          </p:cNvPicPr>
          <p:nvPr>
            <p:ph idx="1"/>
          </p:nvPr>
        </p:nvPicPr>
        <p:blipFill>
          <a:blip r:embed="rId9">
            <a:extLst>
              <a:ext uri="{28A0092B-C50C-407E-A947-70E740481C1C}">
                <a14:useLocalDpi xmlns:a14="http://schemas.microsoft.com/office/drawing/2010/main" val="0"/>
              </a:ext>
            </a:extLst>
          </a:blip>
          <a:stretch>
            <a:fillRect/>
          </a:stretch>
        </p:blipFill>
        <p:spPr>
          <a:xfrm>
            <a:off x="-3352800" y="-228600"/>
            <a:ext cx="12679680" cy="7924800"/>
          </a:xfrm>
        </p:spPr>
      </p:pic>
      <p:pic>
        <p:nvPicPr>
          <p:cNvPr id="6" name="HCP Audio_Slide # 25 (imag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876800" y="3495787"/>
            <a:ext cx="419100" cy="419100"/>
          </a:xfrm>
          <a:prstGeom prst="rect">
            <a:avLst/>
          </a:prstGeom>
        </p:spPr>
      </p:pic>
      <p:pic>
        <p:nvPicPr>
          <p:cNvPr id="7" name="HCP Audio_Slide # 25 (image 4)">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924800" y="3495787"/>
            <a:ext cx="419100" cy="419100"/>
          </a:xfrm>
          <a:prstGeom prst="rect">
            <a:avLst/>
          </a:prstGeom>
        </p:spPr>
      </p:pic>
      <p:pic>
        <p:nvPicPr>
          <p:cNvPr id="8" name="HCP Audio_Slide # 25 (image 6)">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3962400" y="5181600"/>
            <a:ext cx="381000" cy="381000"/>
          </a:xfrm>
          <a:prstGeom prst="rect">
            <a:avLst/>
          </a:prstGeom>
        </p:spPr>
      </p:pic>
    </p:spTree>
    <p:extLst>
      <p:ext uri="{BB962C8B-B14F-4D97-AF65-F5344CB8AC3E}">
        <p14:creationId xmlns:p14="http://schemas.microsoft.com/office/powerpoint/2010/main" val="31518217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1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6143"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6164" fill="hold"/>
                                        <p:tgtEl>
                                          <p:spTgt spid="8"/>
                                        </p:tgtEl>
                                      </p:cBhvr>
                                    </p:cmd>
                                  </p:childTnLst>
                                </p:cTn>
                              </p:par>
                            </p:childTnLst>
                          </p:cTn>
                        </p:par>
                      </p:childTnLst>
                    </p:cTn>
                  </p:par>
                </p:childTnLst>
              </p:cTn>
              <p:nextCondLst>
                <p:cond evt="onClick" delay="0">
                  <p:tgtEl>
                    <p:spTgt spid="8"/>
                  </p:tgtEl>
                </p:cond>
              </p:nextCondLst>
            </p:seq>
            <p:audio>
              <p:cMediaNode vol="80000">
                <p:cTn id="19" fill="hold" display="0">
                  <p:stCondLst>
                    <p:cond delay="indefinite"/>
                  </p:stCondLst>
                  <p:endCondLst>
                    <p:cond evt="onStopAudio" delay="0">
                      <p:tgtEl>
                        <p:sldTgt/>
                      </p:tgtEl>
                    </p:cond>
                  </p:endCondLst>
                </p:cTn>
                <p:tgtEl>
                  <p:spTgt spid="8"/>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t of engaging the patient, and their family and friends, includes putting everyone at ease and showing respect. You can start doing this by encouraging your patients to have a trusted family member or friend with them during the informed consent discussion to support them as they get information and make decisions. A patient who is stressed about their condition is more likely to misunderstand the information given. A support person can lower the stress, help the patient to process the information, and ask questions. &#10;There are other things you can do to put patients and their family and friends at ease. To show them that they are important and respected, you should:&#10;• Be courteous;&#10;• Sit down so you are at the same level as your patients;&#10;• Make eye contact with your patients;&#10;• Always listen to your patients, and try not to interrupt them;&#10;• Use a caring tone of voice;&#10;• Display comfortable body language;&#10;• Be attentive to your patient’s personal comfort during the discussion;&#10;• Don’t rush the discussion. Let your patients know that you have time to make sure they have the information they need and to discuss their concerns. And don’t rush them to make a decision. Rarely will taking a little extra time make a clinical difference; and&#10;• Be sure to encourage the patient to ask questions.&#10;You can also create an environment of psychological safety by encouraging questions and signaling your openness. Psychological safety means that patients are not afraid to share what they think, wonder, and feel, because they feel accepted and respected.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57150"/>
            <a:ext cx="9463232" cy="7035057"/>
          </a:xfrm>
          <a:prstGeom prst="rect">
            <a:avLst/>
          </a:prstGeom>
        </p:spPr>
      </p:pic>
    </p:spTree>
    <p:extLst>
      <p:ext uri="{BB962C8B-B14F-4D97-AF65-F5344CB8AC3E}">
        <p14:creationId xmlns:p14="http://schemas.microsoft.com/office/powerpoint/2010/main" val="862762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ny patients and their families and friends will need your encouragement to become active participants in the informed consent discussion. To draw them into the conversation, try starting with their areas of expertise - their experience with their health problem.&#10;Select each image to learn about using open-ended questions, acknowledging patients' expertise, and asking specific questions as ways of stimulating a conversation.&#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 y="-53857"/>
            <a:ext cx="9291349" cy="6911858"/>
          </a:xfrm>
          <a:prstGeom prst="rect">
            <a:avLst/>
          </a:prstGeom>
        </p:spPr>
      </p:pic>
    </p:spTree>
    <p:extLst>
      <p:ext uri="{BB962C8B-B14F-4D97-AF65-F5344CB8AC3E}">
        <p14:creationId xmlns:p14="http://schemas.microsoft.com/office/powerpoint/2010/main" val="2994537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ways acknowledge that the patient is an expert about himself or herself and encourage them to ask and share information about their treatment expectations, concerns, and understanding of their condition. For example, you might politely say, &#10;• “You know your body better than I do,” or, &#10;“You’re in the best position to judg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733455"/>
          </a:xfrm>
          <a:prstGeom prst="rect">
            <a:avLst/>
          </a:prstGeom>
        </p:spPr>
      </p:pic>
    </p:spTree>
    <p:extLst>
      <p:ext uri="{BB962C8B-B14F-4D97-AF65-F5344CB8AC3E}">
        <p14:creationId xmlns:p14="http://schemas.microsoft.com/office/powerpoint/2010/main" val="32509023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rategy 7 is to elicit goals and values. Patients don’t all want the same things. Treatments have different consequences, and some will matter more to one patient than another. By using Strategy 7, you will help your patient figure out what is important to him or to her.&#10;To get at your patients’ treatment goals and values, you might try asking this: “What matters to you most?” You may need to probe a bit further, by asking about specific outcomes such as minimizing pain, getting back to work or school quickly, and being able to participate in a favorite activity. Some goals may be long-term, such as reducing the risk of future injury or illness or living as long as possible.&#10;Treatment choices may be influenced by concerns about the treatments themselves. Again, you may have to probe to find out what is really on your patients’ minds. Is it the side effects? Or are they worried about being dependent on others, or on medicines? Or about possible complications? Or perhaps they are concerned about whether the treatment is likely to be successful.&#10;Patients may ask you, “What would you do?” Remember that what a person chooses depends on their goals and values, and your patient’s goals and values may be different from your own. It’s tempting to jump in with your recommendation, but try to help your patients to think about what is important to them.&#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69" y="-40081"/>
            <a:ext cx="9182569" cy="6826833"/>
          </a:xfrm>
          <a:prstGeom prst="rect">
            <a:avLst/>
          </a:prstGeom>
        </p:spPr>
      </p:pic>
    </p:spTree>
    <p:extLst>
      <p:ext uri="{BB962C8B-B14F-4D97-AF65-F5344CB8AC3E}">
        <p14:creationId xmlns:p14="http://schemas.microsoft.com/office/powerpoint/2010/main" val="36417126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rategy 9 is explaining benefits, harms, and risks of all options. &#10;Don’t just describe the option you recommend. And remember, “all options” includes the option of doing nothing.&#10;For informed consent to be an informed choice, your explanation must be neutral. &#10;This takes a certain effort, because there’s often an unconscious tendency to lead the patient towards the option you recommend.&#10;You also want to acknowledge that there’s often uncertainty regarding the outcomes of the options. Don’t be afraid to share the limitations for the evidence.&#10;For example, you might say, “Some research shows this treatment is effective, and some show’s it’s not effective. We don't know how effective it will be for you.”&#10;Some benefits and harms will be time limited. Be specific about how long you expect a benefit or harm to last. For example, you might say, “You won’t be able to drive for a month.”&#10;You also want to be complete. Don’t leave out little things. For example, you might tell your patient, “Your skin around the area we cut will be tender.”  &#10;When there’s a risk of harm rather than a virtual certainty, it can be challenging to explain.&#10;Try to avoid subjective terms, such “very likely.” If you only say that the result is very likely, your patient may think the chances are 95%, or 60%. This may affect the patient’s decision, so it’s important to use actual numbers. &#10;When you present numbers, frame the information in a balanced way, giving both the positive and negative consequences. &#10;For example, you could say, “16% of patients had this complication, and 84% did not.” But not everyone will understand percentages. &#10;People process information differently, so try presenting information in more than one way.&#10;For example, in addition to giving percentages, you could give the same information as the frequency, saying “That means 1 in 6 patients got this complication and 5 in 6 did not.”&#10;It’s also helpful to show a visual. helpful to show a visu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74816" cy="6873065"/>
          </a:xfrm>
          <a:prstGeom prst="rect">
            <a:avLst/>
          </a:prstGeom>
        </p:spPr>
      </p:pic>
    </p:spTree>
    <p:extLst>
      <p:ext uri="{BB962C8B-B14F-4D97-AF65-F5344CB8AC3E}">
        <p14:creationId xmlns:p14="http://schemas.microsoft.com/office/powerpoint/2010/main" val="106058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t is important to state clearly when your patient is more or less likely than the average patient to experience particular benefits, harms, or risks. For example, if your patient has diabetes, she needs to know that her healing time may be longer than that of the average pati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70958" cy="6858000"/>
          </a:xfrm>
          <a:prstGeom prst="rect">
            <a:avLst/>
          </a:prstGeom>
        </p:spPr>
      </p:pic>
    </p:spTree>
    <p:extLst>
      <p:ext uri="{BB962C8B-B14F-4D97-AF65-F5344CB8AC3E}">
        <p14:creationId xmlns:p14="http://schemas.microsoft.com/office/powerpoint/2010/main" val="1103615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448916"/>
            <a:ext cx="6629400" cy="617884"/>
          </a:xfrm>
        </p:spPr>
        <p:txBody>
          <a:bodyPr>
            <a:normAutofit fontScale="90000"/>
          </a:bodyPr>
          <a:lstStyle/>
          <a:p>
            <a:r>
              <a:rPr lang="en-US" dirty="0" smtClean="0"/>
              <a:t>Overview</a:t>
            </a:r>
            <a:endParaRPr lang="en-US" dirty="0"/>
          </a:p>
        </p:txBody>
      </p:sp>
      <p:sp>
        <p:nvSpPr>
          <p:cNvPr id="3" name="Content Placeholder 2"/>
          <p:cNvSpPr>
            <a:spLocks noGrp="1"/>
          </p:cNvSpPr>
          <p:nvPr>
            <p:ph idx="1"/>
          </p:nvPr>
        </p:nvSpPr>
        <p:spPr>
          <a:xfrm>
            <a:off x="1066800" y="1905000"/>
            <a:ext cx="7620000" cy="3886200"/>
          </a:xfrm>
        </p:spPr>
        <p:txBody>
          <a:bodyPr/>
          <a:lstStyle/>
          <a:p>
            <a:pPr>
              <a:lnSpc>
                <a:spcPct val="150000"/>
              </a:lnSpc>
            </a:pPr>
            <a:r>
              <a:rPr lang="en-US" dirty="0" smtClean="0"/>
              <a:t>Problems with Informed Consent</a:t>
            </a:r>
          </a:p>
          <a:p>
            <a:pPr>
              <a:lnSpc>
                <a:spcPct val="150000"/>
              </a:lnSpc>
            </a:pPr>
            <a:r>
              <a:rPr lang="en-US" dirty="0" smtClean="0"/>
              <a:t>Training Modules</a:t>
            </a:r>
          </a:p>
          <a:p>
            <a:pPr>
              <a:lnSpc>
                <a:spcPct val="150000"/>
              </a:lnSpc>
            </a:pPr>
            <a:r>
              <a:rPr lang="en-US" dirty="0" smtClean="0"/>
              <a:t>Leaders Module</a:t>
            </a:r>
          </a:p>
          <a:p>
            <a:pPr>
              <a:lnSpc>
                <a:spcPct val="150000"/>
              </a:lnSpc>
            </a:pPr>
            <a:r>
              <a:rPr lang="en-US" dirty="0" smtClean="0"/>
              <a:t>Health Care Professionals Module</a:t>
            </a:r>
          </a:p>
          <a:p>
            <a:pPr>
              <a:lnSpc>
                <a:spcPct val="150000"/>
              </a:lnSpc>
            </a:pPr>
            <a:r>
              <a:rPr lang="en-US" dirty="0" smtClean="0"/>
              <a:t>Pilot Test Findings</a:t>
            </a:r>
          </a:p>
          <a:p>
            <a:endParaRPr lang="en-US" dirty="0"/>
          </a:p>
        </p:txBody>
      </p:sp>
    </p:spTree>
    <p:extLst>
      <p:ext uri="{BB962C8B-B14F-4D97-AF65-F5344CB8AC3E}">
        <p14:creationId xmlns:p14="http://schemas.microsoft.com/office/powerpoint/2010/main" val="70631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Informed Consent as a </a:t>
            </a:r>
            <a:r>
              <a:rPr lang="en-US" dirty="0" smtClean="0"/>
              <a:t/>
            </a:r>
            <a:br>
              <a:rPr lang="en-US" dirty="0" smtClean="0"/>
            </a:br>
            <a:r>
              <a:rPr lang="en-US" dirty="0" smtClean="0"/>
              <a:t>Team </a:t>
            </a:r>
            <a:r>
              <a:rPr lang="en-US" dirty="0"/>
              <a:t>Process</a:t>
            </a:r>
          </a:p>
        </p:txBody>
      </p:sp>
      <p:sp>
        <p:nvSpPr>
          <p:cNvPr id="3" name="Content Placeholder 2"/>
          <p:cNvSpPr>
            <a:spLocks noGrp="1"/>
          </p:cNvSpPr>
          <p:nvPr>
            <p:ph idx="1"/>
          </p:nvPr>
        </p:nvSpPr>
        <p:spPr>
          <a:xfrm>
            <a:off x="990600" y="1646237"/>
            <a:ext cx="7696200" cy="4525963"/>
          </a:xfrm>
        </p:spPr>
        <p:txBody>
          <a:bodyPr/>
          <a:lstStyle/>
          <a:p>
            <a:endParaRPr lang="en-US" dirty="0"/>
          </a:p>
          <a:p>
            <a:pPr>
              <a:lnSpc>
                <a:spcPct val="150000"/>
              </a:lnSpc>
            </a:pPr>
            <a:r>
              <a:rPr lang="en-US" dirty="0"/>
              <a:t>Confirming Understanding</a:t>
            </a:r>
          </a:p>
          <a:p>
            <a:pPr>
              <a:lnSpc>
                <a:spcPct val="150000"/>
              </a:lnSpc>
            </a:pPr>
            <a:r>
              <a:rPr lang="en-US" dirty="0"/>
              <a:t>Ensuring Appropriate Documentation</a:t>
            </a:r>
          </a:p>
          <a:p>
            <a:pPr>
              <a:lnSpc>
                <a:spcPct val="150000"/>
              </a:lnSpc>
            </a:pPr>
            <a:r>
              <a:rPr lang="en-US" dirty="0"/>
              <a:t>Team Roles and Responsibilities</a:t>
            </a:r>
          </a:p>
        </p:txBody>
      </p:sp>
    </p:spTree>
    <p:extLst>
      <p:ext uri="{BB962C8B-B14F-4D97-AF65-F5344CB8AC3E}">
        <p14:creationId xmlns:p14="http://schemas.microsoft.com/office/powerpoint/2010/main" val="769474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Team Roles and Responsibilities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8400" y="0"/>
            <a:ext cx="11582400" cy="7045960"/>
          </a:xfrm>
        </p:spPr>
      </p:pic>
    </p:spTree>
    <p:extLst>
      <p:ext uri="{BB962C8B-B14F-4D97-AF65-F5344CB8AC3E}">
        <p14:creationId xmlns:p14="http://schemas.microsoft.com/office/powerpoint/2010/main" val="15266645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762000"/>
            <a:ext cx="7591567" cy="5715000"/>
          </a:xfrm>
        </p:spPr>
      </p:pic>
    </p:spTree>
    <p:extLst>
      <p:ext uri="{BB962C8B-B14F-4D97-AF65-F5344CB8AC3E}">
        <p14:creationId xmlns:p14="http://schemas.microsoft.com/office/powerpoint/2010/main" val="1264445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from Training </a:t>
            </a:r>
            <a:r>
              <a:rPr lang="en-US" dirty="0"/>
              <a:t>M</a:t>
            </a:r>
            <a:r>
              <a:rPr lang="en-US" dirty="0" smtClean="0"/>
              <a:t>odules </a:t>
            </a:r>
            <a:endParaRPr lang="en-US" dirty="0"/>
          </a:p>
        </p:txBody>
      </p:sp>
      <p:sp>
        <p:nvSpPr>
          <p:cNvPr id="3" name="Content Placeholder 2"/>
          <p:cNvSpPr>
            <a:spLocks noGrp="1"/>
          </p:cNvSpPr>
          <p:nvPr>
            <p:ph idx="1"/>
          </p:nvPr>
        </p:nvSpPr>
        <p:spPr>
          <a:xfrm>
            <a:off x="990600" y="1600200"/>
            <a:ext cx="7696200" cy="4525963"/>
          </a:xfrm>
        </p:spPr>
        <p:txBody>
          <a:bodyPr>
            <a:normAutofit/>
          </a:bodyPr>
          <a:lstStyle/>
          <a:p>
            <a:pPr lvl="0">
              <a:lnSpc>
                <a:spcPct val="200000"/>
              </a:lnSpc>
            </a:pPr>
            <a:r>
              <a:rPr lang="en-US" dirty="0"/>
              <a:t>Training modules improved knowledge</a:t>
            </a:r>
          </a:p>
          <a:p>
            <a:pPr lvl="1">
              <a:lnSpc>
                <a:spcPct val="200000"/>
              </a:lnSpc>
            </a:pPr>
            <a:r>
              <a:rPr lang="en-US" dirty="0"/>
              <a:t>Leaders (p &lt; 0.05)</a:t>
            </a:r>
          </a:p>
          <a:p>
            <a:pPr lvl="1">
              <a:lnSpc>
                <a:spcPct val="200000"/>
              </a:lnSpc>
            </a:pPr>
            <a:r>
              <a:rPr lang="en-US" dirty="0"/>
              <a:t>Health care professionals/ staff (p &lt; 0.001)</a:t>
            </a:r>
          </a:p>
          <a:p>
            <a:pPr marL="347662" lvl="1" indent="0">
              <a:buNone/>
            </a:pPr>
            <a:endParaRPr lang="en-US" dirty="0"/>
          </a:p>
        </p:txBody>
      </p:sp>
    </p:spTree>
    <p:extLst>
      <p:ext uri="{BB962C8B-B14F-4D97-AF65-F5344CB8AC3E}">
        <p14:creationId xmlns:p14="http://schemas.microsoft.com/office/powerpoint/2010/main" val="1401836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Effect of </a:t>
            </a:r>
            <a:r>
              <a:rPr lang="en-US" dirty="0" smtClean="0"/>
              <a:t>Training </a:t>
            </a:r>
            <a:r>
              <a:rPr lang="en-US" dirty="0"/>
              <a:t>M</a:t>
            </a:r>
            <a:r>
              <a:rPr lang="en-US" dirty="0" smtClean="0"/>
              <a:t>odules </a:t>
            </a:r>
            <a:r>
              <a:rPr lang="en-US" dirty="0"/>
              <a:t/>
            </a:r>
            <a:br>
              <a:rPr lang="en-US" dirty="0"/>
            </a:br>
            <a:r>
              <a:rPr lang="en-US" dirty="0"/>
              <a:t>and </a:t>
            </a:r>
            <a:r>
              <a:rPr lang="en-US" dirty="0" smtClean="0"/>
              <a:t>Strategies</a:t>
            </a:r>
            <a:r>
              <a:rPr lang="en-US" dirty="0"/>
              <a:t>* </a:t>
            </a:r>
          </a:p>
        </p:txBody>
      </p:sp>
      <p:sp>
        <p:nvSpPr>
          <p:cNvPr id="3" name="Content Placeholder 2"/>
          <p:cNvSpPr>
            <a:spLocks noGrp="1"/>
          </p:cNvSpPr>
          <p:nvPr>
            <p:ph idx="1"/>
          </p:nvPr>
        </p:nvSpPr>
        <p:spPr>
          <a:xfrm>
            <a:off x="457200" y="1538506"/>
            <a:ext cx="8229600" cy="4525963"/>
          </a:xfrm>
        </p:spPr>
        <p:txBody>
          <a:bodyPr>
            <a:normAutofit/>
          </a:bodyPr>
          <a:lstStyle/>
          <a:p>
            <a:pPr lvl="0">
              <a:spcAft>
                <a:spcPts val="600"/>
              </a:spcAft>
            </a:pPr>
            <a:r>
              <a:rPr lang="en-US" dirty="0"/>
              <a:t>Increased awareness &amp; fostered dialogue</a:t>
            </a:r>
          </a:p>
          <a:p>
            <a:pPr lvl="0">
              <a:spcAft>
                <a:spcPts val="600"/>
              </a:spcAft>
            </a:pPr>
            <a:r>
              <a:rPr lang="en-US" dirty="0"/>
              <a:t>Pointed out discrepancies in interpretation of policies (e.g., who can obtain consent)</a:t>
            </a:r>
          </a:p>
          <a:p>
            <a:pPr lvl="0">
              <a:spcAft>
                <a:spcPts val="600"/>
              </a:spcAft>
            </a:pPr>
            <a:r>
              <a:rPr lang="en-US" dirty="0"/>
              <a:t>Assessed workflow and processes </a:t>
            </a:r>
          </a:p>
          <a:p>
            <a:pPr lvl="0">
              <a:spcAft>
                <a:spcPts val="600"/>
              </a:spcAft>
            </a:pPr>
            <a:r>
              <a:rPr lang="en-US" dirty="0"/>
              <a:t>Revealed documentation issues </a:t>
            </a:r>
          </a:p>
          <a:p>
            <a:pPr lvl="0">
              <a:spcAft>
                <a:spcPts val="600"/>
              </a:spcAft>
            </a:pPr>
            <a:r>
              <a:rPr lang="en-US" dirty="0"/>
              <a:t>Reinforced existing interpreter services</a:t>
            </a:r>
          </a:p>
          <a:p>
            <a:pPr>
              <a:spcAft>
                <a:spcPts val="600"/>
              </a:spcAft>
            </a:pPr>
            <a:r>
              <a:rPr lang="en-US" dirty="0"/>
              <a:t>Identified many opportunities for </a:t>
            </a:r>
            <a:r>
              <a:rPr lang="en-US" dirty="0" smtClean="0"/>
              <a:t>improvement</a:t>
            </a:r>
            <a:endParaRPr lang="en-US" dirty="0"/>
          </a:p>
          <a:p>
            <a:endParaRPr lang="en-US" dirty="0"/>
          </a:p>
        </p:txBody>
      </p:sp>
      <p:sp>
        <p:nvSpPr>
          <p:cNvPr id="5" name="TextBox 4"/>
          <p:cNvSpPr txBox="1"/>
          <p:nvPr/>
        </p:nvSpPr>
        <p:spPr>
          <a:xfrm>
            <a:off x="457200" y="6096000"/>
            <a:ext cx="5715000" cy="307777"/>
          </a:xfrm>
          <a:prstGeom prst="rect">
            <a:avLst/>
          </a:prstGeom>
          <a:noFill/>
        </p:spPr>
        <p:txBody>
          <a:bodyPr wrap="square" rtlCol="0">
            <a:spAutoFit/>
          </a:bodyPr>
          <a:lstStyle/>
          <a:p>
            <a:r>
              <a:rPr lang="en-US" sz="1400" dirty="0"/>
              <a:t>*Potentially a result of pilot test participation, too</a:t>
            </a:r>
          </a:p>
        </p:txBody>
      </p:sp>
    </p:spTree>
    <p:extLst>
      <p:ext uri="{BB962C8B-B14F-4D97-AF65-F5344CB8AC3E}">
        <p14:creationId xmlns:p14="http://schemas.microsoft.com/office/powerpoint/2010/main" val="2084073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z="3200" dirty="0" smtClean="0">
                <a:effectLst/>
              </a:rPr>
              <a:t>What questions do you have?</a:t>
            </a:r>
          </a:p>
        </p:txBody>
      </p:sp>
      <p:sp>
        <p:nvSpPr>
          <p:cNvPr id="2" name="Content Placeholder 1"/>
          <p:cNvSpPr>
            <a:spLocks noGrp="1"/>
          </p:cNvSpPr>
          <p:nvPr>
            <p:ph idx="1"/>
          </p:nvPr>
        </p:nvSpPr>
        <p:spPr/>
        <p:txBody>
          <a:bodyPr/>
          <a:lstStyle/>
          <a:p>
            <a:endParaRPr lang="en-US"/>
          </a:p>
        </p:txBody>
      </p:sp>
      <p:sp>
        <p:nvSpPr>
          <p:cNvPr id="80900" name="Text Box 4"/>
          <p:cNvSpPr txBox="1">
            <a:spLocks noChangeArrowheads="1"/>
          </p:cNvSpPr>
          <p:nvPr/>
        </p:nvSpPr>
        <p:spPr bwMode="auto">
          <a:xfrm>
            <a:off x="1143000" y="6248400"/>
            <a:ext cx="69500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600">
                <a:solidFill>
                  <a:schemeClr val="tx2"/>
                </a:solidFill>
                <a:effectLst>
                  <a:outerShdw blurRad="38100" dist="38100" dir="2700000" algn="tl">
                    <a:srgbClr val="000000"/>
                  </a:outerShdw>
                </a:effectLst>
                <a:latin typeface="Arial" charset="0"/>
              </a:rPr>
              <a:t>www.ahrq.gov</a:t>
            </a:r>
          </a:p>
        </p:txBody>
      </p:sp>
      <p:pic>
        <p:nvPicPr>
          <p:cNvPr id="80902" name="Picture 6" descr="health liter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371600"/>
            <a:ext cx="4800600" cy="4786872"/>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810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About You</a:t>
            </a:r>
            <a:endParaRPr lang="en-US" dirty="0"/>
          </a:p>
        </p:txBody>
      </p:sp>
      <p:sp>
        <p:nvSpPr>
          <p:cNvPr id="3" name="Content Placeholder 2"/>
          <p:cNvSpPr>
            <a:spLocks noGrp="1"/>
          </p:cNvSpPr>
          <p:nvPr>
            <p:ph idx="1"/>
          </p:nvPr>
        </p:nvSpPr>
        <p:spPr>
          <a:xfrm>
            <a:off x="1066800" y="1646237"/>
            <a:ext cx="7086600" cy="4525963"/>
          </a:xfrm>
        </p:spPr>
        <p:txBody>
          <a:bodyPr/>
          <a:lstStyle/>
          <a:p>
            <a:r>
              <a:rPr lang="en-US" dirty="0" smtClean="0"/>
              <a:t>Where do you work and in what capacity?</a:t>
            </a:r>
          </a:p>
          <a:p>
            <a:endParaRPr lang="en-US" dirty="0"/>
          </a:p>
          <a:p>
            <a:r>
              <a:rPr lang="en-US" dirty="0" smtClean="0"/>
              <a:t>What do you hope to learn in the next hour?</a:t>
            </a:r>
            <a:endParaRPr lang="en-US" dirty="0"/>
          </a:p>
        </p:txBody>
      </p:sp>
    </p:spTree>
    <p:extLst>
      <p:ext uri="{BB962C8B-B14F-4D97-AF65-F5344CB8AC3E}">
        <p14:creationId xmlns:p14="http://schemas.microsoft.com/office/powerpoint/2010/main" val="1348548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239000" cy="868362"/>
          </a:xfrm>
        </p:spPr>
        <p:txBody>
          <a:bodyPr>
            <a:normAutofit/>
          </a:bodyPr>
          <a:lstStyle/>
          <a:p>
            <a:r>
              <a:rPr lang="en-US" dirty="0"/>
              <a:t>Informed Consent: The Problem</a:t>
            </a:r>
          </a:p>
        </p:txBody>
      </p:sp>
      <p:sp>
        <p:nvSpPr>
          <p:cNvPr id="5" name="Text Placeholder 4"/>
          <p:cNvSpPr>
            <a:spLocks noGrp="1"/>
          </p:cNvSpPr>
          <p:nvPr>
            <p:ph type="body" idx="1"/>
          </p:nvPr>
        </p:nvSpPr>
        <p:spPr>
          <a:xfrm>
            <a:off x="838200" y="1535113"/>
            <a:ext cx="3659188" cy="639762"/>
          </a:xfrm>
        </p:spPr>
        <p:txBody>
          <a:bodyPr/>
          <a:lstStyle/>
          <a:p>
            <a:pPr algn="ctr"/>
            <a:r>
              <a:rPr lang="en-US" dirty="0"/>
              <a:t>Patients</a:t>
            </a:r>
          </a:p>
        </p:txBody>
      </p:sp>
      <p:sp>
        <p:nvSpPr>
          <p:cNvPr id="3" name="Content Placeholder 2"/>
          <p:cNvSpPr>
            <a:spLocks noGrp="1"/>
          </p:cNvSpPr>
          <p:nvPr>
            <p:ph sz="half" idx="2"/>
          </p:nvPr>
        </p:nvSpPr>
        <p:spPr>
          <a:xfrm>
            <a:off x="838200" y="2362200"/>
            <a:ext cx="3659188" cy="3951288"/>
          </a:xfrm>
        </p:spPr>
        <p:txBody>
          <a:bodyPr/>
          <a:lstStyle/>
          <a:p>
            <a:r>
              <a:rPr lang="en-US" dirty="0" smtClean="0"/>
              <a:t>Misunderstanding</a:t>
            </a:r>
            <a:endParaRPr lang="en-US" dirty="0"/>
          </a:p>
          <a:p>
            <a:pPr lvl="1"/>
            <a:r>
              <a:rPr lang="en-US" dirty="0"/>
              <a:t>Benefits, harms, risks, alternatives</a:t>
            </a:r>
          </a:p>
          <a:p>
            <a:r>
              <a:rPr lang="en-US" dirty="0"/>
              <a:t>Don’t know they can say no</a:t>
            </a:r>
          </a:p>
          <a:p>
            <a:endParaRPr lang="en-US" dirty="0"/>
          </a:p>
        </p:txBody>
      </p:sp>
      <p:sp>
        <p:nvSpPr>
          <p:cNvPr id="6" name="Text Placeholder 5"/>
          <p:cNvSpPr>
            <a:spLocks noGrp="1"/>
          </p:cNvSpPr>
          <p:nvPr>
            <p:ph type="body" sz="quarter" idx="3"/>
          </p:nvPr>
        </p:nvSpPr>
        <p:spPr>
          <a:xfrm>
            <a:off x="5029200" y="1535113"/>
            <a:ext cx="3657600" cy="639762"/>
          </a:xfrm>
        </p:spPr>
        <p:txBody>
          <a:bodyPr/>
          <a:lstStyle/>
          <a:p>
            <a:pPr algn="ctr"/>
            <a:r>
              <a:rPr lang="en-US" dirty="0"/>
              <a:t>Clinicians</a:t>
            </a:r>
          </a:p>
        </p:txBody>
      </p:sp>
      <p:sp>
        <p:nvSpPr>
          <p:cNvPr id="7" name="Content Placeholder 6"/>
          <p:cNvSpPr>
            <a:spLocks noGrp="1"/>
          </p:cNvSpPr>
          <p:nvPr>
            <p:ph sz="quarter" idx="4"/>
          </p:nvPr>
        </p:nvSpPr>
        <p:spPr>
          <a:xfrm>
            <a:off x="5105400" y="2362200"/>
            <a:ext cx="3581400" cy="3951288"/>
          </a:xfrm>
        </p:spPr>
        <p:txBody>
          <a:bodyPr/>
          <a:lstStyle/>
          <a:p>
            <a:r>
              <a:rPr lang="en-US" dirty="0"/>
              <a:t>Just a form</a:t>
            </a:r>
          </a:p>
          <a:p>
            <a:r>
              <a:rPr lang="en-US" dirty="0"/>
              <a:t>Don’t offer choices</a:t>
            </a:r>
          </a:p>
          <a:p>
            <a:r>
              <a:rPr lang="en-US" dirty="0"/>
              <a:t>Malpractice top 10</a:t>
            </a:r>
          </a:p>
          <a:p>
            <a:endParaRPr lang="en-US" dirty="0"/>
          </a:p>
        </p:txBody>
      </p:sp>
      <p:sp>
        <p:nvSpPr>
          <p:cNvPr id="8" name="Slide Number Placeholder 7"/>
          <p:cNvSpPr>
            <a:spLocks noGrp="1"/>
          </p:cNvSpPr>
          <p:nvPr>
            <p:ph type="sldNum" sz="quarter" idx="4294967295"/>
          </p:nvPr>
        </p:nvSpPr>
        <p:spPr>
          <a:xfrm>
            <a:off x="6553200" y="6356350"/>
            <a:ext cx="2133600" cy="365125"/>
          </a:xfrm>
          <a:prstGeom prst="rect">
            <a:avLst/>
          </a:prstGeom>
        </p:spPr>
        <p:txBody>
          <a:bodyPr/>
          <a:lstStyle/>
          <a:p>
            <a:fld id="{FBB4C657-53BA-4C64-8161-364EC652DC57}" type="slidenum">
              <a:rPr lang="en-US" smtClean="0"/>
              <a:pPr/>
              <a:t>5</a:t>
            </a:fld>
            <a:endParaRPr lang="en-US"/>
          </a:p>
        </p:txBody>
      </p:sp>
    </p:spTree>
    <p:extLst>
      <p:ext uri="{BB962C8B-B14F-4D97-AF65-F5344CB8AC3E}">
        <p14:creationId xmlns:p14="http://schemas.microsoft.com/office/powerpoint/2010/main" val="997263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858000" cy="617884"/>
          </a:xfrm>
        </p:spPr>
        <p:txBody>
          <a:bodyPr>
            <a:noAutofit/>
          </a:bodyPr>
          <a:lstStyle/>
          <a:p>
            <a:pPr algn="l"/>
            <a:r>
              <a:rPr lang="en-US" sz="2600" b="1" dirty="0"/>
              <a:t>To what extent do </a:t>
            </a:r>
            <a:r>
              <a:rPr lang="en-US" sz="2600" b="1" dirty="0" smtClean="0"/>
              <a:t>clinicians </a:t>
            </a:r>
            <a:r>
              <a:rPr lang="en-US" sz="2600" b="1" dirty="0"/>
              <a:t>obtaining consent in your hospital/unit agree with the following </a:t>
            </a:r>
            <a:r>
              <a:rPr lang="en-US" sz="2600" b="1" dirty="0" smtClean="0"/>
              <a:t>statements?</a:t>
            </a:r>
            <a:endParaRPr lang="en-US" sz="2600" b="1" dirty="0"/>
          </a:p>
        </p:txBody>
      </p:sp>
      <p:graphicFrame>
        <p:nvGraphicFramePr>
          <p:cNvPr id="6" name="Chart 5"/>
          <p:cNvGraphicFramePr>
            <a:graphicFrameLocks/>
          </p:cNvGraphicFramePr>
          <p:nvPr>
            <p:extLst>
              <p:ext uri="{D42A27DB-BD31-4B8C-83A1-F6EECF244321}">
                <p14:modId xmlns:p14="http://schemas.microsoft.com/office/powerpoint/2010/main" val="3765108851"/>
              </p:ext>
            </p:extLst>
          </p:nvPr>
        </p:nvGraphicFramePr>
        <p:xfrm>
          <a:off x="228600" y="1447800"/>
          <a:ext cx="8610600" cy="47196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5842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28800" y="381000"/>
            <a:ext cx="7315200" cy="868362"/>
          </a:xfrm>
        </p:spPr>
        <p:txBody>
          <a:bodyPr>
            <a:noAutofit/>
          </a:bodyPr>
          <a:lstStyle/>
          <a:p>
            <a:r>
              <a:rPr lang="en-US" sz="2600" b="1" dirty="0"/>
              <a:t>How frequently do clinicians do the following when obtaining informed consent?</a:t>
            </a:r>
          </a:p>
        </p:txBody>
      </p:sp>
      <p:graphicFrame>
        <p:nvGraphicFramePr>
          <p:cNvPr id="5" name="Chart 4"/>
          <p:cNvGraphicFramePr>
            <a:graphicFrameLocks/>
          </p:cNvGraphicFramePr>
          <p:nvPr>
            <p:extLst>
              <p:ext uri="{D42A27DB-BD31-4B8C-83A1-F6EECF244321}">
                <p14:modId xmlns:p14="http://schemas.microsoft.com/office/powerpoint/2010/main" val="3721329157"/>
              </p:ext>
            </p:extLst>
          </p:nvPr>
        </p:nvGraphicFramePr>
        <p:xfrm>
          <a:off x="381000" y="1447800"/>
          <a:ext cx="85344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3206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Why Two Modules?</a:t>
            </a:r>
          </a:p>
        </p:txBody>
      </p:sp>
      <p:sp>
        <p:nvSpPr>
          <p:cNvPr id="8" name="Content Placeholder 7"/>
          <p:cNvSpPr>
            <a:spLocks noGrp="1"/>
          </p:cNvSpPr>
          <p:nvPr>
            <p:ph idx="1"/>
          </p:nvPr>
        </p:nvSpPr>
        <p:spPr>
          <a:xfrm>
            <a:off x="457200" y="1371600"/>
            <a:ext cx="8229600" cy="4525963"/>
          </a:xfrm>
        </p:spPr>
        <p:txBody>
          <a:bodyPr/>
          <a:lstStyle/>
          <a:p>
            <a:r>
              <a:rPr lang="en-US" dirty="0"/>
              <a:t>Ingredients for successful quality improvement:</a:t>
            </a:r>
          </a:p>
          <a:p>
            <a:pPr lvl="1"/>
            <a:r>
              <a:rPr lang="en-US" dirty="0"/>
              <a:t>Leadership support </a:t>
            </a:r>
          </a:p>
          <a:p>
            <a:pPr lvl="1"/>
            <a:r>
              <a:rPr lang="en-US" dirty="0"/>
              <a:t>Prepared workforce</a:t>
            </a:r>
          </a:p>
          <a:p>
            <a:pPr lvl="0"/>
            <a:r>
              <a:rPr lang="en-US" dirty="0"/>
              <a:t>Leaders module – for C-suite and other execs</a:t>
            </a:r>
          </a:p>
          <a:p>
            <a:pPr lvl="0"/>
            <a:r>
              <a:rPr lang="en-US" dirty="0"/>
              <a:t>Health care professionals module – teach skills to clinical teams</a:t>
            </a:r>
          </a:p>
          <a:p>
            <a:r>
              <a:rPr lang="en-US" dirty="0"/>
              <a:t>Health literacy relevance: informed consent requires clear communication about choices</a:t>
            </a:r>
          </a:p>
          <a:p>
            <a:pPr lvl="0"/>
            <a:endParaRPr lang="en-US" dirty="0"/>
          </a:p>
          <a:p>
            <a:endParaRPr lang="en-US" dirty="0"/>
          </a:p>
          <a:p>
            <a:endParaRPr lang="en-US" dirty="0"/>
          </a:p>
        </p:txBody>
      </p:sp>
      <p:sp>
        <p:nvSpPr>
          <p:cNvPr id="9" name="TextBox 8"/>
          <p:cNvSpPr txBox="1"/>
          <p:nvPr/>
        </p:nvSpPr>
        <p:spPr>
          <a:xfrm>
            <a:off x="1219200" y="5562600"/>
            <a:ext cx="6705600" cy="646331"/>
          </a:xfrm>
          <a:prstGeom prst="rect">
            <a:avLst/>
          </a:prstGeom>
          <a:noFill/>
          <a:ln w="19050" cmpd="sng">
            <a:solidFill>
              <a:schemeClr val="accent1"/>
            </a:solidFill>
          </a:ln>
        </p:spPr>
        <p:txBody>
          <a:bodyPr wrap="square" rtlCol="0">
            <a:spAutoFit/>
          </a:bodyPr>
          <a:lstStyle/>
          <a:p>
            <a:pPr lvl="0"/>
            <a:r>
              <a:rPr lang="en-US" dirty="0"/>
              <a:t>Both modules </a:t>
            </a:r>
            <a:r>
              <a:rPr lang="en-US" dirty="0" smtClean="0"/>
              <a:t>are available </a:t>
            </a:r>
            <a:r>
              <a:rPr lang="en-US" dirty="0"/>
              <a:t>to Joint Commission-accredited Institutions for free continuing medical education credit</a:t>
            </a:r>
          </a:p>
        </p:txBody>
      </p:sp>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FBB4C657-53BA-4C64-8161-364EC652DC57}" type="slidenum">
              <a:rPr lang="en-US" smtClean="0"/>
              <a:pPr/>
              <a:t>8</a:t>
            </a:fld>
            <a:endParaRPr lang="en-US"/>
          </a:p>
        </p:txBody>
      </p:sp>
    </p:spTree>
    <p:extLst>
      <p:ext uri="{BB962C8B-B14F-4D97-AF65-F5344CB8AC3E}">
        <p14:creationId xmlns:p14="http://schemas.microsoft.com/office/powerpoint/2010/main" val="562190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820920"/>
            <a:ext cx="1950720" cy="56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901" y="240505"/>
            <a:ext cx="8237537"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437" y="5486400"/>
            <a:ext cx="8237537"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8334" t="10626" r="14881" b="4219"/>
          <a:stretch/>
        </p:blipFill>
        <p:spPr bwMode="auto">
          <a:xfrm>
            <a:off x="1645975" y="685800"/>
            <a:ext cx="5897825" cy="4152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4998720"/>
            <a:ext cx="1066799" cy="21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FBB4C657-53BA-4C64-8161-364EC652DC57}" type="slidenum">
              <a:rPr lang="en-US" smtClean="0"/>
              <a:pPr/>
              <a:t>9</a:t>
            </a:fld>
            <a:endParaRPr lang="en-US"/>
          </a:p>
        </p:txBody>
      </p:sp>
    </p:spTree>
    <p:extLst>
      <p:ext uri="{BB962C8B-B14F-4D97-AF65-F5344CB8AC3E}">
        <p14:creationId xmlns:p14="http://schemas.microsoft.com/office/powerpoint/2010/main" val="56702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1582</TotalTime>
  <Words>2252</Words>
  <Application>Microsoft Office PowerPoint</Application>
  <PresentationFormat>On-screen Show (4:3)</PresentationFormat>
  <Paragraphs>241</Paragraphs>
  <Slides>35</Slides>
  <Notes>24</Notes>
  <HiddenSlides>0</HiddenSlides>
  <MMClips>3</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38" baseType="lpstr">
      <vt:lpstr>Office Theme</vt:lpstr>
      <vt:lpstr>Custom Design</vt:lpstr>
      <vt:lpstr>Presentation</vt:lpstr>
      <vt:lpstr>Making Informed Consent an Informed Choice: Tools from AHRQ</vt:lpstr>
      <vt:lpstr>Disclosure</vt:lpstr>
      <vt:lpstr>Overview</vt:lpstr>
      <vt:lpstr>Learning About You</vt:lpstr>
      <vt:lpstr>Informed Consent: The Problem</vt:lpstr>
      <vt:lpstr>To what extent do clinicians obtaining consent in your hospital/unit agree with the following statements?</vt:lpstr>
      <vt:lpstr>How frequently do clinicians do the following when obtaining informed consent?</vt:lpstr>
      <vt:lpstr>Why Two Modules?</vt:lpstr>
      <vt:lpstr>PowerPoint Presentation</vt:lpstr>
      <vt:lpstr>Approach: Enduring and Interactive Modules</vt:lpstr>
      <vt:lpstr>Making Informed Consent an Informed Choice:  Training for Health Care Leaders</vt:lpstr>
      <vt:lpstr>Leaders Module Components</vt:lpstr>
      <vt:lpstr>Principles of Informed Consent</vt:lpstr>
      <vt:lpstr>Policy</vt:lpstr>
      <vt:lpstr>Informed Consent  Policy Worksheet</vt:lpstr>
      <vt:lpstr>PowerPoint Presentation</vt:lpstr>
      <vt:lpstr>PowerPoint Presentation</vt:lpstr>
      <vt:lpstr>PowerPoint Presentation</vt:lpstr>
      <vt:lpstr>PowerPoint Presentation</vt:lpstr>
      <vt:lpstr>Making Informed Consent an Informed Choice:  Training for Health Care Professionals</vt:lpstr>
      <vt:lpstr>Health Care Professionals Module: 10 Strategies</vt:lpstr>
      <vt:lpstr>The Teach-Back Process</vt:lpstr>
      <vt:lpstr>Teach-Back Examples</vt:lpstr>
      <vt:lpstr>PowerPoint Presentation</vt:lpstr>
      <vt:lpstr>PowerPoint Presentation</vt:lpstr>
      <vt:lpstr>PowerPoint Presentation</vt:lpstr>
      <vt:lpstr>PowerPoint Presentation</vt:lpstr>
      <vt:lpstr>PowerPoint Presentation</vt:lpstr>
      <vt:lpstr>PowerPoint Presentation</vt:lpstr>
      <vt:lpstr>Informed Consent as a  Team Process</vt:lpstr>
      <vt:lpstr>Team Roles and Responsibilities</vt:lpstr>
      <vt:lpstr>PowerPoint Presentation</vt:lpstr>
      <vt:lpstr>Learning from Training Modules </vt:lpstr>
      <vt:lpstr>Effect of Training Modules  and Strategies* </vt:lpstr>
      <vt:lpstr>What questions do you have?</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DHHS</dc:creator>
  <cp:lastModifiedBy>Chris LaScala</cp:lastModifiedBy>
  <cp:revision>50</cp:revision>
  <dcterms:created xsi:type="dcterms:W3CDTF">2013-09-03T18:05:51Z</dcterms:created>
  <dcterms:modified xsi:type="dcterms:W3CDTF">2017-03-31T01:15:46Z</dcterms:modified>
</cp:coreProperties>
</file>