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7" r:id="rId2"/>
    <p:sldId id="295" r:id="rId3"/>
    <p:sldId id="296" r:id="rId4"/>
    <p:sldId id="268" r:id="rId5"/>
    <p:sldId id="282" r:id="rId6"/>
    <p:sldId id="275" r:id="rId7"/>
    <p:sldId id="281" r:id="rId8"/>
    <p:sldId id="291" r:id="rId9"/>
    <p:sldId id="292" r:id="rId10"/>
    <p:sldId id="271" r:id="rId11"/>
    <p:sldId id="278" r:id="rId12"/>
    <p:sldId id="272" r:id="rId13"/>
    <p:sldId id="279" r:id="rId14"/>
    <p:sldId id="274" r:id="rId15"/>
    <p:sldId id="273" r:id="rId16"/>
    <p:sldId id="283" r:id="rId17"/>
    <p:sldId id="285" r:id="rId18"/>
    <p:sldId id="287" r:id="rId19"/>
    <p:sldId id="288" r:id="rId20"/>
    <p:sldId id="289" r:id="rId21"/>
    <p:sldId id="298" r:id="rId2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0B0"/>
    <a:srgbClr val="00C85A"/>
    <a:srgbClr val="3AF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86477" autoAdjust="0"/>
  </p:normalViewPr>
  <p:slideViewPr>
    <p:cSldViewPr snapToGrid="0">
      <p:cViewPr varScale="1">
        <p:scale>
          <a:sx n="115" d="100"/>
          <a:sy n="115" d="100"/>
        </p:scale>
        <p:origin x="164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67050" cy="46990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9" y="2"/>
            <a:ext cx="3067050" cy="46990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175"/>
            <a:ext cx="3067050" cy="46990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9" y="8893175"/>
            <a:ext cx="3067050" cy="46990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7C92A4A4-46FC-4CFF-B04B-EB4ED40DA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96747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67050" cy="46990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9" y="2"/>
            <a:ext cx="3067050" cy="46990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6" y="4505326"/>
            <a:ext cx="5661025" cy="3687764"/>
          </a:xfrm>
          <a:prstGeom prst="rect">
            <a:avLst/>
          </a:prstGeom>
        </p:spPr>
        <p:txBody>
          <a:bodyPr vert="horz" lIns="91430" tIns="45714" rIns="91430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175"/>
            <a:ext cx="3067050" cy="46990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9" y="8893175"/>
            <a:ext cx="3067050" cy="46990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4332A1F9-7D07-496C-89DE-398D0814C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56605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22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5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4246 - Final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4400" y="2441205"/>
            <a:ext cx="7315200" cy="1470025"/>
          </a:xfrm>
        </p:spPr>
        <p:txBody>
          <a:bodyPr/>
          <a:lstStyle>
            <a:lvl1pPr algn="ctr">
              <a:lnSpc>
                <a:spcPts val="3600"/>
              </a:lnSpc>
              <a:defRPr b="1" i="0" kern="1200" spc="0">
                <a:solidFill>
                  <a:srgbClr val="001286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14400" y="3367451"/>
            <a:ext cx="7315200" cy="762120"/>
          </a:xfrm>
        </p:spPr>
        <p:txBody>
          <a:bodyPr/>
          <a:lstStyle>
            <a:lvl1pPr marL="0" indent="0" algn="ctr">
              <a:buNone/>
              <a:defRPr>
                <a:solidFill>
                  <a:srgbClr val="484848"/>
                </a:solidFill>
                <a:latin typeface="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0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4246 - Final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5525" y="-2044700"/>
            <a:ext cx="11912600" cy="893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4400" y="2441205"/>
            <a:ext cx="7315200" cy="1470025"/>
          </a:xfrm>
        </p:spPr>
        <p:txBody>
          <a:bodyPr/>
          <a:lstStyle>
            <a:lvl1pPr algn="ctr">
              <a:lnSpc>
                <a:spcPts val="3600"/>
              </a:lnSpc>
              <a:defRPr b="1" i="0" kern="1200" spc="0">
                <a:solidFill>
                  <a:srgbClr val="001286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14400" y="3367451"/>
            <a:ext cx="7315200" cy="762120"/>
          </a:xfrm>
        </p:spPr>
        <p:txBody>
          <a:bodyPr/>
          <a:lstStyle>
            <a:lvl1pPr marL="0" indent="0" algn="ctr">
              <a:buNone/>
              <a:defRPr>
                <a:solidFill>
                  <a:srgbClr val="484848"/>
                </a:solidFill>
                <a:latin typeface="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6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41384"/>
            <a:ext cx="7315200" cy="3716557"/>
          </a:xfrm>
        </p:spPr>
        <p:txBody>
          <a:bodyPr>
            <a:normAutofit/>
          </a:bodyPr>
          <a:lstStyle>
            <a:lvl1pPr marL="0" indent="0">
              <a:lnSpc>
                <a:spcPts val="2025"/>
              </a:lnSpc>
              <a:buNone/>
              <a:defRPr sz="1500">
                <a:solidFill>
                  <a:srgbClr val="484848"/>
                </a:solidFill>
                <a:latin typeface="Arial"/>
              </a:defRPr>
            </a:lvl1pPr>
            <a:lvl2pPr marL="342900" indent="0">
              <a:buNone/>
              <a:defRPr>
                <a:solidFill>
                  <a:srgbClr val="001286"/>
                </a:solidFill>
                <a:latin typeface="Futura"/>
              </a:defRPr>
            </a:lvl2pPr>
            <a:lvl3pPr marL="685800" indent="0">
              <a:buNone/>
              <a:defRPr>
                <a:solidFill>
                  <a:srgbClr val="001286"/>
                </a:solidFill>
                <a:latin typeface="Futura"/>
              </a:defRPr>
            </a:lvl3pPr>
            <a:lvl4pPr marL="1028700" indent="0">
              <a:buNone/>
              <a:defRPr>
                <a:solidFill>
                  <a:srgbClr val="001286"/>
                </a:solidFill>
                <a:latin typeface="Futura"/>
              </a:defRPr>
            </a:lvl4pPr>
            <a:lvl5pPr marL="1371600" indent="0">
              <a:buNone/>
              <a:defRPr>
                <a:solidFill>
                  <a:srgbClr val="001286"/>
                </a:solidFill>
                <a:latin typeface="Futur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616720"/>
            <a:ext cx="7315200" cy="938589"/>
          </a:xfrm>
        </p:spPr>
        <p:txBody>
          <a:bodyPr/>
          <a:lstStyle>
            <a:lvl1pPr>
              <a:lnSpc>
                <a:spcPts val="3600"/>
              </a:lnSpc>
              <a:defRPr b="1" i="0" kern="1200" spc="0" baseline="0">
                <a:solidFill>
                  <a:srgbClr val="001286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5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5822"/>
            <a:ext cx="7315200" cy="938589"/>
          </a:xfrm>
        </p:spPr>
        <p:txBody>
          <a:bodyPr/>
          <a:lstStyle>
            <a:lvl1pPr>
              <a:lnSpc>
                <a:spcPts val="3600"/>
              </a:lnSpc>
              <a:defRPr b="1" i="0" kern="1200" spc="0" baseline="0">
                <a:solidFill>
                  <a:srgbClr val="001286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41384"/>
            <a:ext cx="7315200" cy="3716557"/>
          </a:xfrm>
        </p:spPr>
        <p:txBody>
          <a:bodyPr/>
          <a:lstStyle>
            <a:lvl1pPr marL="213122" indent="-213122">
              <a:defRPr b="0" i="0" strike="noStrike">
                <a:solidFill>
                  <a:srgbClr val="484848"/>
                </a:solidFill>
                <a:latin typeface="Arial"/>
              </a:defRPr>
            </a:lvl1pPr>
            <a:lvl2pPr>
              <a:defRPr b="0" i="0" strike="noStrike">
                <a:solidFill>
                  <a:srgbClr val="484848"/>
                </a:solidFill>
                <a:latin typeface="Arial"/>
              </a:defRPr>
            </a:lvl2pPr>
            <a:lvl3pPr marL="817960" indent="-132160">
              <a:defRPr b="0" i="0" strike="noStrike">
                <a:solidFill>
                  <a:srgbClr val="484848"/>
                </a:solidFill>
                <a:latin typeface="Arial"/>
              </a:defRPr>
            </a:lvl3pPr>
            <a:lvl4pPr>
              <a:defRPr b="0" i="0" strike="noStrike">
                <a:solidFill>
                  <a:srgbClr val="484848"/>
                </a:solidFill>
                <a:latin typeface="Arial"/>
              </a:defRPr>
            </a:lvl4pPr>
            <a:lvl5pPr>
              <a:defRPr b="0" i="0" strike="noStrike">
                <a:solidFill>
                  <a:srgbClr val="484848"/>
                </a:solidFill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5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914401" y="1941383"/>
            <a:ext cx="3303356" cy="3072102"/>
          </a:xfrm>
        </p:spPr>
        <p:txBody>
          <a:bodyPr/>
          <a:lstStyle>
            <a:lvl1pPr marL="0" indent="0">
              <a:lnSpc>
                <a:spcPts val="1875"/>
              </a:lnSpc>
              <a:buNone/>
              <a:defRPr sz="1500" kern="1200" baseline="0">
                <a:solidFill>
                  <a:srgbClr val="484848"/>
                </a:solidFill>
                <a:latin typeface="Arial"/>
              </a:defRPr>
            </a:lvl1pPr>
            <a:lvl2pPr>
              <a:lnSpc>
                <a:spcPts val="1875"/>
              </a:lnSpc>
              <a:defRPr sz="1800" kern="1200" baseline="0">
                <a:solidFill>
                  <a:srgbClr val="484848"/>
                </a:solidFill>
                <a:latin typeface="Arial"/>
              </a:defRPr>
            </a:lvl2pPr>
            <a:lvl3pPr marL="817960" indent="-132160">
              <a:lnSpc>
                <a:spcPts val="1875"/>
              </a:lnSpc>
              <a:defRPr sz="1500" kern="1200" baseline="0">
                <a:solidFill>
                  <a:srgbClr val="484848"/>
                </a:solidFill>
                <a:latin typeface="Arial"/>
              </a:defRPr>
            </a:lvl3pPr>
            <a:lvl4pPr>
              <a:lnSpc>
                <a:spcPts val="1875"/>
              </a:lnSpc>
              <a:defRPr sz="1350" kern="1200" baseline="0">
                <a:solidFill>
                  <a:srgbClr val="484848"/>
                </a:solidFill>
                <a:latin typeface="Arial"/>
              </a:defRPr>
            </a:lvl4pPr>
            <a:lvl5pPr marL="1500188" indent="-128588">
              <a:lnSpc>
                <a:spcPts val="1875"/>
              </a:lnSpc>
              <a:defRPr sz="1350" kern="1200" baseline="0">
                <a:solidFill>
                  <a:srgbClr val="484848"/>
                </a:solidFill>
                <a:latin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615822"/>
            <a:ext cx="7315200" cy="938589"/>
          </a:xfrm>
        </p:spPr>
        <p:txBody>
          <a:bodyPr/>
          <a:lstStyle>
            <a:lvl1pPr>
              <a:lnSpc>
                <a:spcPts val="3600"/>
              </a:lnSpc>
              <a:defRPr b="1" i="0" kern="1200" spc="0" baseline="0">
                <a:solidFill>
                  <a:srgbClr val="001286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7"/>
          </p:nvPr>
        </p:nvSpPr>
        <p:spPr>
          <a:xfrm>
            <a:off x="4901523" y="1941383"/>
            <a:ext cx="3303356" cy="3072102"/>
          </a:xfrm>
        </p:spPr>
        <p:txBody>
          <a:bodyPr/>
          <a:lstStyle>
            <a:lvl1pPr marL="0" indent="0">
              <a:lnSpc>
                <a:spcPts val="1875"/>
              </a:lnSpc>
              <a:buNone/>
              <a:defRPr sz="1500" kern="1200" baseline="0">
                <a:solidFill>
                  <a:srgbClr val="484848"/>
                </a:solidFill>
                <a:latin typeface="Arial"/>
              </a:defRPr>
            </a:lvl1pPr>
            <a:lvl2pPr>
              <a:lnSpc>
                <a:spcPts val="1875"/>
              </a:lnSpc>
              <a:defRPr sz="1800" kern="1200" baseline="0">
                <a:solidFill>
                  <a:srgbClr val="484848"/>
                </a:solidFill>
                <a:latin typeface="Arial"/>
              </a:defRPr>
            </a:lvl2pPr>
            <a:lvl3pPr marL="817960" indent="-132160">
              <a:lnSpc>
                <a:spcPts val="1875"/>
              </a:lnSpc>
              <a:defRPr sz="1500" kern="1200" baseline="0">
                <a:solidFill>
                  <a:srgbClr val="484848"/>
                </a:solidFill>
                <a:latin typeface="Arial"/>
              </a:defRPr>
            </a:lvl3pPr>
            <a:lvl4pPr>
              <a:lnSpc>
                <a:spcPts val="1875"/>
              </a:lnSpc>
              <a:defRPr sz="1350" kern="1200" baseline="0">
                <a:solidFill>
                  <a:srgbClr val="484848"/>
                </a:solidFill>
                <a:latin typeface="Arial"/>
              </a:defRPr>
            </a:lvl4pPr>
            <a:lvl5pPr marL="1500188" indent="-128588">
              <a:lnSpc>
                <a:spcPts val="1875"/>
              </a:lnSpc>
              <a:defRPr sz="1350" kern="1200" baseline="0">
                <a:solidFill>
                  <a:srgbClr val="484848"/>
                </a:solidFill>
                <a:latin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59186"/>
            <a:ext cx="7315200" cy="1143000"/>
          </a:xfrm>
        </p:spPr>
        <p:txBody>
          <a:bodyPr/>
          <a:lstStyle>
            <a:lvl1pPr algn="ctr">
              <a:lnSpc>
                <a:spcPts val="3600"/>
              </a:lnSpc>
              <a:defRPr b="1" i="0" kern="1200" spc="0" baseline="0">
                <a:solidFill>
                  <a:srgbClr val="001286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40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14246 - Final4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00202"/>
            <a:ext cx="7315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947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342900" rtl="0" eaLnBrk="1" fontAlgn="base" hangingPunct="1">
        <a:lnSpc>
          <a:spcPts val="3225"/>
        </a:lnSpc>
        <a:spcBef>
          <a:spcPct val="0"/>
        </a:spcBef>
        <a:spcAft>
          <a:spcPct val="0"/>
        </a:spcAft>
        <a:defRPr sz="3300" b="1" kern="1200">
          <a:solidFill>
            <a:srgbClr val="001286"/>
          </a:solidFill>
          <a:latin typeface="Arial"/>
          <a:ea typeface="ＭＳ Ｐゴシック" charset="0"/>
          <a:cs typeface="ＭＳ Ｐゴシック" charset="0"/>
        </a:defRPr>
      </a:lvl1pPr>
      <a:lvl2pPr algn="l" defTabSz="342900" rtl="0" eaLnBrk="1" fontAlgn="base" hangingPunct="1">
        <a:lnSpc>
          <a:spcPts val="3225"/>
        </a:lnSpc>
        <a:spcBef>
          <a:spcPct val="0"/>
        </a:spcBef>
        <a:spcAft>
          <a:spcPct val="0"/>
        </a:spcAft>
        <a:defRPr sz="3300" b="1">
          <a:solidFill>
            <a:srgbClr val="001286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342900" rtl="0" eaLnBrk="1" fontAlgn="base" hangingPunct="1">
        <a:lnSpc>
          <a:spcPts val="3225"/>
        </a:lnSpc>
        <a:spcBef>
          <a:spcPct val="0"/>
        </a:spcBef>
        <a:spcAft>
          <a:spcPct val="0"/>
        </a:spcAft>
        <a:defRPr sz="3300" b="1">
          <a:solidFill>
            <a:srgbClr val="001286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342900" rtl="0" eaLnBrk="1" fontAlgn="base" hangingPunct="1">
        <a:lnSpc>
          <a:spcPts val="3225"/>
        </a:lnSpc>
        <a:spcBef>
          <a:spcPct val="0"/>
        </a:spcBef>
        <a:spcAft>
          <a:spcPct val="0"/>
        </a:spcAft>
        <a:defRPr sz="3300" b="1">
          <a:solidFill>
            <a:srgbClr val="001286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342900" rtl="0" eaLnBrk="1" fontAlgn="base" hangingPunct="1">
        <a:lnSpc>
          <a:spcPts val="3225"/>
        </a:lnSpc>
        <a:spcBef>
          <a:spcPct val="0"/>
        </a:spcBef>
        <a:spcAft>
          <a:spcPct val="0"/>
        </a:spcAft>
        <a:defRPr sz="3300" b="1">
          <a:solidFill>
            <a:srgbClr val="001286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13122" indent="-213122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84848"/>
          </a:solidFill>
          <a:latin typeface="Arial"/>
          <a:ea typeface="ＭＳ Ｐゴシック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484848"/>
          </a:solidFill>
          <a:latin typeface="Arial"/>
          <a:ea typeface="ＭＳ Ｐゴシック" charset="0"/>
          <a:cs typeface="+mn-cs"/>
        </a:defRPr>
      </a:lvl2pPr>
      <a:lvl3pPr marL="817960" indent="-13216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484848"/>
          </a:solidFill>
          <a:latin typeface="Arial"/>
          <a:ea typeface="ＭＳ Ｐゴシック" charset="0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484848"/>
          </a:solidFill>
          <a:latin typeface="Arial"/>
          <a:ea typeface="ＭＳ Ｐゴシック" charset="0"/>
          <a:cs typeface="+mn-cs"/>
        </a:defRPr>
      </a:lvl4pPr>
      <a:lvl5pPr marL="1500188" indent="-128588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484848"/>
          </a:solidFill>
          <a:latin typeface="Arial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208175198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2873" y="2252539"/>
            <a:ext cx="7206575" cy="1102519"/>
          </a:xfrm>
        </p:spPr>
        <p:txBody>
          <a:bodyPr/>
          <a:lstStyle/>
          <a:p>
            <a:r>
              <a:rPr lang="en-US" dirty="0" smtClean="0"/>
              <a:t>Communicating with Refugee and Immigrant</a:t>
            </a:r>
            <a:r>
              <a:rPr lang="en-US" dirty="0"/>
              <a:t> </a:t>
            </a:r>
            <a:r>
              <a:rPr lang="en-US" dirty="0" smtClean="0"/>
              <a:t>Populations on Health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216638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Kari LaScala, J.D.</a:t>
            </a:r>
          </a:p>
          <a:p>
            <a:pPr algn="ctr"/>
            <a:r>
              <a:rPr lang="en-US" dirty="0" smtClean="0"/>
              <a:t>Health Communications Specialist</a:t>
            </a:r>
            <a:br>
              <a:rPr lang="en-US" dirty="0" smtClean="0"/>
            </a:br>
            <a:r>
              <a:rPr lang="en-US" dirty="0" smtClean="0"/>
              <a:t>Wisconsin Health Literacy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83014" y="4193534"/>
            <a:ext cx="43609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Omar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Eliwa,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</a:rPr>
              <a:t>RPh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dirty="0" smtClean="0"/>
              <a:t>Compounding Pharmacist</a:t>
            </a:r>
            <a:br>
              <a:rPr lang="en-US" dirty="0" smtClean="0"/>
            </a:br>
            <a:r>
              <a:rPr lang="en-US" dirty="0" smtClean="0"/>
              <a:t>Clinical Services Manager</a:t>
            </a:r>
            <a:br>
              <a:rPr lang="en-US" dirty="0" smtClean="0"/>
            </a:br>
            <a:r>
              <a:rPr lang="en-US" dirty="0" smtClean="0"/>
              <a:t>Hayat Pharmacy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-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98044"/>
            <a:ext cx="7315200" cy="3716557"/>
          </a:xfrm>
        </p:spPr>
        <p:txBody>
          <a:bodyPr/>
          <a:lstStyle/>
          <a:p>
            <a:r>
              <a:rPr lang="en-US" dirty="0" smtClean="0"/>
              <a:t>Written translations – difficulty with less common languages</a:t>
            </a:r>
          </a:p>
          <a:p>
            <a:r>
              <a:rPr lang="en-US" dirty="0" smtClean="0"/>
              <a:t>Multiple languages and interpreters at some workshops</a:t>
            </a:r>
          </a:p>
          <a:p>
            <a:r>
              <a:rPr lang="en-US" dirty="0" smtClean="0"/>
              <a:t>English Language Learners – different levels of English skills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0614" y="3763231"/>
            <a:ext cx="2763257" cy="213359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3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in Year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293" y="1273057"/>
            <a:ext cx="7315200" cy="371655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Arabic </a:t>
            </a:r>
          </a:p>
          <a:p>
            <a:pPr lvl="1"/>
            <a:r>
              <a:rPr lang="en-US" dirty="0" smtClean="0"/>
              <a:t>Burmese</a:t>
            </a:r>
          </a:p>
          <a:p>
            <a:pPr lvl="1"/>
            <a:r>
              <a:rPr lang="en-US" dirty="0" smtClean="0"/>
              <a:t>English</a:t>
            </a:r>
          </a:p>
          <a:p>
            <a:pPr lvl="1"/>
            <a:r>
              <a:rPr lang="en-US" dirty="0" smtClean="0"/>
              <a:t>French</a:t>
            </a:r>
          </a:p>
          <a:p>
            <a:pPr lvl="1"/>
            <a:r>
              <a:rPr lang="en-US" dirty="0" smtClean="0"/>
              <a:t>Hmong</a:t>
            </a:r>
          </a:p>
          <a:p>
            <a:pPr lvl="1"/>
            <a:r>
              <a:rPr lang="en-US" dirty="0" err="1" smtClean="0"/>
              <a:t>Sgaw</a:t>
            </a:r>
            <a:r>
              <a:rPr lang="en-US" dirty="0" smtClean="0"/>
              <a:t> Karen</a:t>
            </a:r>
          </a:p>
          <a:p>
            <a:pPr lvl="1"/>
            <a:r>
              <a:rPr lang="en-US" dirty="0" smtClean="0"/>
              <a:t>Spanish</a:t>
            </a:r>
          </a:p>
          <a:p>
            <a:pPr lvl="1"/>
            <a:r>
              <a:rPr lang="en-US" dirty="0" smtClean="0"/>
              <a:t>Somali</a:t>
            </a:r>
          </a:p>
          <a:p>
            <a:pPr lvl="1"/>
            <a:r>
              <a:rPr lang="en-US" dirty="0" smtClean="0"/>
              <a:t>Swahili</a:t>
            </a:r>
          </a:p>
        </p:txBody>
      </p:sp>
    </p:spTree>
    <p:extLst>
      <p:ext uri="{BB962C8B-B14F-4D97-AF65-F5344CB8AC3E}">
        <p14:creationId xmlns:p14="http://schemas.microsoft.com/office/powerpoint/2010/main" val="42248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– Refugee &amp; Immigrants’ Diverse Backgrounds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3814" y="2460197"/>
            <a:ext cx="7315200" cy="3716557"/>
          </a:xfrm>
        </p:spPr>
        <p:txBody>
          <a:bodyPr/>
          <a:lstStyle/>
          <a:p>
            <a:r>
              <a:rPr lang="en-US" dirty="0" smtClean="0"/>
              <a:t>Differences in: </a:t>
            </a:r>
          </a:p>
          <a:p>
            <a:pPr lvl="1"/>
            <a:r>
              <a:rPr lang="en-US" dirty="0" smtClean="0"/>
              <a:t>Culture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Level of Education</a:t>
            </a:r>
          </a:p>
          <a:p>
            <a:pPr lvl="1"/>
            <a:r>
              <a:rPr lang="en-US" dirty="0" smtClean="0"/>
              <a:t>Prior medicine 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312" y="2009919"/>
            <a:ext cx="3448421" cy="3236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8640" y="5246130"/>
            <a:ext cx="3615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(Photo courtesy of Grassland Media, Inc.)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31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Race/Ethnic Breakdown Year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670" y="1398045"/>
            <a:ext cx="7315200" cy="37165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Bhutanese						Indonesian	      </a:t>
            </a:r>
          </a:p>
          <a:p>
            <a:pPr marL="0" indent="0">
              <a:buNone/>
            </a:pPr>
            <a:r>
              <a:rPr lang="en-US" dirty="0" smtClean="0"/>
              <a:t>Black								Iraqi	</a:t>
            </a:r>
          </a:p>
          <a:p>
            <a:pPr marL="0" indent="0">
              <a:buNone/>
            </a:pPr>
            <a:r>
              <a:rPr lang="en-US" dirty="0" smtClean="0"/>
              <a:t>Burmese							Karen </a:t>
            </a:r>
          </a:p>
          <a:p>
            <a:pPr marL="0" indent="0">
              <a:buNone/>
            </a:pPr>
            <a:r>
              <a:rPr lang="en-US" dirty="0" smtClean="0"/>
              <a:t>Caucasian						Latino	</a:t>
            </a:r>
          </a:p>
          <a:p>
            <a:pPr marL="0" indent="0">
              <a:buNone/>
            </a:pPr>
            <a:r>
              <a:rPr lang="en-US" dirty="0" smtClean="0"/>
              <a:t>Chin									</a:t>
            </a:r>
            <a:r>
              <a:rPr lang="en-US" dirty="0" err="1" smtClean="0"/>
              <a:t>Rohingya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Hmong								Somali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–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4411"/>
            <a:ext cx="7315200" cy="3716557"/>
          </a:xfrm>
        </p:spPr>
        <p:txBody>
          <a:bodyPr/>
          <a:lstStyle/>
          <a:p>
            <a:r>
              <a:rPr lang="en-US" dirty="0" smtClean="0"/>
              <a:t>Some reluctance to renew in Year 2 (time constraints)</a:t>
            </a:r>
          </a:p>
          <a:p>
            <a:r>
              <a:rPr lang="en-US" dirty="0" smtClean="0"/>
              <a:t>Number and language of participants not always known (sometimes very large groups)</a:t>
            </a:r>
          </a:p>
          <a:p>
            <a:r>
              <a:rPr lang="en-US" dirty="0" smtClean="0"/>
              <a:t>Follow-up surveys can be challenging to obtain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4411"/>
            <a:ext cx="7315200" cy="3716557"/>
          </a:xfrm>
        </p:spPr>
        <p:txBody>
          <a:bodyPr/>
          <a:lstStyle/>
          <a:p>
            <a:r>
              <a:rPr lang="en-US" dirty="0" smtClean="0"/>
              <a:t>Keep explanations as simple as possible</a:t>
            </a:r>
          </a:p>
          <a:p>
            <a:r>
              <a:rPr lang="en-US" dirty="0" smtClean="0"/>
              <a:t>Remain flexible</a:t>
            </a:r>
          </a:p>
          <a:p>
            <a:r>
              <a:rPr lang="en-US" dirty="0" smtClean="0"/>
              <a:t>A simple smile and hello go a long way</a:t>
            </a:r>
          </a:p>
          <a:p>
            <a:r>
              <a:rPr lang="en-US" dirty="0" smtClean="0"/>
              <a:t>Have fun</a:t>
            </a:r>
          </a:p>
          <a:p>
            <a:r>
              <a:rPr lang="en-US" dirty="0" smtClean="0"/>
              <a:t>Keep it interactive</a:t>
            </a:r>
          </a:p>
          <a:p>
            <a:r>
              <a:rPr lang="en-US" dirty="0" smtClean="0"/>
              <a:t>Your work is important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 the Words of a Pharmacist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92636"/>
            <a:ext cx="7315200" cy="762120"/>
          </a:xfrm>
        </p:spPr>
        <p:txBody>
          <a:bodyPr/>
          <a:lstStyle/>
          <a:p>
            <a:r>
              <a:rPr lang="en-US" dirty="0" smtClean="0"/>
              <a:t>Tips for Better Communication with Refugees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507" y="624369"/>
            <a:ext cx="7315200" cy="938589"/>
          </a:xfrm>
        </p:spPr>
        <p:txBody>
          <a:bodyPr/>
          <a:lstStyle/>
          <a:p>
            <a:r>
              <a:rPr lang="en-US" dirty="0" smtClean="0"/>
              <a:t>Language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24861"/>
            <a:ext cx="4935415" cy="3716557"/>
          </a:xfrm>
        </p:spPr>
        <p:txBody>
          <a:bodyPr/>
          <a:lstStyle/>
          <a:p>
            <a:r>
              <a:rPr lang="en-US" dirty="0" smtClean="0"/>
              <a:t>Be creative</a:t>
            </a:r>
          </a:p>
          <a:p>
            <a:r>
              <a:rPr lang="en-US" dirty="0" smtClean="0"/>
              <a:t>Interpreters</a:t>
            </a:r>
            <a:endParaRPr lang="en-US" dirty="0" smtClean="0"/>
          </a:p>
          <a:p>
            <a:r>
              <a:rPr lang="en-US" dirty="0" smtClean="0"/>
              <a:t>The simpler the better</a:t>
            </a:r>
          </a:p>
          <a:p>
            <a:r>
              <a:rPr lang="en-US" dirty="0" smtClean="0"/>
              <a:t>Show &amp; tell technique</a:t>
            </a:r>
          </a:p>
          <a:p>
            <a:r>
              <a:rPr lang="en-US" dirty="0" smtClean="0"/>
              <a:t>Working with other healthcare professionals</a:t>
            </a:r>
          </a:p>
          <a:p>
            <a:r>
              <a:rPr lang="en-US" dirty="0" smtClean="0"/>
              <a:t>Your software </a:t>
            </a:r>
            <a:r>
              <a:rPr lang="en-US" dirty="0"/>
              <a:t>p</a:t>
            </a:r>
            <a:r>
              <a:rPr lang="en-US" dirty="0" smtClean="0"/>
              <a:t>rovider – can it print instructions in other languages?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285">
            <a:off x="5093406" y="1821074"/>
            <a:ext cx="3638848" cy="30572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41384"/>
            <a:ext cx="5439508" cy="3716557"/>
          </a:xfrm>
        </p:spPr>
        <p:txBody>
          <a:bodyPr/>
          <a:lstStyle/>
          <a:p>
            <a:r>
              <a:rPr lang="en-US" dirty="0" smtClean="0"/>
              <a:t>Refugees &amp; immigrants may be:</a:t>
            </a:r>
          </a:p>
          <a:p>
            <a:pPr lvl="1"/>
            <a:r>
              <a:rPr lang="en-US" dirty="0" smtClean="0"/>
              <a:t>Reluctant to ask questions</a:t>
            </a:r>
          </a:p>
          <a:p>
            <a:pPr lvl="1"/>
            <a:r>
              <a:rPr lang="en-US" dirty="0" smtClean="0"/>
              <a:t>Not know they need to go to a doctor to get a prescription </a:t>
            </a:r>
            <a:endParaRPr lang="en-US" dirty="0"/>
          </a:p>
          <a:p>
            <a:pPr lvl="1"/>
            <a:r>
              <a:rPr lang="en-US" dirty="0" smtClean="0"/>
              <a:t>May have used different medicines than are available here</a:t>
            </a:r>
          </a:p>
          <a:p>
            <a:pPr lvl="1"/>
            <a:r>
              <a:rPr lang="en-US" dirty="0" smtClean="0"/>
              <a:t>Have different gender norms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72" y="3217984"/>
            <a:ext cx="2476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1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41384"/>
            <a:ext cx="5720862" cy="3716557"/>
          </a:xfrm>
        </p:spPr>
        <p:txBody>
          <a:bodyPr/>
          <a:lstStyle/>
          <a:p>
            <a:r>
              <a:rPr lang="en-US" dirty="0" smtClean="0"/>
              <a:t>Enough time must be allocated to counsel the patient no matter how busy you are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This will go a long way in helping to meet potential language and cultural barriers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5" name="Picture 3" descr="C:\Users\Chris\AppData\Local\Microsoft\Windows\INetCache\IE\H9SMSFIR\BlogClocksGobac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791" y="1888513"/>
            <a:ext cx="2401209" cy="239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6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Disclosure Statement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 have no relevant financial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71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508" y="1566245"/>
            <a:ext cx="4818185" cy="3716557"/>
          </a:xfrm>
        </p:spPr>
        <p:txBody>
          <a:bodyPr/>
          <a:lstStyle/>
          <a:p>
            <a:r>
              <a:rPr lang="en-US" dirty="0" smtClean="0"/>
              <a:t>There are many messages a healthcare provider can convey</a:t>
            </a:r>
          </a:p>
          <a:p>
            <a:r>
              <a:rPr lang="en-US" dirty="0" smtClean="0"/>
              <a:t>Treat patient as you would a family member</a:t>
            </a:r>
          </a:p>
          <a:p>
            <a:r>
              <a:rPr lang="en-US" dirty="0" smtClean="0"/>
              <a:t>Show compassion</a:t>
            </a:r>
          </a:p>
          <a:p>
            <a:r>
              <a:rPr lang="en-US" dirty="0" smtClean="0"/>
              <a:t>Ask questions about them or their families</a:t>
            </a:r>
          </a:p>
          <a:p>
            <a:r>
              <a:rPr lang="en-US" dirty="0" smtClean="0"/>
              <a:t>Be the one who made the extra effort to communicate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931" y="1859208"/>
            <a:ext cx="30861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2873" y="2252539"/>
            <a:ext cx="7206575" cy="1102519"/>
          </a:xfrm>
        </p:spPr>
        <p:txBody>
          <a:bodyPr/>
          <a:lstStyle/>
          <a:p>
            <a:r>
              <a:rPr lang="en-US" dirty="0" smtClean="0"/>
              <a:t>Communicating with Refugee and Immigrant</a:t>
            </a:r>
            <a:r>
              <a:rPr lang="en-US" dirty="0"/>
              <a:t> </a:t>
            </a:r>
            <a:r>
              <a:rPr lang="en-US" dirty="0" smtClean="0"/>
              <a:t>Populations on Health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216638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Kari LaScala, J.D.</a:t>
            </a:r>
          </a:p>
          <a:p>
            <a:pPr algn="ctr"/>
            <a:r>
              <a:rPr lang="en-US" dirty="0" smtClean="0"/>
              <a:t>Health Communications Specialist</a:t>
            </a:r>
            <a:br>
              <a:rPr lang="en-US" dirty="0" smtClean="0"/>
            </a:br>
            <a:r>
              <a:rPr lang="en-US" dirty="0" smtClean="0"/>
              <a:t>Wisconsin Health Literacy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7454" y="4108394"/>
            <a:ext cx="43609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Omar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Eliwa,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</a:rPr>
              <a:t>RPh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dirty="0" smtClean="0"/>
              <a:t>Compounding Pharmacist</a:t>
            </a:r>
            <a:br>
              <a:rPr lang="en-US" dirty="0" smtClean="0"/>
            </a:br>
            <a:r>
              <a:rPr lang="en-US" dirty="0" smtClean="0"/>
              <a:t>Clinical Services Manager</a:t>
            </a:r>
            <a:br>
              <a:rPr lang="en-US" dirty="0" smtClean="0"/>
            </a:br>
            <a:r>
              <a:rPr lang="en-US" dirty="0" smtClean="0"/>
              <a:t>Hayat Pharmacy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1000" y="3547060"/>
            <a:ext cx="330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u="sng" dirty="0">
                <a:hlinkClick r:id="rId2"/>
              </a:rPr>
              <a:t>https://vimeo.com/208175198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4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community project – challenges to think about when working with and communicating with refugee and immigrant populations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 the words of a pharmacist – tips for better communication with refugee and immigrant 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9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126" y="443871"/>
            <a:ext cx="7315200" cy="938589"/>
          </a:xfrm>
        </p:spPr>
        <p:txBody>
          <a:bodyPr/>
          <a:lstStyle/>
          <a:p>
            <a:r>
              <a:rPr lang="en-US" dirty="0" smtClean="0"/>
              <a:t>Let’s Talk About Medicines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126" y="1083777"/>
            <a:ext cx="7315200" cy="2979135"/>
          </a:xfrm>
        </p:spPr>
        <p:txBody>
          <a:bodyPr/>
          <a:lstStyle/>
          <a:p>
            <a:r>
              <a:rPr lang="en-US" dirty="0" smtClean="0"/>
              <a:t>Why this project?</a:t>
            </a:r>
          </a:p>
          <a:p>
            <a:r>
              <a:rPr lang="en-US" dirty="0" smtClean="0"/>
              <a:t>Grant: Wisconsin DHS – Minority Health Program</a:t>
            </a:r>
          </a:p>
          <a:p>
            <a:r>
              <a:rPr lang="en-US" dirty="0" smtClean="0"/>
              <a:t>Project goals:</a:t>
            </a:r>
          </a:p>
          <a:p>
            <a:pPr lvl="1"/>
            <a:r>
              <a:rPr lang="en-US" dirty="0" smtClean="0"/>
              <a:t>Refugees &amp; immigrants gain a better understanding of how to more safely and effectively use medicine</a:t>
            </a:r>
          </a:p>
          <a:p>
            <a:pPr lvl="1"/>
            <a:r>
              <a:rPr lang="en-US" dirty="0" smtClean="0"/>
              <a:t>Develop a comfort level to ask questions of their pharmacist or doctor</a:t>
            </a:r>
          </a:p>
          <a:p>
            <a:pPr marL="342900" lvl="1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/>
          <a:stretch/>
        </p:blipFill>
        <p:spPr>
          <a:xfrm>
            <a:off x="4313926" y="3764228"/>
            <a:ext cx="4295306" cy="223413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9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– Workshop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7" y="1437292"/>
            <a:ext cx="7315200" cy="3716557"/>
          </a:xfrm>
        </p:spPr>
        <p:txBody>
          <a:bodyPr/>
          <a:lstStyle/>
          <a:p>
            <a:r>
              <a:rPr lang="en-US" dirty="0" smtClean="0"/>
              <a:t>Two-year project (July 2015 – June 2017)</a:t>
            </a:r>
          </a:p>
          <a:p>
            <a:r>
              <a:rPr lang="en-US" dirty="0" smtClean="0"/>
              <a:t>Partner with refugee &amp; other community organizations</a:t>
            </a:r>
          </a:p>
          <a:p>
            <a:r>
              <a:rPr lang="en-US" dirty="0" smtClean="0"/>
              <a:t>20 workshops/year</a:t>
            </a:r>
          </a:p>
          <a:p>
            <a:r>
              <a:rPr lang="en-US" dirty="0" smtClean="0"/>
              <a:t>90-minute interactive workshop</a:t>
            </a:r>
          </a:p>
          <a:p>
            <a:r>
              <a:rPr lang="en-US" dirty="0" smtClean="0"/>
              <a:t>Interpreters/translations</a:t>
            </a:r>
          </a:p>
          <a:p>
            <a:r>
              <a:rPr lang="en-US" dirty="0" smtClean="0"/>
              <a:t>15-30 participants/workshop</a:t>
            </a:r>
          </a:p>
          <a:p>
            <a:r>
              <a:rPr lang="en-US" dirty="0" smtClean="0"/>
              <a:t>Pre- and post-tests &amp; 60-day post survey</a:t>
            </a:r>
          </a:p>
          <a:p>
            <a:r>
              <a:rPr lang="en-US" dirty="0" smtClean="0"/>
              <a:t>Pill box to each participant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92" y="311021"/>
            <a:ext cx="7315200" cy="938589"/>
          </a:xfrm>
        </p:spPr>
        <p:txBody>
          <a:bodyPr/>
          <a:lstStyle/>
          <a:p>
            <a:r>
              <a:rPr lang="en-US" dirty="0" smtClean="0"/>
              <a:t>Workshop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216" y="827208"/>
            <a:ext cx="7648593" cy="3716557"/>
          </a:xfrm>
        </p:spPr>
        <p:txBody>
          <a:bodyPr/>
          <a:lstStyle/>
          <a:p>
            <a:r>
              <a:rPr lang="en-US" sz="2000" dirty="0" smtClean="0"/>
              <a:t>The main parts of a medication label</a:t>
            </a:r>
          </a:p>
          <a:p>
            <a:r>
              <a:rPr lang="en-US" sz="2000" dirty="0" smtClean="0"/>
              <a:t>Dosage instructions: determining how much medicine to take and when</a:t>
            </a:r>
          </a:p>
          <a:p>
            <a:r>
              <a:rPr lang="en-US" sz="2000" dirty="0" smtClean="0"/>
              <a:t>Basic storage techniques </a:t>
            </a:r>
          </a:p>
          <a:p>
            <a:r>
              <a:rPr lang="en-US" sz="2000" dirty="0" smtClean="0"/>
              <a:t>Over-the-counter medicines &amp; potential interaction with other medicines</a:t>
            </a:r>
          </a:p>
          <a:p>
            <a:r>
              <a:rPr lang="en-US" sz="2000" dirty="0" smtClean="0"/>
              <a:t>Strategies to remember to take medications</a:t>
            </a:r>
          </a:p>
          <a:p>
            <a:r>
              <a:rPr lang="en-US" sz="2000" dirty="0" smtClean="0"/>
              <a:t>Discuss importance of asking pharmacist qu</a:t>
            </a:r>
            <a:r>
              <a:rPr lang="en-US" sz="2200" dirty="0" smtClean="0"/>
              <a:t>estions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857" y="3829616"/>
            <a:ext cx="1203235" cy="2817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190" y="4005695"/>
            <a:ext cx="2021614" cy="246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673" y="372535"/>
            <a:ext cx="7315200" cy="938589"/>
          </a:xfrm>
        </p:spPr>
        <p:txBody>
          <a:bodyPr/>
          <a:lstStyle/>
          <a:p>
            <a:r>
              <a:rPr lang="en-US" dirty="0" smtClean="0"/>
              <a:t>Workshop Topics/Content Modified for Refugees &amp; Immigrants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59690">
            <a:off x="659206" y="3386677"/>
            <a:ext cx="2273851" cy="290569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91671" y="1457010"/>
            <a:ext cx="73152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 with community health educators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translations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Keep it as interactive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medications for demonstration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51040">
            <a:off x="2010284" y="3433454"/>
            <a:ext cx="2323356" cy="29504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85871">
            <a:off x="3339109" y="3468942"/>
            <a:ext cx="2206493" cy="28794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10715">
            <a:off x="6395705" y="3370882"/>
            <a:ext cx="2395469" cy="32222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43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well – Year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293" y="1355230"/>
            <a:ext cx="7315200" cy="3716557"/>
          </a:xfrm>
        </p:spPr>
        <p:txBody>
          <a:bodyPr/>
          <a:lstStyle/>
          <a:p>
            <a:r>
              <a:rPr lang="en-US" sz="2000" dirty="0" smtClean="0"/>
              <a:t>Over 350 participants</a:t>
            </a:r>
          </a:p>
          <a:p>
            <a:r>
              <a:rPr lang="en-US" sz="2000" dirty="0" smtClean="0"/>
              <a:t>13 different community organizations participated</a:t>
            </a:r>
          </a:p>
          <a:p>
            <a:r>
              <a:rPr lang="en-US" sz="2000" dirty="0" smtClean="0"/>
              <a:t>Knowledge and behavior increases (a few examples):</a:t>
            </a:r>
          </a:p>
          <a:p>
            <a:pPr lvl="1"/>
            <a:r>
              <a:rPr lang="en-US" sz="1700" dirty="0" smtClean="0"/>
              <a:t>Pre- and post-test results:</a:t>
            </a:r>
          </a:p>
          <a:p>
            <a:pPr lvl="2"/>
            <a:r>
              <a:rPr lang="en-US" sz="1700" dirty="0" smtClean="0"/>
              <a:t>Percentage of those who could correctly respond to a question on label content increased from </a:t>
            </a:r>
            <a:r>
              <a:rPr lang="en-US" sz="1700" dirty="0" smtClean="0">
                <a:solidFill>
                  <a:srgbClr val="FF0000"/>
                </a:solidFill>
              </a:rPr>
              <a:t>56% to 77%.</a:t>
            </a:r>
          </a:p>
          <a:p>
            <a:pPr lvl="1"/>
            <a:r>
              <a:rPr lang="en-US" sz="1700" dirty="0" smtClean="0"/>
              <a:t>60-day survey results: </a:t>
            </a:r>
          </a:p>
          <a:p>
            <a:pPr lvl="2"/>
            <a:r>
              <a:rPr lang="en-US" sz="1700" dirty="0" smtClean="0">
                <a:solidFill>
                  <a:srgbClr val="FF0000"/>
                </a:solidFill>
              </a:rPr>
              <a:t>76%</a:t>
            </a:r>
            <a:r>
              <a:rPr lang="en-US" sz="1700" dirty="0" smtClean="0"/>
              <a:t> of those who saw a doctor or pharmacist since attending the workshop said they had asked more questions about their medicine</a:t>
            </a:r>
          </a:p>
          <a:p>
            <a:pPr lvl="2"/>
            <a:r>
              <a:rPr lang="en-US" sz="1700" dirty="0" smtClean="0">
                <a:solidFill>
                  <a:srgbClr val="FF0000"/>
                </a:solidFill>
              </a:rPr>
              <a:t>49% </a:t>
            </a:r>
            <a:r>
              <a:rPr lang="en-US" sz="1700" dirty="0" smtClean="0"/>
              <a:t>of those who used OTC medicine said they had asked their doctor or pharmacist if it was safe to take with other medicine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1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their own words: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1652954" y="1606061"/>
            <a:ext cx="5638800" cy="2872155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/>
              <a:t>Also, I wanted to let you know, a client came in today who attended the workshop. He has a lot of medication to manage and I asked him if he felt like he could do it. He said that of course he knew how, he has been trained and he has a pill box now that he can organize all his medicines in and knows how to keep track of everything because he went to the workshop. I was very happy to hear this and wanted to pass along that we are so happy we have projects like this because it is a huge need in the community.  </a:t>
            </a:r>
            <a:r>
              <a:rPr lang="en-US" dirty="0" smtClean="0"/>
              <a:t>- Refugee Medical Liaison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94654"/>
      </p:ext>
    </p:extLst>
  </p:cSld>
  <p:clrMapOvr>
    <a:masterClrMapping/>
  </p:clrMapOvr>
</p:sld>
</file>

<file path=ppt/theme/theme1.xml><?xml version="1.0" encoding="utf-8"?>
<a:theme xmlns:a="http://schemas.openxmlformats.org/drawingml/2006/main" name="WI Health Literacy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 Health Literacy Powerpoint </Template>
  <TotalTime>1194</TotalTime>
  <Words>739</Words>
  <Application>Microsoft Office PowerPoint</Application>
  <PresentationFormat>On-screen Show (4:3)</PresentationFormat>
  <Paragraphs>128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Futura</vt:lpstr>
      <vt:lpstr>WI Health Literacy Theme</vt:lpstr>
      <vt:lpstr>Communicating with Refugee and Immigrant Populations on Health  </vt:lpstr>
      <vt:lpstr>Disclosure Statement</vt:lpstr>
      <vt:lpstr>Today’s Agenda</vt:lpstr>
      <vt:lpstr>Let’s Talk About Medicines Project</vt:lpstr>
      <vt:lpstr>Project – Workshop Design</vt:lpstr>
      <vt:lpstr>Workshop Topics</vt:lpstr>
      <vt:lpstr>Workshop Topics/Content Modified for Refugees &amp; Immigrants</vt:lpstr>
      <vt:lpstr>What went well – Year 1</vt:lpstr>
      <vt:lpstr>In their own words:</vt:lpstr>
      <vt:lpstr>Challenges - Language</vt:lpstr>
      <vt:lpstr>Languages in Year 1</vt:lpstr>
      <vt:lpstr>Challenges – Refugee &amp; Immigrants’ Diverse Backgrounds </vt:lpstr>
      <vt:lpstr>Race/Ethnic Breakdown Year 1</vt:lpstr>
      <vt:lpstr>Challenges – Organizations</vt:lpstr>
      <vt:lpstr>What we learned</vt:lpstr>
      <vt:lpstr>In the Words of a Pharmacist</vt:lpstr>
      <vt:lpstr>Language considerations</vt:lpstr>
      <vt:lpstr>Cultural Considerations</vt:lpstr>
      <vt:lpstr>Time considerations</vt:lpstr>
      <vt:lpstr>Trust Considerations</vt:lpstr>
      <vt:lpstr>Communicating with Refugee and Immigrant Populations on Health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Sparks</dc:creator>
  <cp:lastModifiedBy>Owner</cp:lastModifiedBy>
  <cp:revision>151</cp:revision>
  <cp:lastPrinted>2016-11-16T16:17:56Z</cp:lastPrinted>
  <dcterms:created xsi:type="dcterms:W3CDTF">2015-08-20T00:51:47Z</dcterms:created>
  <dcterms:modified xsi:type="dcterms:W3CDTF">2017-04-06T15:09:22Z</dcterms:modified>
</cp:coreProperties>
</file>