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582" r:id="rId2"/>
    <p:sldId id="584" r:id="rId3"/>
    <p:sldId id="1192" r:id="rId4"/>
    <p:sldId id="586" r:id="rId5"/>
    <p:sldId id="1193" r:id="rId6"/>
    <p:sldId id="1194" r:id="rId7"/>
    <p:sldId id="1196" r:id="rId8"/>
    <p:sldId id="1195" r:id="rId9"/>
    <p:sldId id="1183" r:id="rId10"/>
    <p:sldId id="1199" r:id="rId11"/>
    <p:sldId id="1198" r:id="rId12"/>
    <p:sldId id="1184" r:id="rId13"/>
    <p:sldId id="1197" r:id="rId14"/>
    <p:sldId id="585" r:id="rId15"/>
    <p:sldId id="587" r:id="rId16"/>
    <p:sldId id="590" r:id="rId17"/>
    <p:sldId id="592" r:id="rId18"/>
    <p:sldId id="593" r:id="rId19"/>
    <p:sldId id="595" r:id="rId20"/>
    <p:sldId id="601" r:id="rId21"/>
    <p:sldId id="602" r:id="rId22"/>
    <p:sldId id="607" r:id="rId23"/>
    <p:sldId id="609" r:id="rId24"/>
    <p:sldId id="1190" r:id="rId25"/>
    <p:sldId id="1186" r:id="rId26"/>
    <p:sldId id="1181" r:id="rId27"/>
    <p:sldId id="612" r:id="rId28"/>
    <p:sldId id="1177" r:id="rId29"/>
  </p:sldIdLst>
  <p:sldSz cx="9144000" cy="6858000" type="screen4x3"/>
  <p:notesSz cx="6954838" cy="93091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53" autoAdjust="0"/>
    <p:restoredTop sz="74607" autoAdjust="0"/>
  </p:normalViewPr>
  <p:slideViewPr>
    <p:cSldViewPr showGuides="1">
      <p:cViewPr>
        <p:scale>
          <a:sx n="60" d="100"/>
          <a:sy n="60" d="100"/>
        </p:scale>
        <p:origin x="-1410" y="-72"/>
      </p:cViewPr>
      <p:guideLst>
        <p:guide orient="horz" pos="2160"/>
        <p:guide pos="2880"/>
      </p:guideLst>
    </p:cSldViewPr>
  </p:slideViewPr>
  <p:outlineViewPr>
    <p:cViewPr>
      <p:scale>
        <a:sx n="33" d="100"/>
        <a:sy n="33" d="100"/>
      </p:scale>
      <p:origin x="0" y="-46872"/>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57" d="100"/>
          <a:sy n="57" d="100"/>
        </p:scale>
        <p:origin x="2814" y="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552" cy="467215"/>
          </a:xfrm>
          <a:prstGeom prst="rect">
            <a:avLst/>
          </a:prstGeom>
        </p:spPr>
        <p:txBody>
          <a:bodyPr vert="horz" lIns="91874" tIns="45937" rIns="91874" bIns="45937" rtlCol="0"/>
          <a:lstStyle>
            <a:lvl1pPr algn="l">
              <a:defRPr sz="1200"/>
            </a:lvl1pPr>
          </a:lstStyle>
          <a:p>
            <a:endParaRPr lang="en-US"/>
          </a:p>
        </p:txBody>
      </p:sp>
      <p:sp>
        <p:nvSpPr>
          <p:cNvPr id="3" name="Date Placeholder 2"/>
          <p:cNvSpPr>
            <a:spLocks noGrp="1"/>
          </p:cNvSpPr>
          <p:nvPr>
            <p:ph type="dt" sz="quarter" idx="1"/>
          </p:nvPr>
        </p:nvSpPr>
        <p:spPr>
          <a:xfrm>
            <a:off x="3939698" y="1"/>
            <a:ext cx="3013552" cy="467215"/>
          </a:xfrm>
          <a:prstGeom prst="rect">
            <a:avLst/>
          </a:prstGeom>
        </p:spPr>
        <p:txBody>
          <a:bodyPr vert="horz" lIns="91874" tIns="45937" rIns="91874" bIns="45937" rtlCol="0"/>
          <a:lstStyle>
            <a:lvl1pPr algn="r">
              <a:defRPr sz="1200"/>
            </a:lvl1pPr>
          </a:lstStyle>
          <a:p>
            <a:fld id="{883FEF74-827A-4805-AE7F-2E9FEF337484}" type="datetime1">
              <a:rPr lang="en-US" smtClean="0"/>
              <a:t>3/24/2017</a:t>
            </a:fld>
            <a:endParaRPr lang="en-US"/>
          </a:p>
        </p:txBody>
      </p:sp>
      <p:sp>
        <p:nvSpPr>
          <p:cNvPr id="4" name="Footer Placeholder 3"/>
          <p:cNvSpPr>
            <a:spLocks noGrp="1"/>
          </p:cNvSpPr>
          <p:nvPr>
            <p:ph type="ftr" sz="quarter" idx="2"/>
          </p:nvPr>
        </p:nvSpPr>
        <p:spPr>
          <a:xfrm>
            <a:off x="0" y="8841886"/>
            <a:ext cx="3013552" cy="467215"/>
          </a:xfrm>
          <a:prstGeom prst="rect">
            <a:avLst/>
          </a:prstGeom>
        </p:spPr>
        <p:txBody>
          <a:bodyPr vert="horz" lIns="91874" tIns="45937" rIns="91874" bIns="45937" rtlCol="0" anchor="b"/>
          <a:lstStyle>
            <a:lvl1pPr algn="l">
              <a:defRPr sz="1200"/>
            </a:lvl1pPr>
          </a:lstStyle>
          <a:p>
            <a:r>
              <a:rPr lang="en-US" smtClean="0"/>
              <a:t>Smart Use Health Insurance - Smart Actions</a:t>
            </a:r>
            <a:endParaRPr lang="en-US"/>
          </a:p>
        </p:txBody>
      </p:sp>
      <p:sp>
        <p:nvSpPr>
          <p:cNvPr id="5" name="Slide Number Placeholder 4"/>
          <p:cNvSpPr>
            <a:spLocks noGrp="1"/>
          </p:cNvSpPr>
          <p:nvPr>
            <p:ph type="sldNum" sz="quarter" idx="3"/>
          </p:nvPr>
        </p:nvSpPr>
        <p:spPr>
          <a:xfrm>
            <a:off x="3939698" y="8841886"/>
            <a:ext cx="3013552" cy="467215"/>
          </a:xfrm>
          <a:prstGeom prst="rect">
            <a:avLst/>
          </a:prstGeom>
        </p:spPr>
        <p:txBody>
          <a:bodyPr vert="horz" lIns="91874" tIns="45937" rIns="91874" bIns="45937" rtlCol="0" anchor="b"/>
          <a:lstStyle>
            <a:lvl1pPr algn="r">
              <a:defRPr sz="1200"/>
            </a:lvl1pPr>
          </a:lstStyle>
          <a:p>
            <a:fld id="{506D9380-5EAA-415C-9BCA-966D61D378DB}" type="slidenum">
              <a:rPr lang="en-US" smtClean="0"/>
              <a:t>‹#›</a:t>
            </a:fld>
            <a:endParaRPr lang="en-US"/>
          </a:p>
        </p:txBody>
      </p:sp>
    </p:spTree>
    <p:extLst>
      <p:ext uri="{BB962C8B-B14F-4D97-AF65-F5344CB8AC3E}">
        <p14:creationId xmlns:p14="http://schemas.microsoft.com/office/powerpoint/2010/main" val="137176751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5455"/>
          </a:xfrm>
          <a:prstGeom prst="rect">
            <a:avLst/>
          </a:prstGeom>
        </p:spPr>
        <p:txBody>
          <a:bodyPr vert="horz" lIns="92927" tIns="46464" rIns="92927" bIns="46464" rtlCol="0"/>
          <a:lstStyle>
            <a:lvl1pPr algn="l">
              <a:defRPr sz="1200"/>
            </a:lvl1pPr>
          </a:lstStyle>
          <a:p>
            <a:endParaRPr lang="en-US"/>
          </a:p>
        </p:txBody>
      </p:sp>
      <p:sp>
        <p:nvSpPr>
          <p:cNvPr id="3" name="Date Placeholder 2"/>
          <p:cNvSpPr>
            <a:spLocks noGrp="1"/>
          </p:cNvSpPr>
          <p:nvPr>
            <p:ph type="dt" idx="1"/>
          </p:nvPr>
        </p:nvSpPr>
        <p:spPr>
          <a:xfrm>
            <a:off x="3939466" y="1"/>
            <a:ext cx="3013763" cy="465455"/>
          </a:xfrm>
          <a:prstGeom prst="rect">
            <a:avLst/>
          </a:prstGeom>
        </p:spPr>
        <p:txBody>
          <a:bodyPr vert="horz" lIns="92927" tIns="46464" rIns="92927" bIns="46464" rtlCol="0"/>
          <a:lstStyle>
            <a:lvl1pPr algn="r">
              <a:defRPr sz="1200"/>
            </a:lvl1pPr>
          </a:lstStyle>
          <a:p>
            <a:fld id="{3E46BFD4-1106-48FB-BF51-E3504581B12C}" type="datetime1">
              <a:rPr lang="en-US" smtClean="0"/>
              <a:t>3/24/2017</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2927" tIns="46464" rIns="92927" bIns="46464" rtlCol="0" anchor="ctr"/>
          <a:lstStyle/>
          <a:p>
            <a:endParaRPr lang="en-US"/>
          </a:p>
        </p:txBody>
      </p:sp>
      <p:sp>
        <p:nvSpPr>
          <p:cNvPr id="5" name="Notes Placeholder 4"/>
          <p:cNvSpPr>
            <a:spLocks noGrp="1"/>
          </p:cNvSpPr>
          <p:nvPr>
            <p:ph type="body" sz="quarter" idx="3"/>
          </p:nvPr>
        </p:nvSpPr>
        <p:spPr>
          <a:xfrm>
            <a:off x="695485" y="4421823"/>
            <a:ext cx="5563870" cy="4189095"/>
          </a:xfrm>
          <a:prstGeom prst="rect">
            <a:avLst/>
          </a:prstGeom>
        </p:spPr>
        <p:txBody>
          <a:bodyPr vert="horz" lIns="92927" tIns="46464" rIns="92927" bIns="464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4163219" cy="465455"/>
          </a:xfrm>
          <a:prstGeom prst="rect">
            <a:avLst/>
          </a:prstGeom>
        </p:spPr>
        <p:txBody>
          <a:bodyPr vert="horz" lIns="92927" tIns="46464" rIns="92927" bIns="46464" rtlCol="0" anchor="b"/>
          <a:lstStyle>
            <a:lvl1pPr algn="l">
              <a:defRPr sz="1200"/>
            </a:lvl1pPr>
          </a:lstStyle>
          <a:p>
            <a:r>
              <a:rPr lang="en-US" smtClean="0"/>
              <a:t>Smart Use Health Insurance - Smart Actions</a:t>
            </a:r>
            <a:endParaRPr lang="en-US" dirty="0"/>
          </a:p>
        </p:txBody>
      </p:sp>
      <p:sp>
        <p:nvSpPr>
          <p:cNvPr id="7" name="Slide Number Placeholder 6"/>
          <p:cNvSpPr>
            <a:spLocks noGrp="1"/>
          </p:cNvSpPr>
          <p:nvPr>
            <p:ph type="sldNum" sz="quarter" idx="5"/>
          </p:nvPr>
        </p:nvSpPr>
        <p:spPr>
          <a:xfrm>
            <a:off x="5611019" y="8842031"/>
            <a:ext cx="1342210" cy="465455"/>
          </a:xfrm>
          <a:prstGeom prst="rect">
            <a:avLst/>
          </a:prstGeom>
        </p:spPr>
        <p:txBody>
          <a:bodyPr vert="horz" lIns="92927" tIns="46464" rIns="92927" bIns="46464" rtlCol="0" anchor="b"/>
          <a:lstStyle>
            <a:lvl1pPr algn="r">
              <a:defRPr sz="1200"/>
            </a:lvl1pPr>
          </a:lstStyle>
          <a:p>
            <a:fld id="{A33B0608-05AE-4A99-A7A9-5ADB6C3FAE39}" type="slidenum">
              <a:rPr lang="en-US" smtClean="0"/>
              <a:t>‹#›</a:t>
            </a:fld>
            <a:endParaRPr lang="en-US"/>
          </a:p>
        </p:txBody>
      </p:sp>
    </p:spTree>
    <p:extLst>
      <p:ext uri="{BB962C8B-B14F-4D97-AF65-F5344CB8AC3E}">
        <p14:creationId xmlns:p14="http://schemas.microsoft.com/office/powerpoint/2010/main" val="196481581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HW-JcaOtV5I&amp;feature=player_embedd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236538"/>
            <a:ext cx="3309938" cy="2482850"/>
          </a:xfrm>
        </p:spPr>
      </p:sp>
      <p:sp>
        <p:nvSpPr>
          <p:cNvPr id="4" name="Slide Number Placeholder 3"/>
          <p:cNvSpPr>
            <a:spLocks noGrp="1"/>
          </p:cNvSpPr>
          <p:nvPr>
            <p:ph type="sldNum" sz="quarter" idx="10"/>
          </p:nvPr>
        </p:nvSpPr>
        <p:spPr/>
        <p:txBody>
          <a:bodyPr/>
          <a:lstStyle/>
          <a:p>
            <a:fld id="{F7D046AA-D520-48D2-9EC3-441F5AE9AC53}" type="slidenum">
              <a:rPr lang="en-US" smtClean="0"/>
              <a:t>1</a:t>
            </a:fld>
            <a:endParaRPr lang="en-US" dirty="0"/>
          </a:p>
        </p:txBody>
      </p:sp>
      <p:sp>
        <p:nvSpPr>
          <p:cNvPr id="5" name="Notes Placeholder 2"/>
          <p:cNvSpPr>
            <a:spLocks noGrp="1"/>
          </p:cNvSpPr>
          <p:nvPr>
            <p:ph type="body" idx="3"/>
          </p:nvPr>
        </p:nvSpPr>
        <p:spPr>
          <a:xfrm>
            <a:off x="160282" y="2960448"/>
            <a:ext cx="6669937" cy="5890877"/>
          </a:xfrm>
        </p:spPr>
        <p:txBody>
          <a:bodyPr/>
          <a:lstStyle/>
          <a:p>
            <a:r>
              <a:rPr lang="en-US" sz="1400" dirty="0">
                <a:latin typeface="Calibri" panose="020F0502020204030204" pitchFamily="34" charset="0"/>
                <a:ea typeface="PMingLiU" panose="02020500000000000000" pitchFamily="18" charset="-120"/>
                <a:cs typeface="Calibri" panose="020F0502020204030204" pitchFamily="34" charset="0"/>
              </a:rPr>
              <a:t>Hello! </a:t>
            </a:r>
            <a:endParaRPr lang="en-US" sz="1400" dirty="0" smtClean="0">
              <a:latin typeface="Calibri" panose="020F0502020204030204" pitchFamily="34" charset="0"/>
              <a:ea typeface="PMingLiU" panose="02020500000000000000" pitchFamily="18" charset="-120"/>
              <a:cs typeface="Calibri" panose="020F0502020204030204" pitchFamily="34" charset="0"/>
            </a:endParaRPr>
          </a:p>
          <a:p>
            <a:endParaRPr lang="en-US" sz="1400" dirty="0" smtClean="0">
              <a:latin typeface="Calibri" panose="020F0502020204030204" pitchFamily="34" charset="0"/>
              <a:ea typeface="PMingLiU" panose="02020500000000000000" pitchFamily="18" charset="-120"/>
              <a:cs typeface="Calibri" panose="020F0502020204030204" pitchFamily="34" charset="0"/>
            </a:endParaRPr>
          </a:p>
          <a:p>
            <a:r>
              <a:rPr lang="en-US" sz="1400" dirty="0" smtClean="0">
                <a:latin typeface="Calibri" panose="020F0502020204030204" pitchFamily="34" charset="0"/>
                <a:ea typeface="PMingLiU" panose="02020500000000000000" pitchFamily="18" charset="-120"/>
                <a:cs typeface="Calibri" panose="020F0502020204030204" pitchFamily="34" charset="0"/>
              </a:rPr>
              <a:t>Welcome </a:t>
            </a:r>
            <a:r>
              <a:rPr lang="en-US" sz="1400" dirty="0">
                <a:latin typeface="Calibri" panose="020F0502020204030204" pitchFamily="34" charset="0"/>
                <a:ea typeface="PMingLiU" panose="02020500000000000000" pitchFamily="18" charset="-120"/>
                <a:cs typeface="Calibri" panose="020F0502020204030204" pitchFamily="34" charset="0"/>
              </a:rPr>
              <a:t>to Smart Use Health Insurance: Smart Actions for Using Your Health Insurance. Regardless of how long you’ve had health insurance, you will leave today with either new ideas about using your health insurance or with the assurance you are making smart use of your health insurance. Today’s session will explore many actions that help you be a Smart User of Health Insurance. </a:t>
            </a:r>
            <a:endParaRPr lang="en-US" sz="11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100" dirty="0">
              <a:latin typeface="Calibri" panose="020F0502020204030204" pitchFamily="34" charset="0"/>
              <a:ea typeface="PMingLiU" panose="02020500000000000000" pitchFamily="18" charset="-120"/>
              <a:cs typeface="Arial" panose="020B0604020202020204" pitchFamily="34" charset="0"/>
            </a:endParaRPr>
          </a:p>
          <a:p>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NOTE TO EDUCATOR: For complete list, see file </a:t>
            </a:r>
            <a:r>
              <a:rPr lang="en-US" sz="1400" i="1" dirty="0">
                <a:solidFill>
                  <a:srgbClr val="FF0000"/>
                </a:solidFill>
                <a:latin typeface="Calibri" panose="020F0502020204030204" pitchFamily="34" charset="0"/>
                <a:ea typeface="PMingLiU" panose="02020500000000000000" pitchFamily="18" charset="-120"/>
                <a:cs typeface="Calibri" panose="020F0502020204030204" pitchFamily="34" charset="0"/>
              </a:rPr>
              <a:t>Materials List for Smart Actions.docx</a:t>
            </a:r>
            <a:endParaRPr lang="en-US" sz="1100" i="1" dirty="0">
              <a:latin typeface="Calibri" panose="020F0502020204030204" pitchFamily="34" charset="0"/>
              <a:ea typeface="PMingLiU" panose="02020500000000000000" pitchFamily="18" charset="-120"/>
              <a:cs typeface="Arial" panose="020B0604020202020204" pitchFamily="34" charset="0"/>
            </a:endParaRPr>
          </a:p>
          <a:p>
            <a:pPr>
              <a:tabLst>
                <a:tab pos="929034" algn="l"/>
              </a:tabLst>
            </a:pPr>
            <a:r>
              <a:rPr lang="en-US" sz="1400" dirty="0">
                <a:latin typeface="Calibri" panose="020F0502020204030204" pitchFamily="34" charset="0"/>
                <a:ea typeface="PMingLiU" panose="02020500000000000000" pitchFamily="18" charset="-120"/>
                <a:cs typeface="Calibri" panose="020F0502020204030204" pitchFamily="34" charset="0"/>
              </a:rPr>
              <a:t>	PARTICIPANT PROGRAM FOLDER CONTENTS</a:t>
            </a:r>
            <a:r>
              <a:rPr lang="en-US" sz="800" dirty="0">
                <a:latin typeface="Calibri" panose="020F0502020204030204" pitchFamily="34" charset="0"/>
                <a:ea typeface="PMingLiU" panose="02020500000000000000" pitchFamily="18" charset="-120"/>
                <a:cs typeface="Arial" panose="020B060402020202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101617" lvl="1" indent="-23709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Consent form</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101617" lvl="1" indent="-23709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Smart Use Pretest and Posttest</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101617" lvl="1" indent="-23709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Health Insurance Important</a:t>
            </a:r>
            <a:r>
              <a:rPr lang="en-US" sz="800" dirty="0">
                <a:latin typeface="Calibri" panose="020F0502020204030204" pitchFamily="34" charset="0"/>
                <a:ea typeface="PMingLiU" panose="02020500000000000000" pitchFamily="18" charset="-120"/>
                <a:cs typeface="Arial" panose="020B060402020202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Words to Know</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101617" lvl="1" indent="-237099">
              <a:buFont typeface="Arial" panose="020B0604020202020204" pitchFamily="34" charset="0"/>
              <a:buChar char="*"/>
            </a:pPr>
            <a:r>
              <a:rPr lang="en-US" sz="1400" dirty="0"/>
              <a:t>Saving for Health &amp; Medical Expenses: Flexible Spending Accounts and Health Savings Accounts </a:t>
            </a:r>
            <a:r>
              <a:rPr lang="en-US" sz="1400" dirty="0">
                <a:latin typeface="Calibri" panose="020F0502020204030204" pitchFamily="34" charset="0"/>
                <a:ea typeface="PMingLiU" panose="02020500000000000000" pitchFamily="18" charset="-120"/>
                <a:cs typeface="Calibri" panose="020F0502020204030204" pitchFamily="34" charset="0"/>
              </a:rPr>
              <a:t>factsheet</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1101617" lvl="1" indent="-23709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Helping You Make a Good Guess for Out-of-Pocket Health Costs factsheet</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101617" lvl="1" indent="-23709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How to choose a doctor</a:t>
            </a:r>
            <a:r>
              <a:rPr lang="en-US" sz="800" dirty="0">
                <a:latin typeface="Calibri" panose="020F0502020204030204" pitchFamily="34" charset="0"/>
                <a:ea typeface="PMingLiU" panose="02020500000000000000" pitchFamily="18" charset="-120"/>
                <a:cs typeface="Arial" panose="020B0604020202020204" pitchFamily="34" charset="0"/>
              </a:rPr>
              <a:t> </a:t>
            </a:r>
          </a:p>
          <a:p>
            <a:pPr marL="1101617" lvl="1" indent="-237099">
              <a:buFont typeface="Arial" panose="020B0604020202020204" pitchFamily="34" charset="0"/>
              <a:buChar char="*"/>
            </a:pPr>
            <a:r>
              <a:rPr lang="en-US" dirty="0"/>
              <a:t>Reliable Resources from the Internet (resources/links provided on Slide 25)</a:t>
            </a:r>
            <a:endParaRPr lang="en-US" dirty="0">
              <a:ea typeface="PMingLiU" panose="02020500000000000000" pitchFamily="18" charset="-120"/>
              <a:cs typeface="Arial" panose="020B0604020202020204" pitchFamily="34" charset="0"/>
            </a:endParaRPr>
          </a:p>
          <a:p>
            <a:pPr marL="1101617" lvl="1" indent="-23709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Spending Plan (Optional handout for reference on Slides 17-19: include in folders and reference as the next step after estimating costs or offer to provide to interested participants)</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101617" lvl="1" indent="-237099" defTabSz="918745">
              <a:buFont typeface="Arial" panose="020B0604020202020204" pitchFamily="34" charset="0"/>
              <a:buChar char="*"/>
              <a:defRPr/>
            </a:pPr>
            <a:r>
              <a:rPr lang="en-US" sz="1400" dirty="0"/>
              <a:t>Suggested File Categories for Health Care Records (Optional handout for reference on Slide 16 - print file categories as labels and distribute with folders or offer to provide to interested participants)</a:t>
            </a:r>
          </a:p>
          <a:p>
            <a:pPr lvl="2"/>
            <a:r>
              <a:rPr lang="en-US" sz="1400" dirty="0" smtClean="0">
                <a:latin typeface="Calibri" panose="020F0502020204030204" pitchFamily="34" charset="0"/>
                <a:ea typeface="PMingLiU" panose="02020500000000000000" pitchFamily="18" charset="-120"/>
                <a:cs typeface="Calibri" panose="020F0502020204030204" pitchFamily="34" charset="0"/>
              </a:rPr>
              <a:t>Program </a:t>
            </a:r>
            <a:r>
              <a:rPr lang="en-US" sz="1400" dirty="0">
                <a:latin typeface="Calibri" panose="020F0502020204030204" pitchFamily="34" charset="0"/>
                <a:ea typeface="PMingLiU" panose="02020500000000000000" pitchFamily="18" charset="-120"/>
                <a:cs typeface="Calibri" panose="020F0502020204030204" pitchFamily="34" charset="0"/>
              </a:rPr>
              <a:t>Materials</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046778" lvl="1" indent="-18225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Terms to Know Puzzle Pieces</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046778" lvl="1" indent="-18225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Sample Insurance Cards</a:t>
            </a:r>
            <a:endParaRPr lang="en-US" sz="1100" dirty="0">
              <a:latin typeface="Calibri" panose="020F0502020204030204" pitchFamily="34" charset="0"/>
              <a:ea typeface="PMingLiU" panose="02020500000000000000" pitchFamily="18" charset="-120"/>
              <a:cs typeface="Arial" panose="020B0604020202020204" pitchFamily="34" charset="0"/>
            </a:endParaRPr>
          </a:p>
          <a:p>
            <a:pPr marL="1046778" lvl="1" indent="-182259">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Smart User Pledge</a:t>
            </a:r>
          </a:p>
          <a:p>
            <a:pPr marL="1046778" lvl="1" indent="-182259">
              <a:buFont typeface="Arial" panose="020B0604020202020204" pitchFamily="34" charset="0"/>
              <a:buChar char="•"/>
            </a:pPr>
            <a:r>
              <a:rPr lang="en-US" sz="1400" dirty="0">
                <a:latin typeface="Calibri" panose="020F0502020204030204" pitchFamily="34" charset="0"/>
                <a:ea typeface="PMingLiU" panose="02020500000000000000" pitchFamily="18" charset="-120"/>
              </a:rPr>
              <a:t>Sample Explanation of Benefits</a:t>
            </a:r>
            <a:endParaRPr lang="en-US" sz="1400" dirty="0"/>
          </a:p>
        </p:txBody>
      </p:sp>
      <p:sp>
        <p:nvSpPr>
          <p:cNvPr id="3" name="Date Placeholder 2"/>
          <p:cNvSpPr>
            <a:spLocks noGrp="1"/>
          </p:cNvSpPr>
          <p:nvPr>
            <p:ph type="dt" idx="11"/>
          </p:nvPr>
        </p:nvSpPr>
        <p:spPr/>
        <p:txBody>
          <a:bodyPr/>
          <a:lstStyle/>
          <a:p>
            <a:fld id="{5E47817B-313C-409C-BE72-C365AAF45146}" type="datetime1">
              <a:rPr lang="en-US" smtClean="0"/>
              <a:t>3/24/2017</a:t>
            </a:fld>
            <a:endParaRPr lang="en-US" dirty="0"/>
          </a:p>
        </p:txBody>
      </p:sp>
      <p:sp>
        <p:nvSpPr>
          <p:cNvPr id="6" name="Footer Placeholder 5"/>
          <p:cNvSpPr>
            <a:spLocks noGrp="1"/>
          </p:cNvSpPr>
          <p:nvPr>
            <p:ph type="ftr" sz="quarter" idx="12"/>
          </p:nvPr>
        </p:nvSpPr>
        <p:spPr/>
        <p:txBody>
          <a:bodyPr/>
          <a:lstStyle/>
          <a:p>
            <a:r>
              <a:rPr lang="en-US" smtClean="0"/>
              <a:t>Smart Use Health Insurance - Smart Actions</a:t>
            </a:r>
            <a:endParaRPr lang="en-US" dirty="0"/>
          </a:p>
        </p:txBody>
      </p:sp>
    </p:spTree>
    <p:extLst>
      <p:ext uri="{BB962C8B-B14F-4D97-AF65-F5344CB8AC3E}">
        <p14:creationId xmlns:p14="http://schemas.microsoft.com/office/powerpoint/2010/main" val="3738766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Date Placeholder 3"/>
          <p:cNvSpPr>
            <a:spLocks noGrp="1"/>
          </p:cNvSpPr>
          <p:nvPr>
            <p:ph type="dt" idx="10"/>
          </p:nvPr>
        </p:nvSpPr>
        <p:spPr/>
        <p:txBody>
          <a:bodyPr/>
          <a:lstStyle/>
          <a:p>
            <a:fld id="{2A5B6827-4177-4C97-B54B-750D3F566401}" type="datetime1">
              <a:rPr lang="en-US" smtClean="0">
                <a:solidFill>
                  <a:prstClr val="black"/>
                </a:solidFill>
              </a:rPr>
              <a:pPr/>
              <a:t>3/24/2017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Smart Choice Basic</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402A399-8C96-4F53-8A43-E186143E78F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6287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rgbClr val="EE0000"/>
                </a:solidFill>
              </a:rPr>
              <a:t>Explain</a:t>
            </a:r>
            <a:r>
              <a:rPr lang="en-US" b="0" baseline="0" dirty="0" smtClean="0">
                <a:solidFill>
                  <a:srgbClr val="EE0000"/>
                </a:solidFill>
              </a:rPr>
              <a:t> </a:t>
            </a:r>
            <a:r>
              <a:rPr lang="en-US" baseline="0" dirty="0" smtClean="0"/>
              <a:t>how the Basics permits non-Extension educators to teach.  Explain how the Basics can lead to the full Smart Choice Program/workshop. [Note that eventually, it can be used to lead to the Smart Use Program.</a:t>
            </a:r>
          </a:p>
          <a:p>
            <a:endParaRPr lang="en-US" baseline="0" dirty="0" smtClean="0"/>
          </a:p>
          <a:p>
            <a:pPr marL="287109" indent="-287109">
              <a:buFont typeface="Arial" panose="020B0604020202020204" pitchFamily="34" charset="0"/>
              <a:buChar char="•"/>
            </a:pPr>
            <a:r>
              <a:rPr lang="en-US" b="1" dirty="0" smtClean="0">
                <a:solidFill>
                  <a:srgbClr val="EE0000"/>
                </a:solidFill>
              </a:rPr>
              <a:t>One </a:t>
            </a:r>
            <a:r>
              <a:rPr lang="en-US" b="1" dirty="0">
                <a:solidFill>
                  <a:srgbClr val="EE0000"/>
                </a:solidFill>
              </a:rPr>
              <a:t>hour informational workshop designed to target risk reduction through insurance</a:t>
            </a:r>
          </a:p>
          <a:p>
            <a:pPr marL="287109" indent="-287109">
              <a:buFont typeface="Arial" panose="020B0604020202020204" pitchFamily="34" charset="0"/>
              <a:buChar char="•"/>
            </a:pPr>
            <a:r>
              <a:rPr lang="en-US" b="1" dirty="0">
                <a:solidFill>
                  <a:srgbClr val="EE0000"/>
                </a:solidFill>
              </a:rPr>
              <a:t>Designed for extension educators and outreach workers to deliver without in-depth training</a:t>
            </a:r>
          </a:p>
          <a:p>
            <a:pPr marL="287109" indent="-287109">
              <a:buFont typeface="Arial" panose="020B0604020202020204" pitchFamily="34" charset="0"/>
              <a:buChar char="•"/>
            </a:pPr>
            <a:r>
              <a:rPr lang="en-US" b="1" dirty="0" smtClean="0">
                <a:solidFill>
                  <a:srgbClr val="EE0000"/>
                </a:solidFill>
              </a:rPr>
              <a:t>Prepares</a:t>
            </a:r>
            <a:r>
              <a:rPr lang="en-US" b="1" baseline="0" dirty="0" smtClean="0">
                <a:solidFill>
                  <a:srgbClr val="EE0000"/>
                </a:solidFill>
              </a:rPr>
              <a:t> participants for the </a:t>
            </a:r>
            <a:r>
              <a:rPr lang="en-US" b="1" dirty="0" smtClean="0">
                <a:solidFill>
                  <a:srgbClr val="EE0000"/>
                </a:solidFill>
              </a:rPr>
              <a:t>full </a:t>
            </a:r>
            <a:r>
              <a:rPr lang="en-US" b="1" i="1" dirty="0">
                <a:solidFill>
                  <a:srgbClr val="EE0000"/>
                </a:solidFill>
              </a:rPr>
              <a:t>Smart Choice </a:t>
            </a:r>
            <a:r>
              <a:rPr lang="en-US" b="1" dirty="0">
                <a:solidFill>
                  <a:srgbClr val="EE0000"/>
                </a:solidFill>
              </a:rPr>
              <a:t>program/workshop</a:t>
            </a:r>
          </a:p>
          <a:p>
            <a:endParaRPr lang="en-US" baseline="0" dirty="0" smtClean="0"/>
          </a:p>
          <a:p>
            <a:endParaRPr lang="en-US" dirty="0"/>
          </a:p>
        </p:txBody>
      </p:sp>
      <p:sp>
        <p:nvSpPr>
          <p:cNvPr id="4" name="Date Placeholder 3"/>
          <p:cNvSpPr>
            <a:spLocks noGrp="1"/>
          </p:cNvSpPr>
          <p:nvPr>
            <p:ph type="dt" idx="10"/>
          </p:nvPr>
        </p:nvSpPr>
        <p:spPr/>
        <p:txBody>
          <a:bodyPr/>
          <a:lstStyle/>
          <a:p>
            <a:fld id="{93A31CA6-E9C5-4671-B6F9-9F5F8D70803C}" type="datetime1">
              <a:rPr lang="en-US" smtClean="0"/>
              <a:t>3/24/2017</a:t>
            </a:fld>
            <a:endParaRPr lang="en-US" dirty="0"/>
          </a:p>
        </p:txBody>
      </p:sp>
      <p:sp>
        <p:nvSpPr>
          <p:cNvPr id="5" name="Footer Placeholder 4"/>
          <p:cNvSpPr>
            <a:spLocks noGrp="1"/>
          </p:cNvSpPr>
          <p:nvPr>
            <p:ph type="ftr" sz="quarter" idx="11"/>
          </p:nvPr>
        </p:nvSpPr>
        <p:spPr/>
        <p:txBody>
          <a:bodyPr/>
          <a:lstStyle/>
          <a:p>
            <a:r>
              <a:rPr lang="en-US" dirty="0" smtClean="0"/>
              <a:t>Smart Choice Basic</a:t>
            </a:r>
            <a:endParaRPr lang="en-US" dirty="0"/>
          </a:p>
        </p:txBody>
      </p:sp>
      <p:sp>
        <p:nvSpPr>
          <p:cNvPr id="6" name="Slide Number Placeholder 5"/>
          <p:cNvSpPr>
            <a:spLocks noGrp="1"/>
          </p:cNvSpPr>
          <p:nvPr>
            <p:ph type="sldNum" sz="quarter" idx="12"/>
          </p:nvPr>
        </p:nvSpPr>
        <p:spPr/>
        <p:txBody>
          <a:bodyPr/>
          <a:lstStyle/>
          <a:p>
            <a:fld id="{8402A399-8C96-4F53-8A43-E186143E78F5}" type="slidenum">
              <a:rPr lang="en-US" smtClean="0"/>
              <a:pPr/>
              <a:t>11</a:t>
            </a:fld>
            <a:endParaRPr lang="en-US" dirty="0"/>
          </a:p>
        </p:txBody>
      </p:sp>
    </p:spTree>
    <p:extLst>
      <p:ext uri="{BB962C8B-B14F-4D97-AF65-F5344CB8AC3E}">
        <p14:creationId xmlns:p14="http://schemas.microsoft.com/office/powerpoint/2010/main" val="413151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474663"/>
            <a:ext cx="3028950" cy="2271712"/>
          </a:xfrm>
        </p:spPr>
      </p:sp>
      <p:sp>
        <p:nvSpPr>
          <p:cNvPr id="3" name="Notes Placeholder 2"/>
          <p:cNvSpPr>
            <a:spLocks noGrp="1"/>
          </p:cNvSpPr>
          <p:nvPr>
            <p:ph type="body" idx="1"/>
          </p:nvPr>
        </p:nvSpPr>
        <p:spPr>
          <a:xfrm>
            <a:off x="221577" y="2999348"/>
            <a:ext cx="6685815" cy="5602530"/>
          </a:xfrm>
        </p:spPr>
        <p:txBody>
          <a:bodyPr/>
          <a:lstStyle/>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&lt;Click for Animation&gt;</a:t>
            </a:r>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You now know the Smart Actions of a Smart User of health insurance. Using all of these Actions will help you become a Smart User of Health Insurance. Let’s review those smart actions</a:t>
            </a:r>
            <a:r>
              <a:rPr lang="en-US" sz="1400" dirty="0">
                <a:latin typeface="Calibri" panose="020F0502020204030204" pitchFamily="34" charset="0"/>
                <a:ea typeface="PMingLiU" panose="02020500000000000000" pitchFamily="18" charset="-120"/>
                <a:cs typeface="Arial" panose="020B060402020202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a:t>
            </a:r>
            <a:endParaRPr lang="en-US" sz="1400" dirty="0">
              <a:latin typeface="Calibri" panose="020F0502020204030204" pitchFamily="34" charset="0"/>
              <a:ea typeface="PMingLiU" panose="02020500000000000000" pitchFamily="18" charset="-120"/>
              <a:cs typeface="Arial" panose="020B0604020202020204" pitchFamily="34" charset="0"/>
            </a:endParaRPr>
          </a:p>
          <a:p>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Teaching Tip: Ask participants about the smart actions that they remember or will begin to implement immediately. </a:t>
            </a:r>
          </a:p>
          <a:p>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First, you need to keep and review your Evidence of Coverage to understand how your plan works and what services are covered.</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Carry your health insurance card, at all time. </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Use preventive services to stay healthy.  The goal of the Affordable Care Act is to reduce costs by getting healthy.  These services, such as the flu vaccine and health screenings, will help us reach this goal.</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Choose doctors and facilities that are in network and before each visit, ask them if they still </a:t>
            </a:r>
            <a:r>
              <a:rPr lang="en-US" sz="1400" dirty="0">
                <a:latin typeface="Calibri" panose="020F0502020204030204" pitchFamily="34" charset="0"/>
                <a:ea typeface="PMingLiU" panose="02020500000000000000" pitchFamily="18" charset="-120"/>
                <a:cs typeface="Arial" panose="020B060402020202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participate in the plan’s network.  This will help reduce costs and save you money.</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Plan for health care costs.  </a:t>
            </a:r>
            <a:r>
              <a:rPr lang="en-US" sz="1400" dirty="0" smtClean="0">
                <a:latin typeface="Calibri" panose="020F0502020204030204" pitchFamily="34" charset="0"/>
                <a:ea typeface="PMingLiU" panose="02020500000000000000" pitchFamily="18" charset="-120"/>
                <a:cs typeface="Calibri" panose="020F0502020204030204" pitchFamily="34" charset="0"/>
              </a:rPr>
              <a:t>Research shows that in general </a:t>
            </a:r>
            <a:r>
              <a:rPr lang="en-US" sz="1400" dirty="0">
                <a:latin typeface="Calibri" panose="020F0502020204030204" pitchFamily="34" charset="0"/>
                <a:ea typeface="PMingLiU" panose="02020500000000000000" pitchFamily="18" charset="-120"/>
                <a:cs typeface="Calibri" panose="020F0502020204030204" pitchFamily="34" charset="0"/>
              </a:rPr>
              <a:t>costs increase by about 5% a year.  By knowing what you spend this year, you can begin to plan for many upcoming health costs.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To better plan for expenses, you need to know where your money is going. In addition to reviewing bills and statements, tracking your health care expenses will help you better plan for expenses and know where your money is going.  </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Finally, you can these resources to solve problems if and when they arise.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Note to Educator: Pass out Smart User Pledge</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To help you remember to use each of the smart actions we have shared today I will be handing out a personal pledge – the Smart User pledge. Please sign and date it. Keep it in a safe place with your health insurance files and records as a reminder of the Smart Actions you either learned or were reminded of today.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Times New Roman" panose="02020603050405020304" pitchFamily="18" charset="0"/>
                <a:cs typeface="Calibri" panose="020F0502020204030204" pitchFamily="34" charset="0"/>
              </a:rPr>
              <a:t>We are excited that you are taking the Smart Actions for a Smart User of health insurance  challenge, and want to know if you </a:t>
            </a:r>
            <a:r>
              <a:rPr lang="en-US" sz="1400" dirty="0">
                <a:latin typeface="Calibri" panose="020F0502020204030204" pitchFamily="34" charset="0"/>
                <a:ea typeface="PMingLiU" panose="02020500000000000000" pitchFamily="18" charset="-120"/>
                <a:cs typeface="Calibri" panose="020F0502020204030204" pitchFamily="34" charset="0"/>
              </a:rPr>
              <a:t>have any questions about your new role and responsibility as a Smart User?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Teaching Tip:- PAUSE for responses/discussion.  Depending on remaining time in your session, participants could be encouraged to write down their questions and provide you contact information so you could follow up with questions on an individual basis.</a:t>
            </a:r>
            <a:endParaRPr lang="en-US" sz="1400"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r>
              <a:rPr lang="en-US" dirty="0">
                <a:solidFill>
                  <a:srgbClr val="FF0000"/>
                </a:solidFill>
                <a:latin typeface="Arial" panose="020B0604020202020204" pitchFamily="34" charset="0"/>
                <a:ea typeface="PMingLiU" panose="02020500000000000000" pitchFamily="18" charset="-120"/>
                <a:cs typeface="Arial" panose="020B0604020202020204" pitchFamily="34" charset="0"/>
              </a:rPr>
              <a:t> </a:t>
            </a:r>
            <a:endParaRPr lang="en-US" sz="1100" dirty="0">
              <a:latin typeface="Calibri" panose="020F0502020204030204" pitchFamily="34" charset="0"/>
              <a:ea typeface="PMingLiU" panose="02020500000000000000" pitchFamily="18" charset="-120"/>
              <a:cs typeface="Arial" panose="020B0604020202020204" pitchFamily="34" charset="0"/>
            </a:endParaRPr>
          </a:p>
          <a:p>
            <a:pPr defTabSz="929034">
              <a:defRPr/>
            </a:pPr>
            <a:endParaRPr lang="en-US" b="1"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12</a:t>
            </a:fld>
            <a:endParaRPr lang="en-US" dirty="0">
              <a:solidFill>
                <a:prstClr val="black"/>
              </a:solidFill>
            </a:endParaRPr>
          </a:p>
        </p:txBody>
      </p:sp>
      <p:sp>
        <p:nvSpPr>
          <p:cNvPr id="5" name="Date Placeholder 4"/>
          <p:cNvSpPr>
            <a:spLocks noGrp="1"/>
          </p:cNvSpPr>
          <p:nvPr>
            <p:ph type="dt" idx="11"/>
          </p:nvPr>
        </p:nvSpPr>
        <p:spPr/>
        <p:txBody>
          <a:bodyPr/>
          <a:lstStyle/>
          <a:p>
            <a:fld id="{00237AD1-D9D4-4CD1-8455-978EF2D8B52F}"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a:xfrm>
            <a:off x="221578" y="8832393"/>
            <a:ext cx="3079848" cy="474778"/>
          </a:xfrm>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14669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474663"/>
            <a:ext cx="3028950" cy="2271712"/>
          </a:xfrm>
        </p:spPr>
      </p:sp>
      <p:sp>
        <p:nvSpPr>
          <p:cNvPr id="3" name="Notes Placeholder 2"/>
          <p:cNvSpPr>
            <a:spLocks noGrp="1"/>
          </p:cNvSpPr>
          <p:nvPr>
            <p:ph type="body" idx="1"/>
          </p:nvPr>
        </p:nvSpPr>
        <p:spPr>
          <a:xfrm>
            <a:off x="221577" y="2999348"/>
            <a:ext cx="6685815" cy="5602530"/>
          </a:xfrm>
        </p:spPr>
        <p:txBody>
          <a:bodyPr/>
          <a:lstStyle/>
          <a:p>
            <a:pPr defTabSz="929034">
              <a:defRPr/>
            </a:pPr>
            <a:endParaRPr lang="en-US" b="1"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13</a:t>
            </a:fld>
            <a:endParaRPr lang="en-US" dirty="0">
              <a:solidFill>
                <a:prstClr val="black"/>
              </a:solidFill>
            </a:endParaRPr>
          </a:p>
        </p:txBody>
      </p:sp>
      <p:sp>
        <p:nvSpPr>
          <p:cNvPr id="5" name="Date Placeholder 4"/>
          <p:cNvSpPr>
            <a:spLocks noGrp="1"/>
          </p:cNvSpPr>
          <p:nvPr>
            <p:ph type="dt" idx="11"/>
          </p:nvPr>
        </p:nvSpPr>
        <p:spPr/>
        <p:txBody>
          <a:bodyPr/>
          <a:lstStyle/>
          <a:p>
            <a:fld id="{00237AD1-D9D4-4CD1-8455-978EF2D8B52F}"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a:xfrm>
            <a:off x="221578" y="8832393"/>
            <a:ext cx="3079848" cy="474778"/>
          </a:xfrm>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207707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323850"/>
            <a:ext cx="2601912" cy="1952625"/>
          </a:xfrm>
        </p:spPr>
      </p:sp>
      <p:sp>
        <p:nvSpPr>
          <p:cNvPr id="3" name="Notes Placeholder 2"/>
          <p:cNvSpPr>
            <a:spLocks noGrp="1"/>
          </p:cNvSpPr>
          <p:nvPr>
            <p:ph type="body" idx="1"/>
          </p:nvPr>
        </p:nvSpPr>
        <p:spPr>
          <a:xfrm>
            <a:off x="265453" y="2518430"/>
            <a:ext cx="6576437" cy="6313965"/>
          </a:xfrm>
        </p:spPr>
        <p:txBody>
          <a:bodyPr/>
          <a:lstStyle/>
          <a:p>
            <a:r>
              <a:rPr lang="en-US" dirty="0" smtClean="0">
                <a:latin typeface="Calibri" panose="020F0502020204030204" pitchFamily="34" charset="0"/>
                <a:ea typeface="PMingLiU" panose="02020500000000000000" pitchFamily="18" charset="-120"/>
                <a:cs typeface="Calibri" panose="020F0502020204030204" pitchFamily="34" charset="0"/>
              </a:rPr>
              <a:t>With </a:t>
            </a:r>
            <a:r>
              <a:rPr lang="en-US" dirty="0">
                <a:latin typeface="Calibri" panose="020F0502020204030204" pitchFamily="34" charset="0"/>
                <a:ea typeface="PMingLiU" panose="02020500000000000000" pitchFamily="18" charset="-120"/>
                <a:cs typeface="Calibri" panose="020F0502020204030204" pitchFamily="34" charset="0"/>
              </a:rPr>
              <a:t>your attendance today, I’m confident that you want to learn to be smart about using your health insurance.  There are several reasons why it is important to be an informed health insurance consumer</a:t>
            </a:r>
            <a:r>
              <a:rPr lang="en-US" b="1" dirty="0">
                <a:latin typeface="Calibri" panose="020F0502020204030204" pitchFamily="34" charset="0"/>
                <a:ea typeface="PMingLiU" panose="02020500000000000000" pitchFamily="18" charset="-120"/>
                <a:cs typeface="Calibri" panose="020F0502020204030204" pitchFamily="34" charset="0"/>
              </a:rPr>
              <a:t>. </a:t>
            </a:r>
            <a:r>
              <a:rPr lang="en-US" dirty="0">
                <a:latin typeface="Calibri" panose="020F0502020204030204" pitchFamily="34" charset="0"/>
                <a:ea typeface="PMingLiU" panose="02020500000000000000" pitchFamily="18" charset="-120"/>
                <a:cs typeface="Calibri" panose="020F0502020204030204" pitchFamily="34" charset="0"/>
              </a:rPr>
              <a:t>Can you share some reasons that come to mind? </a:t>
            </a:r>
            <a:r>
              <a:rPr lang="en-US" b="1" dirty="0">
                <a:latin typeface="Calibri" panose="020F0502020204030204" pitchFamily="34" charset="0"/>
                <a:ea typeface="PMingLiU" panose="02020500000000000000" pitchFamily="18" charset="-120"/>
                <a:cs typeface="Calibri" panose="020F0502020204030204" pitchFamily="34" charset="0"/>
              </a:rPr>
              <a:t>  </a:t>
            </a:r>
            <a:endParaRPr lang="en-US" b="1" dirty="0" smtClean="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Arial" panose="020B0604020202020204" pitchFamily="34" charset="0"/>
            </a:endParaRPr>
          </a:p>
          <a:p>
            <a:r>
              <a:rPr lang="en-US" b="1" dirty="0">
                <a:solidFill>
                  <a:srgbClr val="FF0000"/>
                </a:solidFill>
                <a:latin typeface="Calibri" panose="020F0502020204030204" pitchFamily="34" charset="0"/>
                <a:ea typeface="PMingLiU" panose="02020500000000000000" pitchFamily="18" charset="-120"/>
                <a:cs typeface="Calibri" panose="020F0502020204030204" pitchFamily="34" charset="0"/>
              </a:rPr>
              <a:t>Teaching Tip:  Pause for participants to use 1-2 minutes of thinking time before asking them to share at their tables and/or with entire group, if time permits.  If not simply reveal these five reasons.  Acknowledge the reasons shared by participants as you reveal these five key reasons</a:t>
            </a:r>
            <a:r>
              <a:rPr lang="en-US" b="1"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a:t>
            </a:r>
            <a:endParaRPr lang="en-US" dirty="0">
              <a:latin typeface="Calibri" panose="020F0502020204030204" pitchFamily="34" charset="0"/>
              <a:ea typeface="PMingLiU" panose="02020500000000000000" pitchFamily="18" charset="-120"/>
              <a:cs typeface="Arial" panose="020B060402020202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rPr>
              <a:t> </a:t>
            </a:r>
            <a:endParaRPr lang="en-US" dirty="0">
              <a:latin typeface="Calibri" panose="020F0502020204030204" pitchFamily="34" charset="0"/>
              <a:ea typeface="PMingLiU" panose="02020500000000000000" pitchFamily="18" charset="-120"/>
              <a:cs typeface="Arial" panose="020B060402020202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rPr>
              <a:t>Thank you - these are great reasons! Although you mentioned several of these, let’s review. </a:t>
            </a:r>
            <a:r>
              <a:rPr lang="en-US" b="1" dirty="0">
                <a:solidFill>
                  <a:srgbClr val="FF0000"/>
                </a:solidFill>
                <a:latin typeface="Calibri" panose="020F0502020204030204" pitchFamily="34" charset="0"/>
                <a:ea typeface="PMingLiU" panose="02020500000000000000" pitchFamily="18" charset="-120"/>
                <a:cs typeface="Calibri" panose="020F0502020204030204" pitchFamily="34" charset="0"/>
              </a:rPr>
              <a:t>&lt;Click for Animation</a:t>
            </a:r>
            <a:r>
              <a:rPr lang="en-US" b="1"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&gt;</a:t>
            </a:r>
            <a:endParaRPr lang="en-US"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rPr>
              <a:t> </a:t>
            </a:r>
            <a:endParaRPr lang="en-US" dirty="0">
              <a:latin typeface="Calibri" panose="020F0502020204030204" pitchFamily="34" charset="0"/>
              <a:ea typeface="PMingLiU" panose="02020500000000000000" pitchFamily="18" charset="-120"/>
              <a:cs typeface="Arial" panose="020B060402020202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rPr>
              <a:t>One reason is to be healthy enough to work or go to school. Research shows that when people are healthy, they are less likely to miss work or school due to injury or illness.  People are usually more productive at their job and get more done. Some businesses offer employee wellness programs to help people get healthy and stay healthy.</a:t>
            </a:r>
            <a:endParaRPr lang="en-US" dirty="0">
              <a:latin typeface="Calibri" panose="020F0502020204030204" pitchFamily="34" charset="0"/>
              <a:ea typeface="PMingLiU" panose="02020500000000000000" pitchFamily="18" charset="-120"/>
              <a:cs typeface="Arial" panose="020B0604020202020204" pitchFamily="34" charset="0"/>
            </a:endParaRPr>
          </a:p>
          <a:p>
            <a:r>
              <a:rPr lang="en-US" b="1"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endParaRPr lang="en-US" dirty="0">
              <a:latin typeface="Calibri" panose="020F0502020204030204" pitchFamily="34" charset="0"/>
              <a:ea typeface="PMingLiU" panose="02020500000000000000" pitchFamily="18" charset="-120"/>
              <a:cs typeface="Arial" panose="020B0604020202020204" pitchFamily="34" charset="0"/>
            </a:endParaRPr>
          </a:p>
          <a:p>
            <a:pPr lvl="0"/>
            <a:r>
              <a:rPr lang="en-US" b="1" dirty="0">
                <a:solidFill>
                  <a:srgbClr val="FF0000"/>
                </a:solidFill>
                <a:latin typeface="Calibri" panose="020F0502020204030204" pitchFamily="34" charset="0"/>
                <a:ea typeface="PMingLiU" panose="02020500000000000000" pitchFamily="18" charset="-120"/>
                <a:cs typeface="Calibri" panose="020F0502020204030204" pitchFamily="34" charset="0"/>
              </a:rPr>
              <a:t>&lt;Click for Animation&gt;</a:t>
            </a:r>
            <a:endParaRPr lang="en-US"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r>
              <a:rPr lang="en-US" dirty="0" smtClean="0">
                <a:latin typeface="Calibri" panose="020F0502020204030204" pitchFamily="34" charset="0"/>
                <a:ea typeface="PMingLiU" panose="02020500000000000000" pitchFamily="18" charset="-120"/>
                <a:cs typeface="Calibri" panose="020F0502020204030204" pitchFamily="34" charset="0"/>
              </a:rPr>
              <a:t>Another </a:t>
            </a:r>
            <a:r>
              <a:rPr lang="en-US" dirty="0">
                <a:latin typeface="Calibri" panose="020F0502020204030204" pitchFamily="34" charset="0"/>
                <a:ea typeface="PMingLiU" panose="02020500000000000000" pitchFamily="18" charset="-120"/>
                <a:cs typeface="Calibri" panose="020F0502020204030204" pitchFamily="34" charset="0"/>
              </a:rPr>
              <a:t>reason is to prevent or manage chronic health conditions such as diabetes. If you and your family have adequate insurance coverage and use your health insurance as it is intended to be used (meaning you take advantage of prevention visits, immunizations, etc.), this can lead to better overall health for everyone. Having and using  health insurance can lead to better health outcomes. </a:t>
            </a:r>
            <a:endParaRPr lang="en-US" dirty="0">
              <a:latin typeface="Calibri" panose="020F0502020204030204" pitchFamily="34" charset="0"/>
              <a:ea typeface="PMingLiU" panose="02020500000000000000" pitchFamily="18" charset="-120"/>
              <a:cs typeface="Arial" panose="020B0604020202020204" pitchFamily="34" charset="0"/>
            </a:endParaRPr>
          </a:p>
          <a:p>
            <a:r>
              <a:rPr lang="en-US" b="1"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endParaRPr lang="en-US" dirty="0">
              <a:latin typeface="Calibri" panose="020F0502020204030204" pitchFamily="34" charset="0"/>
              <a:ea typeface="PMingLiU" panose="02020500000000000000" pitchFamily="18" charset="-120"/>
              <a:cs typeface="Arial" panose="020B0604020202020204" pitchFamily="34" charset="0"/>
            </a:endParaRPr>
          </a:p>
          <a:p>
            <a:pPr lvl="0"/>
            <a:r>
              <a:rPr lang="en-US" b="1" dirty="0">
                <a:solidFill>
                  <a:srgbClr val="FF0000"/>
                </a:solidFill>
                <a:latin typeface="Calibri" panose="020F0502020204030204" pitchFamily="34" charset="0"/>
                <a:ea typeface="PMingLiU" panose="02020500000000000000" pitchFamily="18" charset="-120"/>
                <a:cs typeface="Calibri" panose="020F0502020204030204" pitchFamily="34" charset="0"/>
              </a:rPr>
              <a:t>&lt;Click for Animation&gt;</a:t>
            </a:r>
            <a:endParaRPr lang="en-US"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r>
              <a:rPr lang="en-US" dirty="0" smtClean="0">
                <a:latin typeface="Calibri" panose="020F0502020204030204" pitchFamily="34" charset="0"/>
                <a:ea typeface="PMingLiU" panose="02020500000000000000" pitchFamily="18" charset="-120"/>
                <a:cs typeface="Calibri" panose="020F0502020204030204" pitchFamily="34" charset="0"/>
              </a:rPr>
              <a:t>A </a:t>
            </a:r>
            <a:r>
              <a:rPr lang="en-US" dirty="0">
                <a:latin typeface="Calibri" panose="020F0502020204030204" pitchFamily="34" charset="0"/>
                <a:ea typeface="PMingLiU" panose="02020500000000000000" pitchFamily="18" charset="-120"/>
                <a:cs typeface="Calibri" panose="020F0502020204030204" pitchFamily="34" charset="0"/>
              </a:rPr>
              <a:t>third reason is to </a:t>
            </a:r>
            <a:r>
              <a:rPr lang="en-US" dirty="0" smtClean="0">
                <a:latin typeface="Calibri" panose="020F0502020204030204" pitchFamily="34" charset="0"/>
                <a:ea typeface="PMingLiU" panose="02020500000000000000" pitchFamily="18" charset="-120"/>
                <a:cs typeface="Calibri" panose="020F0502020204030204" pitchFamily="34" charset="0"/>
              </a:rPr>
              <a:t>be </a:t>
            </a:r>
            <a:r>
              <a:rPr lang="en-US" dirty="0">
                <a:latin typeface="Calibri" panose="020F0502020204030204" pitchFamily="34" charset="0"/>
                <a:ea typeface="PMingLiU" panose="02020500000000000000" pitchFamily="18" charset="-120"/>
                <a:cs typeface="Calibri" panose="020F0502020204030204" pitchFamily="34" charset="0"/>
              </a:rPr>
              <a:t>able to access (get) services while containing costs. Many health insurance plans offer </a:t>
            </a:r>
            <a:r>
              <a:rPr lang="en-US" dirty="0" smtClean="0">
                <a:latin typeface="Calibri" panose="020F0502020204030204" pitchFamily="34" charset="0"/>
                <a:ea typeface="PMingLiU" panose="02020500000000000000" pitchFamily="18" charset="-120"/>
                <a:cs typeface="Calibri" panose="020F0502020204030204" pitchFamily="34" charset="0"/>
              </a:rPr>
              <a:t>services,</a:t>
            </a:r>
            <a:r>
              <a:rPr lang="en-US" baseline="0" dirty="0" smtClean="0">
                <a:latin typeface="Calibri" panose="020F0502020204030204" pitchFamily="34" charset="0"/>
                <a:ea typeface="PMingLiU" panose="02020500000000000000" pitchFamily="18" charset="-120"/>
                <a:cs typeface="Calibri" panose="020F0502020204030204" pitchFamily="34" charset="0"/>
              </a:rPr>
              <a:t> </a:t>
            </a:r>
            <a:r>
              <a:rPr lang="en-US" baseline="0" dirty="0" smtClean="0">
                <a:latin typeface="Calibri" panose="020F0502020204030204" pitchFamily="34" charset="0"/>
                <a:ea typeface="PMingLiU" panose="02020500000000000000" pitchFamily="18" charset="-120"/>
                <a:cs typeface="Arial" panose="020B0604020202020204" pitchFamily="34" charset="0"/>
              </a:rPr>
              <a:t>such as a yearly physical or check-up,</a:t>
            </a:r>
            <a:r>
              <a:rPr lang="en-US" dirty="0" smtClean="0">
                <a:latin typeface="Calibri" panose="020F0502020204030204" pitchFamily="34" charset="0"/>
                <a:ea typeface="PMingLiU" panose="02020500000000000000" pitchFamily="18" charset="-120"/>
                <a:cs typeface="Calibri" panose="020F0502020204030204" pitchFamily="34" charset="0"/>
              </a:rPr>
              <a:t> </a:t>
            </a:r>
            <a:r>
              <a:rPr lang="en-US" dirty="0">
                <a:latin typeface="Calibri" panose="020F0502020204030204" pitchFamily="34" charset="0"/>
                <a:ea typeface="PMingLiU" panose="02020500000000000000" pitchFamily="18" charset="-120"/>
                <a:cs typeface="Calibri" panose="020F0502020204030204" pitchFamily="34" charset="0"/>
              </a:rPr>
              <a:t>and wellness programs </a:t>
            </a:r>
            <a:r>
              <a:rPr lang="en-US" dirty="0" smtClean="0">
                <a:latin typeface="Calibri" panose="020F0502020204030204" pitchFamily="34" charset="0"/>
                <a:ea typeface="PMingLiU" panose="02020500000000000000" pitchFamily="18" charset="-120"/>
                <a:cs typeface="Calibri" panose="020F0502020204030204" pitchFamily="34" charset="0"/>
              </a:rPr>
              <a:t>that may include personal </a:t>
            </a:r>
            <a:r>
              <a:rPr lang="en-US" dirty="0">
                <a:latin typeface="Calibri" panose="020F0502020204030204" pitchFamily="34" charset="0"/>
                <a:ea typeface="PMingLiU" panose="02020500000000000000" pitchFamily="18" charset="-120"/>
                <a:cs typeface="Calibri" panose="020F0502020204030204" pitchFamily="34" charset="0"/>
              </a:rPr>
              <a:t>wellness coaching, healthy pregnancy programs, gym membership discounts, nutrition counseling, online seminars/webinars, checklists, tools and </a:t>
            </a:r>
            <a:r>
              <a:rPr lang="en-US" dirty="0" smtClean="0">
                <a:latin typeface="Calibri" panose="020F0502020204030204" pitchFamily="34" charset="0"/>
                <a:ea typeface="PMingLiU" panose="02020500000000000000" pitchFamily="18" charset="-120"/>
                <a:cs typeface="Calibri" panose="020F0502020204030204" pitchFamily="34" charset="0"/>
              </a:rPr>
              <a:t>calculators to help keep you healthy, thus saving you time and money. </a:t>
            </a:r>
            <a:endParaRPr lang="en-US" dirty="0">
              <a:latin typeface="Calibri" panose="020F0502020204030204" pitchFamily="34" charset="0"/>
              <a:ea typeface="PMingLiU" panose="02020500000000000000" pitchFamily="18" charset="-120"/>
              <a:cs typeface="Arial" panose="020B060402020202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rPr>
              <a:t> </a:t>
            </a:r>
            <a:endParaRPr lang="en-US" dirty="0">
              <a:latin typeface="Calibri" panose="020F0502020204030204" pitchFamily="34" charset="0"/>
              <a:ea typeface="PMingLiU" panose="02020500000000000000" pitchFamily="18" charset="-120"/>
              <a:cs typeface="Arial" panose="020B0604020202020204" pitchFamily="34" charset="0"/>
            </a:endParaRPr>
          </a:p>
          <a:p>
            <a:pPr lvl="0"/>
            <a:r>
              <a:rPr lang="en-US" b="1" dirty="0">
                <a:solidFill>
                  <a:srgbClr val="FF0000"/>
                </a:solidFill>
                <a:latin typeface="Calibri" panose="020F0502020204030204" pitchFamily="34" charset="0"/>
                <a:ea typeface="PMingLiU" panose="02020500000000000000" pitchFamily="18" charset="-120"/>
                <a:cs typeface="Calibri" panose="020F0502020204030204" pitchFamily="34" charset="0"/>
              </a:rPr>
              <a:t>&lt;Click for Animation&gt;</a:t>
            </a:r>
            <a:endParaRPr lang="en-US"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r>
              <a:rPr lang="en-US" dirty="0" smtClean="0">
                <a:latin typeface="Calibri" panose="020F0502020204030204" pitchFamily="34" charset="0"/>
                <a:ea typeface="PMingLiU" panose="02020500000000000000" pitchFamily="18" charset="-120"/>
                <a:cs typeface="Calibri" panose="020F0502020204030204" pitchFamily="34" charset="0"/>
              </a:rPr>
              <a:t>If </a:t>
            </a:r>
            <a:r>
              <a:rPr lang="en-US" dirty="0">
                <a:latin typeface="Calibri" panose="020F0502020204030204" pitchFamily="34" charset="0"/>
                <a:ea typeface="PMingLiU" panose="02020500000000000000" pitchFamily="18" charset="-120"/>
                <a:cs typeface="Calibri" panose="020F0502020204030204" pitchFamily="34" charset="0"/>
              </a:rPr>
              <a:t>you or a family member have or develop </a:t>
            </a:r>
            <a:r>
              <a:rPr lang="en-US" dirty="0" smtClean="0">
                <a:latin typeface="Calibri" panose="020F0502020204030204" pitchFamily="34" charset="0"/>
                <a:ea typeface="PMingLiU" panose="02020500000000000000" pitchFamily="18" charset="-120"/>
                <a:cs typeface="Calibri" panose="020F0502020204030204" pitchFamily="34" charset="0"/>
              </a:rPr>
              <a:t>a health problem the </a:t>
            </a:r>
            <a:r>
              <a:rPr lang="en-US" dirty="0">
                <a:latin typeface="Calibri" panose="020F0502020204030204" pitchFamily="34" charset="0"/>
                <a:ea typeface="PMingLiU" panose="02020500000000000000" pitchFamily="18" charset="-120"/>
                <a:cs typeface="Calibri" panose="020F0502020204030204" pitchFamily="34" charset="0"/>
              </a:rPr>
              <a:t>results can be costly in both time and money. </a:t>
            </a:r>
            <a:r>
              <a:rPr lang="en-US" dirty="0" smtClean="0">
                <a:latin typeface="Calibri" panose="020F0502020204030204" pitchFamily="34" charset="0"/>
                <a:ea typeface="PMingLiU" panose="02020500000000000000" pitchFamily="18" charset="-120"/>
                <a:cs typeface="Calibri" panose="020F0502020204030204" pitchFamily="34" charset="0"/>
              </a:rPr>
              <a:t>Having </a:t>
            </a:r>
            <a:r>
              <a:rPr lang="en-US" dirty="0">
                <a:latin typeface="Calibri" panose="020F0502020204030204" pitchFamily="34" charset="0"/>
                <a:ea typeface="PMingLiU" panose="02020500000000000000" pitchFamily="18" charset="-120"/>
                <a:cs typeface="Calibri" panose="020F0502020204030204" pitchFamily="34" charset="0"/>
              </a:rPr>
              <a:t>and using  health insurance helps reduce those risks. </a:t>
            </a:r>
            <a:r>
              <a:rPr lang="en-US" dirty="0" smtClean="0">
                <a:latin typeface="Calibri" panose="020F0502020204030204" pitchFamily="34" charset="0"/>
                <a:ea typeface="PMingLiU" panose="02020500000000000000" pitchFamily="18" charset="-120"/>
                <a:cs typeface="Calibri" panose="020F0502020204030204" pitchFamily="34" charset="0"/>
              </a:rPr>
              <a:t>Being </a:t>
            </a:r>
            <a:r>
              <a:rPr lang="en-US" dirty="0">
                <a:latin typeface="Calibri" panose="020F0502020204030204" pitchFamily="34" charset="0"/>
                <a:ea typeface="PMingLiU" panose="02020500000000000000" pitchFamily="18" charset="-120"/>
                <a:cs typeface="Calibri" panose="020F0502020204030204" pitchFamily="34" charset="0"/>
              </a:rPr>
              <a:t>smart about using health insurance helps save you money and helps you avoid costly problems</a:t>
            </a:r>
            <a:r>
              <a:rPr lang="en-US" dirty="0" smtClean="0">
                <a:latin typeface="Calibri" panose="020F0502020204030204" pitchFamily="34" charset="0"/>
                <a:ea typeface="PMingLiU" panose="02020500000000000000" pitchFamily="18" charset="-120"/>
                <a:cs typeface="Calibri" panose="020F0502020204030204" pitchFamily="34" charset="0"/>
              </a:rPr>
              <a:t>.</a:t>
            </a:r>
            <a:endParaRPr lang="en-US"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14</a:t>
            </a:fld>
            <a:endParaRPr lang="en-US" dirty="0">
              <a:solidFill>
                <a:prstClr val="black"/>
              </a:solidFill>
            </a:endParaRPr>
          </a:p>
        </p:txBody>
      </p:sp>
      <p:sp>
        <p:nvSpPr>
          <p:cNvPr id="5" name="Date Placeholder 4"/>
          <p:cNvSpPr>
            <a:spLocks noGrp="1"/>
          </p:cNvSpPr>
          <p:nvPr>
            <p:ph type="dt" idx="11"/>
          </p:nvPr>
        </p:nvSpPr>
        <p:spPr/>
        <p:txBody>
          <a:bodyPr/>
          <a:lstStyle/>
          <a:p>
            <a:fld id="{3529F61E-A2DE-4485-9C3D-D67ACA24351D}"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119640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314325"/>
            <a:ext cx="2995613" cy="2246313"/>
          </a:xfrm>
        </p:spPr>
      </p:sp>
      <p:sp>
        <p:nvSpPr>
          <p:cNvPr id="3" name="Notes Placeholder 2"/>
          <p:cNvSpPr>
            <a:spLocks noGrp="1"/>
          </p:cNvSpPr>
          <p:nvPr>
            <p:ph type="body" idx="1"/>
          </p:nvPr>
        </p:nvSpPr>
        <p:spPr>
          <a:xfrm>
            <a:off x="223720" y="2802661"/>
            <a:ext cx="6710195" cy="6504825"/>
          </a:xfrm>
        </p:spPr>
        <p:txBody>
          <a:bodyPr/>
          <a:lstStyle/>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NOTE TO EDUCATOR: Introduce Important Words to Know Activity using puzzle pieces (terms and definitions</a:t>
            </a:r>
            <a:r>
              <a:rPr lang="en-US" sz="1400" b="1"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a:t>
            </a:r>
            <a:r>
              <a:rPr lang="en-US" sz="1400" b="1" baseline="0"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 </a:t>
            </a:r>
            <a:r>
              <a:rPr lang="en-US" sz="1400" b="1" dirty="0" smtClean="0">
                <a:solidFill>
                  <a:srgbClr val="FF0000"/>
                </a:solidFill>
                <a:ea typeface="Calibri"/>
                <a:cs typeface="Times New Roman"/>
              </a:rPr>
              <a:t>Choose one of the four activities below (Provide approximately 3-7 minutes depending</a:t>
            </a:r>
            <a:r>
              <a:rPr lang="en-US" sz="1400" b="1" baseline="0" dirty="0" smtClean="0">
                <a:solidFill>
                  <a:srgbClr val="FF0000"/>
                </a:solidFill>
                <a:ea typeface="Calibri"/>
                <a:cs typeface="Times New Roman"/>
              </a:rPr>
              <a:t> on the size of the group</a:t>
            </a:r>
            <a:r>
              <a:rPr lang="en-US" sz="1400" b="1" dirty="0" smtClean="0">
                <a:solidFill>
                  <a:srgbClr val="FF0000"/>
                </a:solidFill>
                <a:ea typeface="Calibri"/>
                <a:cs typeface="Times New Roman"/>
              </a:rPr>
              <a:t>):</a:t>
            </a:r>
            <a:endParaRPr lang="en-US" sz="1400" dirty="0" smtClean="0">
              <a:ea typeface="Calibri"/>
              <a:cs typeface="Times New Roman"/>
            </a:endParaRPr>
          </a:p>
          <a:p>
            <a:pPr>
              <a:lnSpc>
                <a:spcPct val="107000"/>
              </a:lnSpc>
              <a:spcAft>
                <a:spcPts val="804"/>
              </a:spcAft>
            </a:pPr>
            <a:r>
              <a:rPr lang="en-US" sz="1400" b="1" dirty="0" smtClean="0">
                <a:ea typeface="Calibri"/>
                <a:cs typeface="Times New Roman"/>
              </a:rPr>
              <a:t>Activity Choice 1:</a:t>
            </a:r>
            <a:r>
              <a:rPr lang="en-US" sz="1400" dirty="0" smtClean="0">
                <a:ea typeface="Calibri"/>
                <a:cs typeface="Times New Roman"/>
              </a:rPr>
              <a:t> With a partner, take a few minutes</a:t>
            </a:r>
            <a:r>
              <a:rPr lang="en-US" sz="1400" baseline="0" dirty="0" smtClean="0">
                <a:ea typeface="Calibri"/>
                <a:cs typeface="Times New Roman"/>
              </a:rPr>
              <a:t> to </a:t>
            </a:r>
            <a:r>
              <a:rPr lang="en-US" sz="1400" dirty="0" smtClean="0">
                <a:ea typeface="Calibri"/>
                <a:cs typeface="Times New Roman"/>
              </a:rPr>
              <a:t>review and discuss the </a:t>
            </a:r>
            <a:r>
              <a:rPr lang="en-US" sz="1400" b="0" dirty="0" smtClean="0">
                <a:solidFill>
                  <a:srgbClr val="FF0000"/>
                </a:solidFill>
                <a:ea typeface="Calibri"/>
                <a:cs typeface="Times New Roman"/>
              </a:rPr>
              <a:t>Smart</a:t>
            </a:r>
            <a:r>
              <a:rPr lang="en-US" sz="1400" b="0" baseline="0" dirty="0" smtClean="0">
                <a:solidFill>
                  <a:srgbClr val="FF0000"/>
                </a:solidFill>
                <a:ea typeface="Calibri"/>
                <a:cs typeface="Times New Roman"/>
              </a:rPr>
              <a:t> Choice and Smart Use </a:t>
            </a:r>
            <a:r>
              <a:rPr lang="en-US" sz="1400" dirty="0" smtClean="0">
                <a:ea typeface="Calibri"/>
                <a:cs typeface="Times New Roman"/>
              </a:rPr>
              <a:t>Important Words to Know sheet in your folder.  </a:t>
            </a:r>
            <a:r>
              <a:rPr lang="en-US" sz="1600" b="1" dirty="0" smtClean="0">
                <a:solidFill>
                  <a:srgbClr val="FF0000"/>
                </a:solidFill>
                <a:ea typeface="Calibri"/>
                <a:cs typeface="Times New Roman"/>
              </a:rPr>
              <a:t>OR</a:t>
            </a:r>
            <a:endParaRPr lang="en-US" sz="1600" dirty="0" smtClean="0">
              <a:ea typeface="Calibri"/>
              <a:cs typeface="Times New Roman"/>
            </a:endParaRPr>
          </a:p>
          <a:p>
            <a:pPr marL="0" marR="0" lvl="0" indent="0" algn="l" defTabSz="914400" rtl="0" eaLnBrk="1" fontAlgn="auto" latinLnBrk="0" hangingPunct="1">
              <a:lnSpc>
                <a:spcPct val="107000"/>
              </a:lnSpc>
              <a:spcBef>
                <a:spcPts val="0"/>
              </a:spcBef>
              <a:spcAft>
                <a:spcPts val="804"/>
              </a:spcAft>
              <a:buClrTx/>
              <a:buSzTx/>
              <a:buFontTx/>
              <a:buNone/>
              <a:tabLst/>
              <a:defRPr/>
            </a:pPr>
            <a:r>
              <a:rPr lang="en-US" sz="1400" b="1" dirty="0" smtClean="0">
                <a:ea typeface="Calibri"/>
                <a:cs typeface="Times New Roman"/>
              </a:rPr>
              <a:t>Activity Choice 2:</a:t>
            </a:r>
            <a:r>
              <a:rPr lang="en-US" sz="1400" dirty="0" smtClean="0">
                <a:ea typeface="Calibri"/>
                <a:cs typeface="Times New Roman"/>
              </a:rPr>
              <a:t> In the middle of the table are a group of words or definitions.  Select one and then find the person that has the missing piece to your puzzle/word.  Introduce yourself and review the word.  After everyone has found their partner, we will review some of the words. </a:t>
            </a:r>
            <a:r>
              <a:rPr lang="en-US" sz="1400" b="1" dirty="0" smtClean="0">
                <a:solidFill>
                  <a:srgbClr val="FF0000"/>
                </a:solidFill>
                <a:ea typeface="Calibri"/>
                <a:cs typeface="Times New Roman"/>
              </a:rPr>
              <a:t>OR</a:t>
            </a:r>
            <a:endParaRPr lang="en-US" sz="1400" dirty="0" smtClean="0">
              <a:ea typeface="Calibri"/>
              <a:cs typeface="Times New Roman"/>
            </a:endParaRPr>
          </a:p>
          <a:p>
            <a:pPr marL="0" marR="0" lvl="0" indent="0" algn="l" defTabSz="914400" rtl="0" eaLnBrk="1" fontAlgn="auto" latinLnBrk="0" hangingPunct="1">
              <a:lnSpc>
                <a:spcPct val="107000"/>
              </a:lnSpc>
              <a:spcBef>
                <a:spcPts val="0"/>
              </a:spcBef>
              <a:spcAft>
                <a:spcPts val="804"/>
              </a:spcAft>
              <a:buClrTx/>
              <a:buSzTx/>
              <a:buFontTx/>
              <a:buNone/>
              <a:tabLst/>
              <a:defRPr/>
            </a:pPr>
            <a:r>
              <a:rPr lang="en-US" sz="1400" b="1" dirty="0" smtClean="0">
                <a:ea typeface="Calibri"/>
                <a:cs typeface="Times New Roman"/>
              </a:rPr>
              <a:t>Activity Choice 3:</a:t>
            </a:r>
            <a:r>
              <a:rPr lang="en-US" sz="1400" dirty="0" smtClean="0">
                <a:ea typeface="Calibri"/>
                <a:cs typeface="Times New Roman"/>
              </a:rPr>
              <a:t> Include</a:t>
            </a:r>
            <a:r>
              <a:rPr lang="en-US" sz="1400" baseline="0" dirty="0" smtClean="0">
                <a:ea typeface="Calibri"/>
                <a:cs typeface="Times New Roman"/>
              </a:rPr>
              <a:t> the puzzle pieces in participants folders or distribute one to each participant. Ask participants to find their match or p</a:t>
            </a:r>
            <a:r>
              <a:rPr lang="en-US" sz="1400" dirty="0" smtClean="0">
                <a:ea typeface="Calibri"/>
                <a:cs typeface="Times New Roman"/>
              </a:rPr>
              <a:t>artner,</a:t>
            </a:r>
            <a:r>
              <a:rPr lang="en-US" sz="1400" baseline="0" dirty="0" smtClean="0">
                <a:ea typeface="Calibri"/>
                <a:cs typeface="Times New Roman"/>
              </a:rPr>
              <a:t> introduce themselves and discuss the term</a:t>
            </a:r>
            <a:r>
              <a:rPr lang="en-US" sz="1400" dirty="0" smtClean="0">
                <a:ea typeface="Calibri"/>
                <a:cs typeface="Times New Roman"/>
              </a:rPr>
              <a:t>.  </a:t>
            </a:r>
            <a:r>
              <a:rPr lang="en-US" sz="1600" b="1" dirty="0" smtClean="0">
                <a:solidFill>
                  <a:srgbClr val="FF0000"/>
                </a:solidFill>
                <a:ea typeface="Calibri"/>
                <a:cs typeface="Times New Roman"/>
              </a:rPr>
              <a:t>OR</a:t>
            </a:r>
            <a:endParaRPr lang="en-US" sz="1600" dirty="0" smtClean="0">
              <a:ea typeface="Calibri"/>
              <a:cs typeface="Times New Roman"/>
            </a:endParaRPr>
          </a:p>
          <a:p>
            <a:pPr marL="0" marR="0" lvl="0" indent="0" algn="l" defTabSz="914400" rtl="0" eaLnBrk="1" fontAlgn="auto" latinLnBrk="0" hangingPunct="1">
              <a:lnSpc>
                <a:spcPct val="107000"/>
              </a:lnSpc>
              <a:spcBef>
                <a:spcPts val="0"/>
              </a:spcBef>
              <a:spcAft>
                <a:spcPts val="804"/>
              </a:spcAft>
              <a:buClrTx/>
              <a:buSzTx/>
              <a:buFontTx/>
              <a:buNone/>
              <a:tabLst/>
              <a:defRPr/>
            </a:pPr>
            <a:r>
              <a:rPr lang="en-US" sz="1400" b="1" dirty="0" smtClean="0">
                <a:ea typeface="Calibri"/>
                <a:cs typeface="Times New Roman"/>
              </a:rPr>
              <a:t>Activity Choice 4:</a:t>
            </a:r>
            <a:r>
              <a:rPr lang="en-US" sz="1400" dirty="0" smtClean="0">
                <a:ea typeface="Calibri"/>
                <a:cs typeface="Times New Roman"/>
              </a:rPr>
              <a:t> In the middle of the table are a group of words or definitions. Match</a:t>
            </a:r>
            <a:r>
              <a:rPr lang="en-US" sz="1400" baseline="0" dirty="0" smtClean="0">
                <a:ea typeface="Calibri"/>
                <a:cs typeface="Times New Roman"/>
              </a:rPr>
              <a:t> the words/terms with the definition, then organize by concept such as costs, types of plans, and documents. </a:t>
            </a:r>
          </a:p>
          <a:p>
            <a:r>
              <a:rPr lang="en-US" sz="1400" b="1"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Suggested </a:t>
            </a:r>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words to review:</a:t>
            </a:r>
            <a:endParaRPr lang="en-US" sz="1400"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pPr marL="344529" indent="-344529">
              <a:buFont typeface="Arial" panose="020B0604020202020204" pitchFamily="34" charset="0"/>
              <a:buChar char="*"/>
            </a:pPr>
            <a:r>
              <a:rPr lang="en-US" sz="1400" b="1" dirty="0">
                <a:latin typeface="Calibri" panose="020F0502020204030204" pitchFamily="34" charset="0"/>
                <a:ea typeface="PMingLiU" panose="02020500000000000000" pitchFamily="18" charset="-120"/>
                <a:cs typeface="Arial" panose="020B0604020202020204" pitchFamily="34" charset="0"/>
              </a:rPr>
              <a:t>Coinsurance</a:t>
            </a:r>
          </a:p>
          <a:p>
            <a:pPr marL="344529" indent="-344529" defTabSz="918745">
              <a:buFont typeface="Arial" panose="020B0604020202020204" pitchFamily="34" charset="0"/>
              <a:buChar char="*"/>
              <a:defRPr/>
            </a:pPr>
            <a:r>
              <a:rPr lang="en-US" sz="1400" b="1" dirty="0">
                <a:latin typeface="Calibri" panose="020F0502020204030204" pitchFamily="34" charset="0"/>
                <a:ea typeface="PMingLiU" panose="02020500000000000000" pitchFamily="18" charset="-120"/>
                <a:cs typeface="Calibri" panose="020F0502020204030204" pitchFamily="34" charset="0"/>
              </a:rPr>
              <a:t>Copayment</a:t>
            </a:r>
          </a:p>
          <a:p>
            <a:pPr marL="344529" indent="-344529" defTabSz="918745">
              <a:buFont typeface="Arial" panose="020B0604020202020204" pitchFamily="34" charset="0"/>
              <a:buChar char="*"/>
              <a:defRPr/>
            </a:pPr>
            <a:r>
              <a:rPr lang="en-US" sz="1400" b="1" dirty="0">
                <a:latin typeface="Calibri" panose="020F0502020204030204" pitchFamily="34" charset="0"/>
                <a:ea typeface="PMingLiU" panose="02020500000000000000" pitchFamily="18" charset="-120"/>
                <a:cs typeface="Calibri" panose="020F0502020204030204" pitchFamily="34" charset="0"/>
              </a:rPr>
              <a:t>Deductible</a:t>
            </a:r>
          </a:p>
          <a:p>
            <a:pPr marL="344529" indent="-344529" defTabSz="918745">
              <a:buFont typeface="Arial" panose="020B0604020202020204" pitchFamily="34" charset="0"/>
              <a:buChar char="*"/>
              <a:defRPr/>
            </a:pPr>
            <a:r>
              <a:rPr lang="en-US" sz="1400" b="1" dirty="0">
                <a:latin typeface="Calibri" panose="020F0502020204030204" pitchFamily="34" charset="0"/>
                <a:ea typeface="PMingLiU" panose="02020500000000000000" pitchFamily="18" charset="-120"/>
                <a:cs typeface="Calibri" panose="020F0502020204030204" pitchFamily="34" charset="0"/>
              </a:rPr>
              <a:t>Essential Health Benefits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4529" indent="-344529">
              <a:buFont typeface="Arial" panose="020B0604020202020204" pitchFamily="34" charset="0"/>
              <a:buChar char="*"/>
            </a:pPr>
            <a:r>
              <a:rPr lang="en-US" sz="1400" b="1" dirty="0">
                <a:latin typeface="Calibri" panose="020F0502020204030204" pitchFamily="34" charset="0"/>
                <a:ea typeface="PMingLiU" panose="02020500000000000000" pitchFamily="18" charset="-120"/>
                <a:cs typeface="Calibri" panose="020F0502020204030204" pitchFamily="34" charset="0"/>
              </a:rPr>
              <a:t>Evidence of coverage</a:t>
            </a:r>
          </a:p>
          <a:p>
            <a:pPr marL="344529" indent="-344529">
              <a:buFont typeface="Arial" panose="020B0604020202020204" pitchFamily="34" charset="0"/>
              <a:buChar char="*"/>
            </a:pPr>
            <a:r>
              <a:rPr lang="en-US" sz="1400" b="1" dirty="0">
                <a:latin typeface="Calibri" panose="020F0502020204030204" pitchFamily="34" charset="0"/>
                <a:ea typeface="PMingLiU" panose="02020500000000000000" pitchFamily="18" charset="-120"/>
                <a:cs typeface="Arial" panose="020B0604020202020204" pitchFamily="34" charset="0"/>
              </a:rPr>
              <a:t>Explanation of Benefits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4529" indent="-344529">
              <a:buFont typeface="Arial" panose="020B0604020202020204" pitchFamily="34" charset="0"/>
              <a:buChar char="*"/>
            </a:pPr>
            <a:r>
              <a:rPr lang="en-US" sz="1400" b="1" dirty="0">
                <a:latin typeface="Calibri" panose="020F0502020204030204" pitchFamily="34" charset="0"/>
                <a:ea typeface="PMingLiU" panose="02020500000000000000" pitchFamily="18" charset="-120"/>
                <a:cs typeface="Arial" panose="020B0604020202020204" pitchFamily="34" charset="0"/>
              </a:rPr>
              <a:t>Flexible Spending Account (FSA)</a:t>
            </a:r>
          </a:p>
          <a:p>
            <a:pPr marL="344529" indent="-344529">
              <a:buFont typeface="Arial" panose="020B0604020202020204" pitchFamily="34" charset="0"/>
              <a:buChar char="*"/>
            </a:pPr>
            <a:r>
              <a:rPr lang="en-US" sz="1400" b="1" dirty="0">
                <a:latin typeface="Calibri" panose="020F0502020204030204" pitchFamily="34" charset="0"/>
                <a:ea typeface="PMingLiU" panose="02020500000000000000" pitchFamily="18" charset="-120"/>
                <a:cs typeface="Calibri" panose="020F0502020204030204" pitchFamily="34" charset="0"/>
              </a:rPr>
              <a:t>Network</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4529" indent="-344529">
              <a:buFont typeface="Arial" panose="020B0604020202020204" pitchFamily="34" charset="0"/>
              <a:buChar char="*"/>
            </a:pPr>
            <a:r>
              <a:rPr lang="en-US" sz="1400" b="1" dirty="0">
                <a:latin typeface="Calibri" panose="020F0502020204030204" pitchFamily="34" charset="0"/>
                <a:ea typeface="PMingLiU" panose="02020500000000000000" pitchFamily="18" charset="-120"/>
                <a:cs typeface="Calibri" panose="020F0502020204030204" pitchFamily="34" charset="0"/>
              </a:rPr>
              <a:t>Out-of-pocket costs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4529" indent="-344529">
              <a:buFont typeface="Arial" panose="020B0604020202020204" pitchFamily="34" charset="0"/>
              <a:buChar char="*"/>
            </a:pPr>
            <a:r>
              <a:rPr lang="en-US" sz="1400" b="1" dirty="0">
                <a:latin typeface="Calibri" panose="020F0502020204030204" pitchFamily="34" charset="0"/>
                <a:ea typeface="PMingLiU" panose="02020500000000000000" pitchFamily="18" charset="-120"/>
                <a:cs typeface="Arial" panose="020B0604020202020204" pitchFamily="34" charset="0"/>
              </a:rPr>
              <a:t>Premium</a:t>
            </a:r>
            <a:endPar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endParaRPr>
          </a:p>
          <a:p>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While this video was meant to be funny, it is possible that many of us have felt like the mother in this video. Research shows that consumers are confused about health insurance terms. There are several important health insurance words; having the definitions will help you better understand your health insurance plan, other documents and costs.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So, right now, let’s turn our attention to the puzzle pieces on your table. At your table, match the words to their definitions and share with others at your table.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Teaching Tip:   PAUSE to permit time for activity.  Check on time used and time remaining for presentation.  </a:t>
            </a:r>
            <a:r>
              <a:rPr lang="en-US" sz="1400" b="1" dirty="0">
                <a:solidFill>
                  <a:srgbClr val="FF0000"/>
                </a:solidFill>
              </a:rPr>
              <a:t>Listen for quality conversations. Allow 3-5 minutes for discussion. Ask for volunteers to share/call out words and definition. </a:t>
            </a:r>
          </a:p>
          <a:p>
            <a:endParaRPr lang="en-US" sz="1400" dirty="0"/>
          </a:p>
          <a:p>
            <a:pPr defTabSz="929034">
              <a:defRPr/>
            </a:pPr>
            <a:r>
              <a:rPr lang="en-US" sz="1400" dirty="0"/>
              <a:t>In your folder, you have a list of Health Insurance Important Words to Know (health insurance glossary) that you may want to refer to after this session. We will use many of these terms during the remainder of our session. </a:t>
            </a:r>
          </a:p>
        </p:txBody>
      </p:sp>
      <p:sp>
        <p:nvSpPr>
          <p:cNvPr id="4" name="Slide Number Placeholder 3"/>
          <p:cNvSpPr>
            <a:spLocks noGrp="1"/>
          </p:cNvSpPr>
          <p:nvPr>
            <p:ph type="sldNum" sz="quarter" idx="10"/>
          </p:nvPr>
        </p:nvSpPr>
        <p:spPr/>
        <p:txBody>
          <a:bodyPr/>
          <a:lstStyle/>
          <a:p>
            <a:fld id="{F7D046AA-D520-48D2-9EC3-441F5AE9AC53}" type="slidenum">
              <a:rPr lang="en-US" smtClean="0"/>
              <a:t>15</a:t>
            </a:fld>
            <a:endParaRPr lang="en-US" dirty="0"/>
          </a:p>
        </p:txBody>
      </p:sp>
      <p:sp>
        <p:nvSpPr>
          <p:cNvPr id="5" name="Date Placeholder 4"/>
          <p:cNvSpPr>
            <a:spLocks noGrp="1"/>
          </p:cNvSpPr>
          <p:nvPr>
            <p:ph type="dt" idx="11"/>
          </p:nvPr>
        </p:nvSpPr>
        <p:spPr/>
        <p:txBody>
          <a:bodyPr/>
          <a:lstStyle/>
          <a:p>
            <a:fld id="{9C522D8B-FE84-4670-B387-41194600A8DA}" type="datetime1">
              <a:rPr lang="en-US" smtClean="0"/>
              <a:t>3/24/2017</a:t>
            </a:fld>
            <a:endParaRPr lang="en-US" dirty="0"/>
          </a:p>
        </p:txBody>
      </p:sp>
      <p:sp>
        <p:nvSpPr>
          <p:cNvPr id="6" name="Footer Placeholder 5"/>
          <p:cNvSpPr>
            <a:spLocks noGrp="1"/>
          </p:cNvSpPr>
          <p:nvPr>
            <p:ph type="ftr" sz="quarter" idx="12"/>
          </p:nvPr>
        </p:nvSpPr>
        <p:spPr/>
        <p:txBody>
          <a:bodyPr/>
          <a:lstStyle/>
          <a:p>
            <a:r>
              <a:rPr lang="en-US" smtClean="0"/>
              <a:t>Smart Use Health Insurance - Smart Actions</a:t>
            </a:r>
            <a:endParaRPr lang="en-US" dirty="0"/>
          </a:p>
        </p:txBody>
      </p:sp>
    </p:spTree>
    <p:extLst>
      <p:ext uri="{BB962C8B-B14F-4D97-AF65-F5344CB8AC3E}">
        <p14:creationId xmlns:p14="http://schemas.microsoft.com/office/powerpoint/2010/main" val="90841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323850"/>
            <a:ext cx="2601912" cy="1952625"/>
          </a:xfrm>
        </p:spPr>
      </p:sp>
      <p:sp>
        <p:nvSpPr>
          <p:cNvPr id="3" name="Notes Placeholder 2"/>
          <p:cNvSpPr>
            <a:spLocks noGrp="1"/>
          </p:cNvSpPr>
          <p:nvPr>
            <p:ph type="body" idx="1"/>
          </p:nvPr>
        </p:nvSpPr>
        <p:spPr>
          <a:xfrm>
            <a:off x="313165" y="2428673"/>
            <a:ext cx="6576437" cy="6651175"/>
          </a:xfrm>
        </p:spPr>
        <p:txBody>
          <a:bodyPr/>
          <a:lstStyle/>
          <a:p>
            <a:r>
              <a:rPr lang="en-US" sz="1400" dirty="0" smtClean="0">
                <a:solidFill>
                  <a:srgbClr val="000000"/>
                </a:solidFill>
                <a:latin typeface="Calibri" panose="020F0502020204030204" pitchFamily="34" charset="0"/>
                <a:ea typeface="PMingLiU" panose="02020500000000000000" pitchFamily="18" charset="-120"/>
                <a:cs typeface="Calibri" panose="020F0502020204030204" pitchFamily="34" charset="0"/>
              </a:rPr>
              <a:t>Today </a:t>
            </a:r>
            <a:r>
              <a:rPr lang="en-US" sz="1400" dirty="0">
                <a:solidFill>
                  <a:srgbClr val="000000"/>
                </a:solidFill>
                <a:latin typeface="Calibri" panose="020F0502020204030204" pitchFamily="34" charset="0"/>
                <a:ea typeface="PMingLiU" panose="02020500000000000000" pitchFamily="18" charset="-120"/>
                <a:cs typeface="Calibri" panose="020F0502020204030204" pitchFamily="34" charset="0"/>
              </a:rPr>
              <a:t>we will discuss actions that can help make you a Smart User of health insurance.</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solidFill>
                  <a:srgbClr val="000000"/>
                </a:solidFill>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000000"/>
                </a:solidFill>
                <a:latin typeface="Calibri" panose="020F0502020204030204" pitchFamily="34" charset="0"/>
                <a:ea typeface="PMingLiU" panose="02020500000000000000" pitchFamily="18" charset="-120"/>
                <a:cs typeface="Calibri" panose="020F0502020204030204" pitchFamily="34" charset="0"/>
              </a:rPr>
              <a:t>Our first Smart Action is to know what your health insurance policy covers.</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solidFill>
                  <a:srgbClr val="000000"/>
                </a:solidFill>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solidFill>
                  <a:srgbClr val="000000"/>
                </a:solidFill>
                <a:latin typeface="Calibri" panose="020F0502020204030204" pitchFamily="34" charset="0"/>
                <a:ea typeface="PMingLiU" panose="02020500000000000000" pitchFamily="18" charset="-120"/>
                <a:cs typeface="Calibri" panose="020F0502020204030204" pitchFamily="34" charset="0"/>
              </a:rPr>
              <a:t>Knowing what your health insurance covers is important for many reasons.  These include:</a:t>
            </a:r>
          </a:p>
          <a:p>
            <a:endPar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endParaRP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&lt;Click for Animation</a:t>
            </a:r>
            <a:r>
              <a:rPr lang="en-US" sz="1400" dirty="0">
                <a:latin typeface="Calibri" panose="020F0502020204030204" pitchFamily="34" charset="0"/>
                <a:ea typeface="PMingLiU" panose="02020500000000000000" pitchFamily="18" charset="-120"/>
                <a:cs typeface="Calibri" panose="020F0502020204030204" pitchFamily="34" charset="0"/>
              </a:rPr>
              <a:t>&gt;   Why is this important?  </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Explains what services and benefits are covered </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Outlines plan costs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Tells you how to find in-network doctors and facilities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Discusses how to dispute a billing error</a:t>
            </a:r>
          </a:p>
          <a:p>
            <a:pPr marL="348387" indent="-348387">
              <a:buFont typeface="Arial" panose="020B0604020202020204" pitchFamily="34" charset="0"/>
              <a:buChar char="*"/>
            </a:pPr>
            <a:endParaRPr lang="en-US" sz="1400" dirty="0">
              <a:latin typeface="Calibri" panose="020F0502020204030204" pitchFamily="34" charset="0"/>
              <a:ea typeface="PMingLiU" panose="02020500000000000000" pitchFamily="18" charset="-120"/>
              <a:cs typeface="Arial" panose="020B0604020202020204" pitchFamily="34" charset="0"/>
            </a:endParaRPr>
          </a:p>
          <a:p>
            <a:pPr marL="174194" indent="-174194"/>
            <a:r>
              <a:rPr lang="en-US" sz="1400" dirty="0">
                <a:latin typeface="Calibri" panose="020F0502020204030204" pitchFamily="34" charset="0"/>
                <a:ea typeface="PMingLiU" panose="02020500000000000000" pitchFamily="18" charset="-120"/>
                <a:cs typeface="Calibri" panose="020F0502020204030204" pitchFamily="34" charset="0"/>
              </a:rPr>
              <a:t>Now,</a:t>
            </a:r>
            <a:r>
              <a:rPr lang="en-US" sz="1400" u="sng" dirty="0">
                <a:solidFill>
                  <a:srgbClr val="008080"/>
                </a:solidFill>
                <a:latin typeface="Calibri" panose="020F0502020204030204" pitchFamily="34" charset="0"/>
                <a:ea typeface="PMingLiU" panose="02020500000000000000" pitchFamily="18" charset="-120"/>
                <a:cs typeface="Calibri" panose="020F050202020403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I have a short story to share with you to explore this a bit further.</a:t>
            </a:r>
            <a:endParaRPr lang="en-US" sz="1400"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16</a:t>
            </a:fld>
            <a:endParaRPr lang="en-US" dirty="0">
              <a:solidFill>
                <a:prstClr val="black"/>
              </a:solidFill>
            </a:endParaRPr>
          </a:p>
        </p:txBody>
      </p:sp>
      <p:sp>
        <p:nvSpPr>
          <p:cNvPr id="5" name="Date Placeholder 4"/>
          <p:cNvSpPr>
            <a:spLocks noGrp="1"/>
          </p:cNvSpPr>
          <p:nvPr>
            <p:ph type="dt" idx="11"/>
          </p:nvPr>
        </p:nvSpPr>
        <p:spPr/>
        <p:txBody>
          <a:bodyPr/>
          <a:lstStyle/>
          <a:p>
            <a:fld id="{AF412548-11D2-4F16-93EE-3C41F29698B5}"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199415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323850"/>
            <a:ext cx="2601912" cy="1952625"/>
          </a:xfrm>
        </p:spPr>
      </p:sp>
      <p:sp>
        <p:nvSpPr>
          <p:cNvPr id="3" name="Notes Placeholder 2"/>
          <p:cNvSpPr>
            <a:spLocks noGrp="1"/>
          </p:cNvSpPr>
          <p:nvPr>
            <p:ph type="body" idx="1"/>
          </p:nvPr>
        </p:nvSpPr>
        <p:spPr>
          <a:xfrm>
            <a:off x="313165" y="2428673"/>
            <a:ext cx="6576437" cy="6651175"/>
          </a:xfrm>
        </p:spPr>
        <p:txBody>
          <a:bodyPr/>
          <a:lstStyle/>
          <a:p>
            <a:r>
              <a:rPr lang="en-US" sz="1400" dirty="0" smtClean="0">
                <a:latin typeface="Calibri" panose="020F0502020204030204" pitchFamily="34" charset="0"/>
                <a:ea typeface="PMingLiU" panose="02020500000000000000" pitchFamily="18" charset="-120"/>
                <a:cs typeface="Calibri" panose="020F0502020204030204" pitchFamily="34" charset="0"/>
              </a:rPr>
              <a:t>What </a:t>
            </a:r>
            <a:r>
              <a:rPr lang="en-US" sz="1400" dirty="0">
                <a:latin typeface="Calibri" panose="020F0502020204030204" pitchFamily="34" charset="0"/>
                <a:ea typeface="PMingLiU" panose="02020500000000000000" pitchFamily="18" charset="-120"/>
                <a:cs typeface="Calibri" panose="020F0502020204030204" pitchFamily="34" charset="0"/>
              </a:rPr>
              <a:t>the story showed us was the importance of knowing what your health insurance policy covers.  In the chat box below, please tell us what you think is the main source you can turn to get this information?</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pPr defTabSz="929034">
              <a:defRPr/>
            </a:pPr>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Teaching Tip:  - PAUSE for responses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In order to understand your health insurance policy, you need to know </a:t>
            </a:r>
            <a:r>
              <a:rPr lang="en-US" sz="1400" b="1" dirty="0">
                <a:latin typeface="Calibri" panose="020F0502020204030204" pitchFamily="34" charset="0"/>
                <a:ea typeface="PMingLiU" panose="02020500000000000000" pitchFamily="18" charset="-120"/>
                <a:cs typeface="Calibri" panose="020F0502020204030204" pitchFamily="34" charset="0"/>
              </a:rPr>
              <a:t>where to get this information.  </a:t>
            </a:r>
            <a:r>
              <a:rPr lang="en-US" sz="1400" dirty="0">
                <a:latin typeface="Calibri" panose="020F0502020204030204" pitchFamily="34" charset="0"/>
                <a:ea typeface="PMingLiU" panose="02020500000000000000" pitchFamily="18" charset="-120"/>
                <a:cs typeface="Calibri" panose="020F0502020204030204" pitchFamily="34" charset="0"/>
              </a:rPr>
              <a:t>The primary source for this information is the</a:t>
            </a:r>
            <a:r>
              <a:rPr lang="en-US" sz="1400" b="1" dirty="0">
                <a:latin typeface="Calibri" panose="020F0502020204030204" pitchFamily="34" charset="0"/>
                <a:ea typeface="PMingLiU" panose="02020500000000000000" pitchFamily="18" charset="-120"/>
                <a:cs typeface="Calibri" panose="020F0502020204030204" pitchFamily="34" charset="0"/>
              </a:rPr>
              <a:t> Evidence of Coverage</a:t>
            </a:r>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endPar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endParaRPr>
          </a:p>
          <a:p>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Our first Smart Action is to learn about our health insurance policy.  That means reading the Evidence of Coverage when it arrives and reviewing it before you get health services. Don’t worry; if you lose or misplace the booklet, you can get another copy by calling and requesting it from your health insurance company or accessing your online account and downloading from the website.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Now, you understand the importance of having and reading the Evidence of Coverage. Let’s go on to our second Smart Action. </a:t>
            </a:r>
          </a:p>
          <a:p>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latin typeface="Calibri" panose="020F0502020204030204" pitchFamily="34" charset="0"/>
                <a:ea typeface="PMingLiU" panose="02020500000000000000" pitchFamily="18" charset="-120"/>
                <a:cs typeface="Arial" panose="020B0604020202020204" pitchFamily="34" charset="0"/>
              </a:rPr>
              <a:t>Note to Educator</a:t>
            </a:r>
            <a:r>
              <a:rPr lang="en-US" sz="1400" dirty="0">
                <a:latin typeface="Calibri" panose="020F0502020204030204" pitchFamily="34" charset="0"/>
                <a:ea typeface="PMingLiU" panose="02020500000000000000" pitchFamily="18" charset="-120"/>
                <a:cs typeface="Arial" panose="020B0604020202020204" pitchFamily="34" charset="0"/>
              </a:rPr>
              <a:t>: Some plans do not provide a booklet but refer people to the website or customer service representative for getting answers about their plans.</a:t>
            </a:r>
          </a:p>
          <a:p>
            <a:pPr defTabSz="929034">
              <a:defRPr/>
            </a:pPr>
            <a:endParaRPr lang="en-US" sz="1400"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17</a:t>
            </a:fld>
            <a:endParaRPr lang="en-US" dirty="0">
              <a:solidFill>
                <a:prstClr val="black"/>
              </a:solidFill>
            </a:endParaRPr>
          </a:p>
        </p:txBody>
      </p:sp>
      <p:sp>
        <p:nvSpPr>
          <p:cNvPr id="5" name="Date Placeholder 4"/>
          <p:cNvSpPr>
            <a:spLocks noGrp="1"/>
          </p:cNvSpPr>
          <p:nvPr>
            <p:ph type="dt" idx="11"/>
          </p:nvPr>
        </p:nvSpPr>
        <p:spPr/>
        <p:txBody>
          <a:bodyPr/>
          <a:lstStyle/>
          <a:p>
            <a:fld id="{CF85D986-EACB-449B-96B5-CFD30246FA98}"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176799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233363"/>
            <a:ext cx="2216150" cy="1663700"/>
          </a:xfrm>
        </p:spPr>
      </p:sp>
      <p:sp>
        <p:nvSpPr>
          <p:cNvPr id="3" name="Notes Placeholder 2"/>
          <p:cNvSpPr>
            <a:spLocks noGrp="1"/>
          </p:cNvSpPr>
          <p:nvPr>
            <p:ph type="body" idx="1"/>
          </p:nvPr>
        </p:nvSpPr>
        <p:spPr>
          <a:xfrm>
            <a:off x="194271" y="2032658"/>
            <a:ext cx="6642683" cy="7019419"/>
          </a:xfrm>
        </p:spPr>
        <p:txBody>
          <a:bodyPr/>
          <a:lstStyle/>
          <a:p>
            <a:r>
              <a:rPr lang="en-US" sz="1400" dirty="0">
                <a:latin typeface="Calibri" panose="020F0502020204030204" pitchFamily="34" charset="0"/>
                <a:ea typeface="PMingLiU" panose="02020500000000000000" pitchFamily="18" charset="-120"/>
                <a:cs typeface="Calibri" panose="020F0502020204030204" pitchFamily="34" charset="0"/>
              </a:rPr>
              <a:t>Our second Smart Action is to </a:t>
            </a:r>
            <a:r>
              <a:rPr lang="en-US" sz="1400" b="1" dirty="0">
                <a:latin typeface="Calibri" panose="020F0502020204030204" pitchFamily="34" charset="0"/>
                <a:ea typeface="PMingLiU" panose="02020500000000000000" pitchFamily="18" charset="-120"/>
                <a:cs typeface="Calibri" panose="020F0502020204030204" pitchFamily="34" charset="0"/>
              </a:rPr>
              <a:t>have proof of insurance at all times</a:t>
            </a:r>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Teaching Tip:  Ask for 2-3 volunteers to respond with ideas about why this is important action.</a:t>
            </a:r>
          </a:p>
          <a:p>
            <a:endParaRPr lang="en-US" sz="1400" b="1"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It is important to carry your proof of insurance at all times because: Great.  </a:t>
            </a:r>
          </a:p>
          <a:p>
            <a:endParaRPr lang="en-US" sz="1400"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pPr marL="290324" indent="-290324">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 Gives provider access to policy information</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Lists copayments for medical services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Provides a phone number to answer questions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174194" indent="-174194"/>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A best practice is to have your health insurance card with you at all times.</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Arial" panose="020B0604020202020204" pitchFamily="34" charset="0"/>
              </a:rPr>
              <a:t> </a:t>
            </a:r>
          </a:p>
          <a:p>
            <a:pPr marL="174194" indent="-174194">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EDBEDF0A-8721-4ABD-83BD-9DE1F3463A3E}" type="slidenum">
              <a:rPr lang="en-US" smtClean="0"/>
              <a:t>18</a:t>
            </a:fld>
            <a:endParaRPr lang="en-US" dirty="0"/>
          </a:p>
        </p:txBody>
      </p:sp>
      <p:sp>
        <p:nvSpPr>
          <p:cNvPr id="5" name="Footer Placeholder 5"/>
          <p:cNvSpPr>
            <a:spLocks noGrp="1"/>
          </p:cNvSpPr>
          <p:nvPr>
            <p:ph type="ftr" sz="quarter" idx="4"/>
          </p:nvPr>
        </p:nvSpPr>
        <p:spPr>
          <a:xfrm>
            <a:off x="0" y="8832394"/>
            <a:ext cx="3148290" cy="482690"/>
          </a:xfrm>
        </p:spPr>
        <p:txBody>
          <a:bodyPr/>
          <a:lstStyle/>
          <a:p>
            <a:r>
              <a:rPr lang="en-US" smtClean="0"/>
              <a:t>Smart Use Health Insurance - Smart Actions</a:t>
            </a:r>
            <a:endParaRPr lang="en-US" dirty="0"/>
          </a:p>
        </p:txBody>
      </p:sp>
      <p:sp>
        <p:nvSpPr>
          <p:cNvPr id="6" name="Date Placeholder 5"/>
          <p:cNvSpPr>
            <a:spLocks noGrp="1"/>
          </p:cNvSpPr>
          <p:nvPr>
            <p:ph type="dt" idx="11"/>
          </p:nvPr>
        </p:nvSpPr>
        <p:spPr/>
        <p:txBody>
          <a:bodyPr/>
          <a:lstStyle/>
          <a:p>
            <a:fld id="{1647DA86-DE9E-4CAC-BA2C-10AD80423D1B}" type="datetime1">
              <a:rPr lang="en-US" smtClean="0"/>
              <a:t>3/24/2017</a:t>
            </a:fld>
            <a:endParaRPr lang="en-US" dirty="0"/>
          </a:p>
        </p:txBody>
      </p:sp>
    </p:spTree>
    <p:extLst>
      <p:ext uri="{BB962C8B-B14F-4D97-AF65-F5344CB8AC3E}">
        <p14:creationId xmlns:p14="http://schemas.microsoft.com/office/powerpoint/2010/main" val="2189143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409575"/>
            <a:ext cx="2214562" cy="1662113"/>
          </a:xfrm>
        </p:spPr>
      </p:sp>
      <p:sp>
        <p:nvSpPr>
          <p:cNvPr id="3" name="Notes Placeholder 2"/>
          <p:cNvSpPr>
            <a:spLocks noGrp="1"/>
          </p:cNvSpPr>
          <p:nvPr>
            <p:ph type="body" idx="1"/>
          </p:nvPr>
        </p:nvSpPr>
        <p:spPr>
          <a:xfrm>
            <a:off x="181775" y="2187783"/>
            <a:ext cx="6634731" cy="6792232"/>
          </a:xfrm>
        </p:spPr>
        <p:txBody>
          <a:bodyPr/>
          <a:lstStyle/>
          <a:p>
            <a:r>
              <a:rPr lang="en-US" sz="1400" dirty="0">
                <a:latin typeface="Calibri" panose="020F0502020204030204" pitchFamily="34" charset="0"/>
                <a:ea typeface="PMingLiU" panose="02020500000000000000" pitchFamily="18" charset="-120"/>
                <a:cs typeface="Calibri" panose="020F0502020204030204" pitchFamily="34" charset="0"/>
              </a:rPr>
              <a:t>This is a picture of a health insurance card. This is your proof of insurance for when you get health care services.  Some doctors may not treat you without proof of insurance or may charge you the full amount.  Therefore, it is always important to carry your insurance card at all times.</a:t>
            </a:r>
            <a:r>
              <a:rPr lang="en-US" sz="1400" b="1"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ea typeface="PMingLiU" panose="02020500000000000000" pitchFamily="18" charset="-120"/>
                <a:cs typeface="Arial" panose="020B0604020202020204" pitchFamily="34" charset="0"/>
              </a:rPr>
              <a:t>Although every card will look different, important identifying information.  Let’s review the key points of information on this card.</a:t>
            </a:r>
          </a:p>
          <a:p>
            <a:endParaRPr lang="en-US" sz="1400" dirty="0">
              <a:ea typeface="PMingLiU" panose="02020500000000000000" pitchFamily="18" charset="-120"/>
              <a:cs typeface="Arial" panose="020B0604020202020204" pitchFamily="34" charset="0"/>
            </a:endParaRPr>
          </a:p>
          <a:p>
            <a:pPr marL="344529" indent="-344529">
              <a:buAutoNum type="arabicPeriod"/>
            </a:pPr>
            <a:r>
              <a:rPr lang="en-US" sz="1400" dirty="0">
                <a:ea typeface="PMingLiU" panose="02020500000000000000" pitchFamily="18" charset="-120"/>
                <a:cs typeface="Arial" panose="020B0604020202020204" pitchFamily="34" charset="0"/>
              </a:rPr>
              <a:t>Member name and date of birth: Every insurance card will list the member name or the person who is covered by the plan.  Some cards even include the member’s birth date.</a:t>
            </a:r>
          </a:p>
          <a:p>
            <a:pPr marL="344529" indent="-344529">
              <a:buAutoNum type="arabicPeriod"/>
            </a:pPr>
            <a:endParaRPr lang="en-US" sz="1400" dirty="0">
              <a:ea typeface="PMingLiU" panose="02020500000000000000" pitchFamily="18" charset="-120"/>
              <a:cs typeface="Arial" panose="020B0604020202020204" pitchFamily="34" charset="0"/>
            </a:endParaRPr>
          </a:p>
          <a:p>
            <a:pPr marL="344529" indent="-344529">
              <a:buAutoNum type="arabicPeriod"/>
            </a:pPr>
            <a:r>
              <a:rPr lang="en-US" sz="1400" dirty="0">
                <a:ea typeface="PMingLiU" panose="02020500000000000000" pitchFamily="18" charset="-120"/>
                <a:cs typeface="Arial" panose="020B0604020202020204" pitchFamily="34" charset="0"/>
              </a:rPr>
              <a:t>Member number: </a:t>
            </a:r>
            <a:r>
              <a:rPr lang="en-US" sz="1400" dirty="0"/>
              <a:t>This number is used to identify you so your provider knows how to bill your health plan. If your spouse or children are also on your coverage, your member numbers may look very similar.</a:t>
            </a:r>
          </a:p>
          <a:p>
            <a:pPr marL="344529" indent="-344529">
              <a:buAutoNum type="arabicPeriod"/>
            </a:pPr>
            <a:endParaRPr lang="en-US" sz="1400" dirty="0">
              <a:ea typeface="PMingLiU" panose="02020500000000000000" pitchFamily="18" charset="-120"/>
              <a:cs typeface="Arial" panose="020B0604020202020204" pitchFamily="34" charset="0"/>
            </a:endParaRPr>
          </a:p>
          <a:p>
            <a:pPr marL="344529" indent="-344529">
              <a:buAutoNum type="arabicPeriod"/>
            </a:pPr>
            <a:r>
              <a:rPr lang="en-US" sz="1400" dirty="0">
                <a:ea typeface="PMingLiU" panose="02020500000000000000" pitchFamily="18" charset="-120"/>
                <a:cs typeface="Arial" panose="020B0604020202020204" pitchFamily="34" charset="0"/>
              </a:rPr>
              <a:t>Group number: This number is different from the member number. </a:t>
            </a:r>
            <a:r>
              <a:rPr lang="en-US" sz="1400" dirty="0"/>
              <a:t>This number is used to track the specific benefits of your plan. It’s also used to identify you so your provider knows how to bill your insurance. </a:t>
            </a:r>
          </a:p>
          <a:p>
            <a:pPr marL="344529" indent="-344529">
              <a:buAutoNum type="arabicPeriod"/>
            </a:pPr>
            <a:endParaRPr lang="en-US" sz="1400" dirty="0">
              <a:ea typeface="PMingLiU" panose="02020500000000000000" pitchFamily="18" charset="-120"/>
              <a:cs typeface="Arial" panose="020B0604020202020204" pitchFamily="34" charset="0"/>
            </a:endParaRPr>
          </a:p>
          <a:p>
            <a:pPr marL="344529" indent="-344529">
              <a:buAutoNum type="arabicPeriod"/>
            </a:pPr>
            <a:r>
              <a:rPr lang="en-US" sz="1400" dirty="0"/>
              <a:t>Plan type: Your card might have a label like HMO, PPO, HSA, Open, or another word to describe the type of plan you have. These tell you what type of network your plan has and which providers you can see who are “in-network” for you.</a:t>
            </a:r>
          </a:p>
          <a:p>
            <a:pPr marL="344529" indent="-344529">
              <a:buAutoNum type="arabicPeriod"/>
            </a:pPr>
            <a:endParaRPr lang="en-US" sz="1400" dirty="0">
              <a:ea typeface="PMingLiU" panose="02020500000000000000" pitchFamily="18" charset="-120"/>
              <a:cs typeface="Arial" panose="020B0604020202020204" pitchFamily="34" charset="0"/>
            </a:endParaRPr>
          </a:p>
          <a:p>
            <a:pPr marL="344529" indent="-344529">
              <a:buAutoNum type="arabicPeriod"/>
            </a:pPr>
            <a:r>
              <a:rPr lang="en-US" sz="1400" dirty="0">
                <a:ea typeface="PMingLiU" panose="02020500000000000000" pitchFamily="18" charset="-120"/>
                <a:cs typeface="Arial" panose="020B0604020202020204" pitchFamily="34" charset="0"/>
              </a:rPr>
              <a:t>Copayment- This is one of our words from the puzzle activity.  </a:t>
            </a:r>
            <a:r>
              <a:rPr lang="en-US" sz="1400" dirty="0"/>
              <a:t>These are the amounts that you will owe when you get health care.</a:t>
            </a:r>
          </a:p>
          <a:p>
            <a:pPr marL="344529" indent="-344529">
              <a:buAutoNum type="arabicPeriod"/>
            </a:pPr>
            <a:endParaRPr lang="en-US" sz="1400" dirty="0">
              <a:ea typeface="PMingLiU" panose="02020500000000000000" pitchFamily="18" charset="-120"/>
              <a:cs typeface="Arial" panose="020B0604020202020204" pitchFamily="34" charset="0"/>
            </a:endParaRPr>
          </a:p>
          <a:p>
            <a:pPr marL="344529" indent="-344529">
              <a:buAutoNum type="arabicPeriod"/>
            </a:pPr>
            <a:r>
              <a:rPr lang="en-US" sz="1400" dirty="0">
                <a:ea typeface="PMingLiU" panose="02020500000000000000" pitchFamily="18" charset="-120"/>
                <a:cs typeface="Arial" panose="020B0604020202020204" pitchFamily="34" charset="0"/>
              </a:rPr>
              <a:t>Member Services- </a:t>
            </a:r>
            <a:r>
              <a:rPr lang="en-US" sz="1400" dirty="0"/>
              <a:t>You can call your health plan if you have questions about finding a provider or what your coverage includes. Phone numbers are sometimes listed on the back of your card.</a:t>
            </a:r>
          </a:p>
          <a:p>
            <a:pPr marL="344529" indent="-344529">
              <a:buAutoNum type="arabicPeriod"/>
            </a:pPr>
            <a:endParaRPr lang="en-US" sz="1400" dirty="0">
              <a:ea typeface="PMingLiU" panose="02020500000000000000" pitchFamily="18" charset="-120"/>
              <a:cs typeface="Arial" panose="020B0604020202020204" pitchFamily="34" charset="0"/>
            </a:endParaRPr>
          </a:p>
          <a:p>
            <a:pPr marL="344529" indent="-344529">
              <a:buAutoNum type="arabicPeriod"/>
            </a:pPr>
            <a:r>
              <a:rPr lang="en-US" sz="1400" dirty="0">
                <a:ea typeface="PMingLiU" panose="02020500000000000000" pitchFamily="18" charset="-120"/>
                <a:cs typeface="Arial" panose="020B0604020202020204" pitchFamily="34" charset="0"/>
              </a:rPr>
              <a:t>Prescription Copayment- </a:t>
            </a:r>
            <a:r>
              <a:rPr lang="en-US" sz="1400" dirty="0"/>
              <a:t>These are the amounts that you will owe for each prescription you have filled. Depending upon how you get your insurance, you may have a separate insurance card for prescriptions.</a:t>
            </a:r>
          </a:p>
          <a:p>
            <a:endParaRPr lang="en-US" sz="1400" dirty="0">
              <a:ea typeface="PMingLiU" panose="02020500000000000000" pitchFamily="18" charset="-120"/>
              <a:cs typeface="Arial" panose="020B0604020202020204" pitchFamily="34" charset="0"/>
            </a:endParaRPr>
          </a:p>
          <a:p>
            <a:r>
              <a:rPr lang="en-US" sz="1400" b="1" dirty="0">
                <a:ea typeface="PMingLiU" panose="02020500000000000000" pitchFamily="18" charset="-120"/>
                <a:cs typeface="Arial" panose="020B0604020202020204" pitchFamily="34" charset="0"/>
              </a:rPr>
              <a:t>Note to Educator- </a:t>
            </a:r>
            <a:r>
              <a:rPr lang="en-US" sz="1400" dirty="0">
                <a:ea typeface="PMingLiU" panose="02020500000000000000" pitchFamily="18" charset="-120"/>
                <a:cs typeface="Arial" panose="020B0604020202020204" pitchFamily="34" charset="0"/>
              </a:rPr>
              <a:t>This information and visual was adapted from https://marketplace.cms.gov/outreach-and-education/downloads/c2c-sample-insurance-card.pdf </a:t>
            </a:r>
          </a:p>
          <a:p>
            <a:r>
              <a:rPr lang="en-US" sz="1400" b="1" dirty="0">
                <a:ea typeface="PMingLiU" panose="02020500000000000000" pitchFamily="18" charset="-120"/>
                <a:cs typeface="Calibri" panose="020F0502020204030204" pitchFamily="34" charset="0"/>
              </a:rPr>
              <a:t> </a:t>
            </a:r>
            <a:r>
              <a:rPr lang="en-US" sz="1400" dirty="0">
                <a:ea typeface="PMingLiU" panose="02020500000000000000" pitchFamily="18" charset="-120"/>
                <a:cs typeface="Calibri" panose="020F0502020204030204" pitchFamily="34" charset="0"/>
              </a:rPr>
              <a:t> </a:t>
            </a:r>
            <a:endParaRPr lang="en-US" sz="1400" dirty="0">
              <a:ea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BEDF0A-8721-4ABD-83BD-9DE1F3463A3E}" type="slidenum">
              <a:rPr lang="en-US" smtClean="0"/>
              <a:t>19</a:t>
            </a:fld>
            <a:endParaRPr lang="en-US" dirty="0"/>
          </a:p>
        </p:txBody>
      </p:sp>
      <p:sp>
        <p:nvSpPr>
          <p:cNvPr id="5" name="Footer Placeholder 5"/>
          <p:cNvSpPr>
            <a:spLocks noGrp="1"/>
          </p:cNvSpPr>
          <p:nvPr>
            <p:ph type="ftr" sz="quarter" idx="4"/>
          </p:nvPr>
        </p:nvSpPr>
        <p:spPr>
          <a:xfrm>
            <a:off x="0" y="8980016"/>
            <a:ext cx="3148290" cy="482690"/>
          </a:xfrm>
        </p:spPr>
        <p:txBody>
          <a:bodyPr/>
          <a:lstStyle/>
          <a:p>
            <a:r>
              <a:rPr lang="en-US" smtClean="0"/>
              <a:t>Smart Use Health Insurance - Smart Actions</a:t>
            </a:r>
            <a:endParaRPr lang="en-US" dirty="0"/>
          </a:p>
        </p:txBody>
      </p:sp>
      <p:sp>
        <p:nvSpPr>
          <p:cNvPr id="6" name="Date Placeholder 5"/>
          <p:cNvSpPr>
            <a:spLocks noGrp="1"/>
          </p:cNvSpPr>
          <p:nvPr>
            <p:ph type="dt" idx="11"/>
          </p:nvPr>
        </p:nvSpPr>
        <p:spPr/>
        <p:txBody>
          <a:bodyPr/>
          <a:lstStyle/>
          <a:p>
            <a:fld id="{FF9C513C-404E-4356-A959-AD3FB30959D9}" type="datetime1">
              <a:rPr lang="en-US" smtClean="0"/>
              <a:t>3/24/2017</a:t>
            </a:fld>
            <a:endParaRPr lang="en-US" dirty="0"/>
          </a:p>
        </p:txBody>
      </p:sp>
    </p:spTree>
    <p:extLst>
      <p:ext uri="{BB962C8B-B14F-4D97-AF65-F5344CB8AC3E}">
        <p14:creationId xmlns:p14="http://schemas.microsoft.com/office/powerpoint/2010/main" val="37525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474663"/>
            <a:ext cx="4254500" cy="3192462"/>
          </a:xfrm>
        </p:spPr>
      </p:sp>
      <p:sp>
        <p:nvSpPr>
          <p:cNvPr id="3" name="Notes Placeholder 2"/>
          <p:cNvSpPr>
            <a:spLocks noGrp="1"/>
          </p:cNvSpPr>
          <p:nvPr>
            <p:ph type="body" idx="1"/>
          </p:nvPr>
        </p:nvSpPr>
        <p:spPr>
          <a:xfrm>
            <a:off x="465796" y="3869148"/>
            <a:ext cx="5762212" cy="4301095"/>
          </a:xfrm>
        </p:spPr>
        <p:txBody>
          <a:bodyPr/>
          <a:lstStyle/>
          <a:p>
            <a:endParaRPr lang="en-US" sz="1400" b="1"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idx="11"/>
          </p:nvPr>
        </p:nvSpPr>
        <p:spPr/>
        <p:txBody>
          <a:bodyPr/>
          <a:lstStyle/>
          <a:p>
            <a:fld id="{E33DECFF-E373-4AB3-B529-C9DCC1A5509A}"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4181445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323850"/>
            <a:ext cx="2601912" cy="1952625"/>
          </a:xfrm>
        </p:spPr>
      </p:sp>
      <p:sp>
        <p:nvSpPr>
          <p:cNvPr id="3" name="Notes Placeholder 2"/>
          <p:cNvSpPr>
            <a:spLocks noGrp="1"/>
          </p:cNvSpPr>
          <p:nvPr>
            <p:ph type="body" idx="1"/>
          </p:nvPr>
        </p:nvSpPr>
        <p:spPr>
          <a:xfrm>
            <a:off x="313165" y="2428673"/>
            <a:ext cx="6576437" cy="6651175"/>
          </a:xfrm>
        </p:spPr>
        <p:txBody>
          <a:bodyPr/>
          <a:lstStyle/>
          <a:p>
            <a:r>
              <a:rPr lang="en-US" sz="1400" dirty="0">
                <a:latin typeface="Calibri" panose="020F0502020204030204" pitchFamily="34" charset="0"/>
                <a:ea typeface="PMingLiU" panose="02020500000000000000" pitchFamily="18" charset="-120"/>
                <a:cs typeface="Calibri" panose="020F0502020204030204" pitchFamily="34" charset="0"/>
              </a:rPr>
              <a:t>As we discussed, tracking expenses is useful for many reasons. One major reason is because health care expenses are often overlooked or underestimated; in fact, medical expenses are a primary reason cited for personal bankruptcy filing. When you track your expenses you are in control of your health and money.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As you prepare to use your health benefits, you need to plan ahead and be aware of the different health care costs. </a:t>
            </a:r>
          </a:p>
          <a:p>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Health care costs are a major portion of individual/family spending therefore it is important to determine how much you need to pay and save for out-of-pocket health care costs. These out-of-pocket costs are your expenses for medical care that aren't reimbursed by insurance, and include deductibles, coinsurance, and copayments for covered services as well as any costs not covered by health insurance.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b="1"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&lt;Click for Animation&gt; </a:t>
            </a:r>
            <a:r>
              <a:rPr lang="en-US" sz="1400" dirty="0">
                <a:latin typeface="Calibri" panose="020F0502020204030204" pitchFamily="34" charset="0"/>
                <a:ea typeface="PMingLiU" panose="02020500000000000000" pitchFamily="18" charset="-120"/>
                <a:cs typeface="Calibri" panose="020F0502020204030204" pitchFamily="34" charset="0"/>
              </a:rPr>
              <a:t>By</a:t>
            </a:r>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estimating costs, you can plan ahead so you will be able to:</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Have enough money to cover out-of-pocket costs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Pay for health care services you need</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Get the care to get healthy and stay healthy</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174194" indent="-174194"/>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Let’s discuss documents you can use to get this information.</a:t>
            </a:r>
          </a:p>
          <a:p>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Note to Educator: As you explain where this information can be found, reference definitions and examples</a:t>
            </a:r>
            <a:r>
              <a:rPr lang="en-US" sz="1400" dirty="0">
                <a:latin typeface="Calibri" panose="020F0502020204030204" pitchFamily="34" charset="0"/>
                <a:ea typeface="PMingLiU" panose="02020500000000000000" pitchFamily="18" charset="-120"/>
                <a:cs typeface="Arial" panose="020B0604020202020204" pitchFamily="34" charset="0"/>
              </a:rPr>
              <a:t> </a:t>
            </a:r>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 (CLICK TO NEXT SLIDE)</a:t>
            </a:r>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a:t>
            </a:r>
            <a:endParaRPr lang="en-US" sz="1400" dirty="0">
              <a:latin typeface="Calibri" panose="020F0502020204030204" pitchFamily="34" charset="0"/>
              <a:ea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20</a:t>
            </a:fld>
            <a:endParaRPr lang="en-US" dirty="0">
              <a:solidFill>
                <a:prstClr val="black"/>
              </a:solidFill>
            </a:endParaRPr>
          </a:p>
        </p:txBody>
      </p:sp>
      <p:sp>
        <p:nvSpPr>
          <p:cNvPr id="5" name="Date Placeholder 4"/>
          <p:cNvSpPr>
            <a:spLocks noGrp="1"/>
          </p:cNvSpPr>
          <p:nvPr>
            <p:ph type="dt" idx="11"/>
          </p:nvPr>
        </p:nvSpPr>
        <p:spPr/>
        <p:txBody>
          <a:bodyPr/>
          <a:lstStyle/>
          <a:p>
            <a:fld id="{78B2DC56-93B4-4112-AE3C-36A209EA59E3}"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337177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323850"/>
            <a:ext cx="2601912" cy="1952625"/>
          </a:xfrm>
        </p:spPr>
      </p:sp>
      <p:sp>
        <p:nvSpPr>
          <p:cNvPr id="3" name="Notes Placeholder 2"/>
          <p:cNvSpPr>
            <a:spLocks noGrp="1"/>
          </p:cNvSpPr>
          <p:nvPr>
            <p:ph type="body" idx="1"/>
          </p:nvPr>
        </p:nvSpPr>
        <p:spPr>
          <a:xfrm>
            <a:off x="313165" y="2428673"/>
            <a:ext cx="6576437" cy="5528396"/>
          </a:xfrm>
        </p:spPr>
        <p:txBody>
          <a:bodyPr/>
          <a:lstStyle/>
          <a:p>
            <a:pPr>
              <a:lnSpc>
                <a:spcPct val="150000"/>
              </a:lnSpc>
            </a:pPr>
            <a:r>
              <a:rPr lang="en-US" sz="1400" dirty="0">
                <a:ea typeface="PMingLiU" panose="02020500000000000000" pitchFamily="18" charset="-120"/>
                <a:cs typeface="Calibri" panose="020F0502020204030204" pitchFamily="34" charset="0"/>
              </a:rPr>
              <a:t>You can get this information from the following sources:</a:t>
            </a:r>
            <a:r>
              <a:rPr lang="en-US" sz="1400" b="1" dirty="0">
                <a:ea typeface="PMingLiU" panose="02020500000000000000" pitchFamily="18" charset="-120"/>
                <a:cs typeface="Calibri" panose="020F0502020204030204" pitchFamily="34" charset="0"/>
              </a:rPr>
              <a:t> </a:t>
            </a:r>
            <a:r>
              <a:rPr lang="en-US" sz="1400" b="1" dirty="0">
                <a:solidFill>
                  <a:srgbClr val="FF0000"/>
                </a:solidFill>
                <a:ea typeface="PMingLiU" panose="02020500000000000000" pitchFamily="18" charset="-120"/>
                <a:cs typeface="Calibri" panose="020F0502020204030204" pitchFamily="34" charset="0"/>
              </a:rPr>
              <a:t>&lt;Click for Animation&gt;</a:t>
            </a:r>
            <a:endParaRPr lang="en-US" sz="1400" dirty="0">
              <a:ea typeface="PMingLiU" panose="02020500000000000000" pitchFamily="18" charset="-120"/>
              <a:cs typeface="Arial" panose="020B0604020202020204" pitchFamily="34" charset="0"/>
            </a:endParaRPr>
          </a:p>
          <a:p>
            <a:r>
              <a:rPr lang="en-US" sz="1400" dirty="0">
                <a:ea typeface="PMingLiU" panose="02020500000000000000" pitchFamily="18" charset="-120"/>
                <a:cs typeface="Calibri" panose="020F0502020204030204" pitchFamily="34" charset="0"/>
              </a:rPr>
              <a:t> </a:t>
            </a:r>
            <a:endParaRPr lang="en-US" sz="1400" dirty="0">
              <a:ea typeface="PMingLiU" panose="02020500000000000000" pitchFamily="18" charset="-120"/>
              <a:cs typeface="Arial" panose="020B0604020202020204" pitchFamily="34" charset="0"/>
            </a:endParaRPr>
          </a:p>
          <a:p>
            <a:pPr marL="348387" indent="-348387" defTabSz="929034">
              <a:buFont typeface="Arial" panose="020B0604020202020204" pitchFamily="34" charset="0"/>
              <a:buChar char="*"/>
              <a:defRPr/>
            </a:pPr>
            <a:r>
              <a:rPr lang="en-US" sz="1400" dirty="0">
                <a:ea typeface="PMingLiU" panose="02020500000000000000" pitchFamily="18" charset="-120"/>
                <a:cs typeface="Calibri" panose="020F0502020204030204" pitchFamily="34" charset="0"/>
              </a:rPr>
              <a:t>Explanation of benefits: Statement received after health care service which shows what services were conducted, what the insurance company paid and what you can expect to pay. As we discussed earlier, </a:t>
            </a:r>
            <a:r>
              <a:rPr lang="en-US" sz="1400" dirty="0">
                <a:latin typeface="Calibri" panose="020F0502020204030204" pitchFamily="34" charset="0"/>
                <a:ea typeface="PMingLiU" panose="02020500000000000000" pitchFamily="18" charset="-120"/>
                <a:cs typeface="Calibri" panose="020F0502020204030204" pitchFamily="34" charset="0"/>
              </a:rPr>
              <a:t>any fraudulent use and subsequent charges as a result of medical identity theft would show up on your Explanation of Benefits (or EOB).</a:t>
            </a:r>
            <a:r>
              <a:rPr lang="en-US" sz="1400" dirty="0">
                <a:latin typeface="Calibri" panose="020F0502020204030204" pitchFamily="34" charset="0"/>
                <a:ea typeface="PMingLiU" panose="02020500000000000000" pitchFamily="18" charset="-120"/>
                <a:cs typeface="Arial" panose="020B0604020202020204" pitchFamily="34" charset="0"/>
              </a:rPr>
              <a:t> </a:t>
            </a:r>
          </a:p>
          <a:p>
            <a:pPr marL="348387" indent="-348387" defTabSz="929034">
              <a:buFont typeface="Arial" panose="020B0604020202020204" pitchFamily="34" charset="0"/>
              <a:buChar char="*"/>
              <a:defRPr/>
            </a:pPr>
            <a:r>
              <a:rPr lang="en-US" sz="1400" dirty="0">
                <a:ea typeface="PMingLiU" panose="02020500000000000000" pitchFamily="18" charset="-120"/>
                <a:cs typeface="Calibri" panose="020F0502020204030204" pitchFamily="34" charset="0"/>
              </a:rPr>
              <a:t>Medical receipts: Proof of payment.  These receipts should show any copayments made for the service as well as other charges you may have had to pay.  You should also have similar receipts for any prescription drugs you may have purchased throughout the year.  </a:t>
            </a:r>
            <a:endParaRPr lang="en-US" sz="1400" dirty="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ea typeface="PMingLiU" panose="02020500000000000000" pitchFamily="18" charset="-120"/>
                <a:cs typeface="Calibri" panose="020F0502020204030204" pitchFamily="34" charset="0"/>
              </a:rPr>
              <a:t>Credit card and/or bank statements: Shows how much and when you spent money on health care expenses.</a:t>
            </a:r>
            <a:endParaRPr lang="en-US" sz="1400" dirty="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ea typeface="PMingLiU" panose="02020500000000000000" pitchFamily="18" charset="-120"/>
                <a:cs typeface="Calibri" panose="020F0502020204030204" pitchFamily="34" charset="0"/>
              </a:rPr>
              <a:t>FSA or other medical savings accounts transaction receipts.</a:t>
            </a:r>
            <a:endParaRPr lang="en-US" sz="1400" dirty="0">
              <a:ea typeface="PMingLiU" panose="02020500000000000000" pitchFamily="18" charset="-120"/>
              <a:cs typeface="Arial" panose="020B0604020202020204" pitchFamily="34" charset="0"/>
            </a:endParaRPr>
          </a:p>
          <a:p>
            <a:r>
              <a:rPr lang="en-US" sz="1400" dirty="0">
                <a:ea typeface="PMingLiU" panose="02020500000000000000" pitchFamily="18" charset="-120"/>
                <a:cs typeface="Calibri" panose="020F0502020204030204" pitchFamily="34" charset="0"/>
              </a:rPr>
              <a:t> </a:t>
            </a:r>
            <a:endParaRPr lang="en-US" sz="1400" dirty="0">
              <a:ea typeface="PMingLiU" panose="02020500000000000000" pitchFamily="18" charset="-120"/>
              <a:cs typeface="Arial" panose="020B0604020202020204" pitchFamily="34" charset="0"/>
            </a:endParaRPr>
          </a:p>
          <a:p>
            <a:r>
              <a:rPr lang="en-US" sz="1400" dirty="0">
                <a:ea typeface="PMingLiU" panose="02020500000000000000" pitchFamily="18" charset="-120"/>
                <a:cs typeface="Calibri" panose="020F0502020204030204" pitchFamily="34" charset="0"/>
              </a:rPr>
              <a:t>Costs are on all types of our health records. These records can be obtained from your doctor’s office and your pharmacy, for example. </a:t>
            </a:r>
            <a:endParaRPr lang="en-US" sz="1400" dirty="0">
              <a:ea typeface="PMingLiU" panose="02020500000000000000" pitchFamily="18" charset="-120"/>
              <a:cs typeface="Arial" panose="020B0604020202020204" pitchFamily="34" charset="0"/>
            </a:endParaRPr>
          </a:p>
          <a:p>
            <a:r>
              <a:rPr lang="en-US" sz="1400" dirty="0">
                <a:ea typeface="PMingLiU" panose="02020500000000000000" pitchFamily="18" charset="-12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21</a:t>
            </a:fld>
            <a:endParaRPr lang="en-US" dirty="0">
              <a:solidFill>
                <a:prstClr val="black"/>
              </a:solidFill>
            </a:endParaRPr>
          </a:p>
        </p:txBody>
      </p:sp>
      <p:sp>
        <p:nvSpPr>
          <p:cNvPr id="5" name="Date Placeholder 4"/>
          <p:cNvSpPr>
            <a:spLocks noGrp="1"/>
          </p:cNvSpPr>
          <p:nvPr>
            <p:ph type="dt" idx="11"/>
          </p:nvPr>
        </p:nvSpPr>
        <p:spPr/>
        <p:txBody>
          <a:bodyPr/>
          <a:lstStyle/>
          <a:p>
            <a:fld id="{1FD457B4-5F76-44B1-BE99-6C248BC99265}"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898979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474663"/>
            <a:ext cx="3028950" cy="2271712"/>
          </a:xfrm>
        </p:spPr>
      </p:sp>
      <p:sp>
        <p:nvSpPr>
          <p:cNvPr id="3" name="Notes Placeholder 2"/>
          <p:cNvSpPr>
            <a:spLocks noGrp="1"/>
          </p:cNvSpPr>
          <p:nvPr>
            <p:ph type="body" idx="1"/>
          </p:nvPr>
        </p:nvSpPr>
        <p:spPr>
          <a:xfrm>
            <a:off x="221577" y="2999348"/>
            <a:ext cx="6685815" cy="5602530"/>
          </a:xfrm>
        </p:spPr>
        <p:txBody>
          <a:bodyPr/>
          <a:lstStyle/>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&lt;Click for Animation&gt;</a:t>
            </a:r>
            <a:r>
              <a:rPr lang="en-US" sz="14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You now know the Smart Actions of a Smart User of health insurance. Using all of these Actions will help you become a Smart User of Health Insurance. Let’s review those smart actions</a:t>
            </a:r>
            <a:r>
              <a:rPr lang="en-US" sz="1400" dirty="0">
                <a:latin typeface="Calibri" panose="020F0502020204030204" pitchFamily="34" charset="0"/>
                <a:ea typeface="PMingLiU" panose="02020500000000000000" pitchFamily="18" charset="-120"/>
                <a:cs typeface="Arial" panose="020B060402020202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a:t>
            </a:r>
            <a:endParaRPr lang="en-US" sz="1400" dirty="0">
              <a:latin typeface="Calibri" panose="020F0502020204030204" pitchFamily="34" charset="0"/>
              <a:ea typeface="PMingLiU" panose="02020500000000000000" pitchFamily="18" charset="-120"/>
              <a:cs typeface="Arial" panose="020B0604020202020204" pitchFamily="34" charset="0"/>
            </a:endParaRPr>
          </a:p>
          <a:p>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Teaching Tip: Ask participants about the smart actions that they remember or will begin to implement immediately. </a:t>
            </a:r>
          </a:p>
          <a:p>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First, you need to keep and review your Evidence of Coverage to understand how your plan works and what services are covered.</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Carry your health insurance card, at all time. </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Use preventive services to stay healthy.  The goal of the Affordable Care Act is to reduce costs by getting healthy.  These services, such as the flu vaccine and health screenings, will help us reach this goal.</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Choose doctors and facilities that are in network and before each visit, ask them if they still </a:t>
            </a:r>
            <a:r>
              <a:rPr lang="en-US" sz="1400" dirty="0">
                <a:latin typeface="Calibri" panose="020F0502020204030204" pitchFamily="34" charset="0"/>
                <a:ea typeface="PMingLiU" panose="02020500000000000000" pitchFamily="18" charset="-120"/>
                <a:cs typeface="Arial" panose="020B060402020202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participate in the plan’s network.  This will help reduce costs and save you money.</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Plan for health care costs.  The factsheet in your folder shows that in general costs increase by about 5% a year.  By knowing what you spend this year, you can begin to plan for many upcoming health costs.</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To better plan for expenses, you need to know where your money is going. In addition to reviewing bills and statements, tracking your health care expenses will help you better plan for expenses and know where your money is going.  </a:t>
            </a:r>
            <a:endParaRPr lang="en-US" sz="1400" dirty="0">
              <a:latin typeface="Calibri" panose="020F0502020204030204" pitchFamily="34" charset="0"/>
              <a:ea typeface="PMingLiU" panose="02020500000000000000" pitchFamily="18" charset="-120"/>
              <a:cs typeface="Arial" panose="020B0604020202020204" pitchFamily="34" charset="0"/>
            </a:endParaRPr>
          </a:p>
          <a:p>
            <a:pPr marL="348387" indent="-348387">
              <a:buFont typeface="Arial" panose="020B0604020202020204" pitchFamily="34" charset="0"/>
              <a:buChar char="*"/>
            </a:pPr>
            <a:r>
              <a:rPr lang="en-US" sz="1400" dirty="0">
                <a:latin typeface="Calibri" panose="020F0502020204030204" pitchFamily="34" charset="0"/>
                <a:ea typeface="PMingLiU" panose="02020500000000000000" pitchFamily="18" charset="-120"/>
                <a:cs typeface="Calibri" panose="020F0502020204030204" pitchFamily="34" charset="0"/>
              </a:rPr>
              <a:t>Finally, you can these resources to solve problems if and when they arise.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Note to Educator: Pass out Smart User Pledge</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To help you remember to use each of the smart actions we have shared today I will be handing out a personal pledge – the Smart User pledge. Please sign and date it. Keep it in a safe place with your health insurance files and records as a reminder of the Smart Actions you either learned or were reminded of today.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dirty="0">
                <a:latin typeface="Calibri" panose="020F0502020204030204" pitchFamily="34" charset="0"/>
                <a:ea typeface="Times New Roman" panose="02020603050405020304" pitchFamily="18" charset="0"/>
                <a:cs typeface="Calibri" panose="020F0502020204030204" pitchFamily="34" charset="0"/>
              </a:rPr>
              <a:t>We are excited that you are taking the Smart Actions for a Smart User of health insurance  challenge, and want to know if you </a:t>
            </a:r>
            <a:r>
              <a:rPr lang="en-US" sz="1400" dirty="0">
                <a:latin typeface="Calibri" panose="020F0502020204030204" pitchFamily="34" charset="0"/>
                <a:ea typeface="PMingLiU" panose="02020500000000000000" pitchFamily="18" charset="-120"/>
                <a:cs typeface="Calibri" panose="020F0502020204030204" pitchFamily="34" charset="0"/>
              </a:rPr>
              <a:t>have any questions about your new role and responsibility as a Smart User?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latin typeface="Calibri" panose="020F0502020204030204" pitchFamily="34" charset="0"/>
                <a:ea typeface="PMingLiU" panose="02020500000000000000" pitchFamily="18" charset="-120"/>
                <a:cs typeface="Calibri" panose="020F0502020204030204" pitchFamily="34" charset="0"/>
              </a:rPr>
              <a:t> </a:t>
            </a:r>
            <a:endParaRPr lang="en-US" sz="1400" dirty="0">
              <a:latin typeface="Calibri" panose="020F0502020204030204" pitchFamily="34" charset="0"/>
              <a:ea typeface="PMingLiU" panose="02020500000000000000" pitchFamily="18" charset="-120"/>
              <a:cs typeface="Arial" panose="020B0604020202020204" pitchFamily="34" charset="0"/>
            </a:endParaRPr>
          </a:p>
          <a:p>
            <a:r>
              <a:rPr lang="en-US" sz="1400" b="1" dirty="0">
                <a:solidFill>
                  <a:srgbClr val="FF0000"/>
                </a:solidFill>
                <a:latin typeface="Calibri" panose="020F0502020204030204" pitchFamily="34" charset="0"/>
                <a:ea typeface="PMingLiU" panose="02020500000000000000" pitchFamily="18" charset="-120"/>
                <a:cs typeface="Calibri" panose="020F0502020204030204" pitchFamily="34" charset="0"/>
              </a:rPr>
              <a:t>Teaching Tip:- PAUSE for responses/discussion.  Depending on remaining time in your session, participants could be encouraged to write down their questions and provide you contact information so you could follow up with questions on an individual basis.</a:t>
            </a:r>
            <a:endParaRPr lang="en-US" sz="1400"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r>
              <a:rPr lang="en-US" dirty="0">
                <a:solidFill>
                  <a:srgbClr val="FF0000"/>
                </a:solidFill>
                <a:latin typeface="Arial" panose="020B0604020202020204" pitchFamily="34" charset="0"/>
                <a:ea typeface="PMingLiU" panose="02020500000000000000" pitchFamily="18" charset="-120"/>
                <a:cs typeface="Arial" panose="020B0604020202020204" pitchFamily="34" charset="0"/>
              </a:rPr>
              <a:t> </a:t>
            </a:r>
            <a:endParaRPr lang="en-US" sz="1100" dirty="0">
              <a:latin typeface="Calibri" panose="020F0502020204030204" pitchFamily="34" charset="0"/>
              <a:ea typeface="PMingLiU" panose="02020500000000000000" pitchFamily="18" charset="-120"/>
              <a:cs typeface="Arial" panose="020B0604020202020204" pitchFamily="34" charset="0"/>
            </a:endParaRPr>
          </a:p>
          <a:p>
            <a:pPr defTabSz="929034">
              <a:defRPr/>
            </a:pPr>
            <a:endParaRPr lang="en-US" b="1"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22</a:t>
            </a:fld>
            <a:endParaRPr lang="en-US" dirty="0">
              <a:solidFill>
                <a:prstClr val="black"/>
              </a:solidFill>
            </a:endParaRPr>
          </a:p>
        </p:txBody>
      </p:sp>
      <p:sp>
        <p:nvSpPr>
          <p:cNvPr id="5" name="Date Placeholder 4"/>
          <p:cNvSpPr>
            <a:spLocks noGrp="1"/>
          </p:cNvSpPr>
          <p:nvPr>
            <p:ph type="dt" idx="11"/>
          </p:nvPr>
        </p:nvSpPr>
        <p:spPr/>
        <p:txBody>
          <a:bodyPr/>
          <a:lstStyle/>
          <a:p>
            <a:fld id="{00237AD1-D9D4-4CD1-8455-978EF2D8B52F}"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a:xfrm>
            <a:off x="221578" y="8832393"/>
            <a:ext cx="3079848" cy="474778"/>
          </a:xfrm>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99600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82688"/>
            <a:ext cx="4256088" cy="3194050"/>
          </a:xfrm>
        </p:spPr>
      </p:sp>
      <p:sp>
        <p:nvSpPr>
          <p:cNvPr id="3" name="Notes Placeholder 2"/>
          <p:cNvSpPr>
            <a:spLocks noGrp="1"/>
          </p:cNvSpPr>
          <p:nvPr>
            <p:ph type="body" idx="1"/>
          </p:nvPr>
        </p:nvSpPr>
        <p:spPr>
          <a:xfrm>
            <a:off x="720279" y="4544403"/>
            <a:ext cx="5762212" cy="4301095"/>
          </a:xfrm>
        </p:spPr>
        <p:txBody>
          <a:bodyPr/>
          <a:lstStyle/>
          <a:p>
            <a:pPr defTabSz="929034">
              <a:defRPr/>
            </a:pPr>
            <a:r>
              <a:rPr lang="en-US" sz="1400" dirty="0"/>
              <a:t>Thank you for participating today. Smart Use is a multi-series program designed to help you better access health care, understand costs of care, track the services you receive, and keep records of health care use and costs. </a:t>
            </a:r>
          </a:p>
          <a:p>
            <a:pPr defTabSz="929034">
              <a:defRPr/>
            </a:pPr>
            <a:endParaRPr lang="en-US" sz="1400" b="1" dirty="0"/>
          </a:p>
          <a:p>
            <a:pPr defTabSz="929034">
              <a:defRPr/>
            </a:pPr>
            <a:r>
              <a:rPr lang="en-US" sz="1400" b="1" dirty="0">
                <a:solidFill>
                  <a:srgbClr val="FF0000"/>
                </a:solidFill>
              </a:rPr>
              <a:t>NOTE to Educator: </a:t>
            </a:r>
            <a:r>
              <a:rPr lang="en-US" sz="1400" dirty="0">
                <a:solidFill>
                  <a:srgbClr val="FF0000"/>
                </a:solidFill>
              </a:rPr>
              <a:t>Consider sharing information about your organization as well as other programs and products that may be beneficial to your audience. </a:t>
            </a:r>
          </a:p>
          <a:p>
            <a:pPr defTabSz="929034">
              <a:defRPr/>
            </a:pPr>
            <a:endParaRPr lang="en-US" sz="1400" dirty="0"/>
          </a:p>
          <a:p>
            <a:pPr defTabSz="929034">
              <a:defRPr/>
            </a:pPr>
            <a:r>
              <a:rPr lang="en-US" sz="1400" dirty="0"/>
              <a:t>If you have any questions or concerns, please feel free to contact us. </a:t>
            </a:r>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23</a:t>
            </a:fld>
            <a:endParaRPr lang="en-US" dirty="0">
              <a:solidFill>
                <a:prstClr val="black"/>
              </a:solidFill>
            </a:endParaRPr>
          </a:p>
        </p:txBody>
      </p:sp>
      <p:sp>
        <p:nvSpPr>
          <p:cNvPr id="5" name="Date Placeholder 4"/>
          <p:cNvSpPr>
            <a:spLocks noGrp="1"/>
          </p:cNvSpPr>
          <p:nvPr>
            <p:ph type="dt" idx="11"/>
          </p:nvPr>
        </p:nvSpPr>
        <p:spPr/>
        <p:txBody>
          <a:bodyPr/>
          <a:lstStyle/>
          <a:p>
            <a:fld id="{5353C8E5-428D-4245-BF6D-CE6656C2F6DE}"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3155023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82688"/>
            <a:ext cx="4256088" cy="3194050"/>
          </a:xfrm>
        </p:spPr>
      </p:sp>
      <p:sp>
        <p:nvSpPr>
          <p:cNvPr id="3" name="Notes Placeholder 2"/>
          <p:cNvSpPr>
            <a:spLocks noGrp="1"/>
          </p:cNvSpPr>
          <p:nvPr>
            <p:ph type="body" idx="1"/>
          </p:nvPr>
        </p:nvSpPr>
        <p:spPr>
          <a:xfrm>
            <a:off x="720279" y="4544403"/>
            <a:ext cx="5762212" cy="4301095"/>
          </a:xfrm>
        </p:spPr>
        <p:txBody>
          <a:bodyPr/>
          <a:lstStyle/>
          <a:p>
            <a:pPr defTabSz="929034">
              <a:defRPr/>
            </a:pPr>
            <a:r>
              <a:rPr lang="en-US" sz="1400" dirty="0"/>
              <a:t>Thank you for participating today. Smart Use is a multi-series program designed to help you better access health care, understand costs of care, track the services you receive, and keep records of health care use and costs. </a:t>
            </a:r>
          </a:p>
          <a:p>
            <a:pPr defTabSz="929034">
              <a:defRPr/>
            </a:pPr>
            <a:endParaRPr lang="en-US" sz="1400" b="1" dirty="0"/>
          </a:p>
          <a:p>
            <a:pPr defTabSz="929034">
              <a:defRPr/>
            </a:pPr>
            <a:r>
              <a:rPr lang="en-US" sz="1400" b="1" dirty="0">
                <a:solidFill>
                  <a:srgbClr val="FF0000"/>
                </a:solidFill>
              </a:rPr>
              <a:t>NOTE to Educator: </a:t>
            </a:r>
            <a:r>
              <a:rPr lang="en-US" sz="1400" dirty="0">
                <a:solidFill>
                  <a:srgbClr val="FF0000"/>
                </a:solidFill>
              </a:rPr>
              <a:t>Consider sharing information about your organization as well as other programs and products that may be beneficial to your audience. </a:t>
            </a:r>
          </a:p>
          <a:p>
            <a:pPr defTabSz="929034">
              <a:defRPr/>
            </a:pPr>
            <a:endParaRPr lang="en-US" sz="1400" dirty="0"/>
          </a:p>
          <a:p>
            <a:pPr defTabSz="929034">
              <a:defRPr/>
            </a:pPr>
            <a:r>
              <a:rPr lang="en-US" sz="1400" dirty="0"/>
              <a:t>If you have any questions or concerns, please feel free to contact us. </a:t>
            </a:r>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24</a:t>
            </a:fld>
            <a:endParaRPr lang="en-US" dirty="0">
              <a:solidFill>
                <a:prstClr val="black"/>
              </a:solidFill>
            </a:endParaRPr>
          </a:p>
        </p:txBody>
      </p:sp>
      <p:sp>
        <p:nvSpPr>
          <p:cNvPr id="5" name="Date Placeholder 4"/>
          <p:cNvSpPr>
            <a:spLocks noGrp="1"/>
          </p:cNvSpPr>
          <p:nvPr>
            <p:ph type="dt" idx="11"/>
          </p:nvPr>
        </p:nvSpPr>
        <p:spPr/>
        <p:txBody>
          <a:bodyPr/>
          <a:lstStyle/>
          <a:p>
            <a:fld id="{5353C8E5-428D-4245-BF6D-CE6656C2F6DE}"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89700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rgbClr val="EE0000"/>
                </a:solidFill>
              </a:rPr>
              <a:t>Explain</a:t>
            </a:r>
            <a:r>
              <a:rPr lang="en-US" b="0" baseline="0" dirty="0" smtClean="0">
                <a:solidFill>
                  <a:srgbClr val="EE0000"/>
                </a:solidFill>
              </a:rPr>
              <a:t> </a:t>
            </a:r>
            <a:r>
              <a:rPr lang="en-US" baseline="0" dirty="0" smtClean="0"/>
              <a:t>how the Basics permits non-Extension educators to teach.  Explain how the Basics can lead to the full Smart Choice Program/workshop. [Note that eventually, it can be used to lead to the Smart Use Program.</a:t>
            </a:r>
          </a:p>
          <a:p>
            <a:endParaRPr lang="en-US" baseline="0" dirty="0" smtClean="0"/>
          </a:p>
          <a:p>
            <a:pPr marL="287109" indent="-287109">
              <a:buFont typeface="Arial" panose="020B0604020202020204" pitchFamily="34" charset="0"/>
              <a:buChar char="•"/>
            </a:pPr>
            <a:r>
              <a:rPr lang="en-US" b="1" dirty="0" smtClean="0">
                <a:solidFill>
                  <a:srgbClr val="EE0000"/>
                </a:solidFill>
              </a:rPr>
              <a:t>One </a:t>
            </a:r>
            <a:r>
              <a:rPr lang="en-US" b="1" dirty="0">
                <a:solidFill>
                  <a:srgbClr val="EE0000"/>
                </a:solidFill>
              </a:rPr>
              <a:t>hour informational workshop designed to target risk reduction through insurance</a:t>
            </a:r>
          </a:p>
          <a:p>
            <a:pPr marL="287109" indent="-287109">
              <a:buFont typeface="Arial" panose="020B0604020202020204" pitchFamily="34" charset="0"/>
              <a:buChar char="•"/>
            </a:pPr>
            <a:r>
              <a:rPr lang="en-US" b="1" dirty="0">
                <a:solidFill>
                  <a:srgbClr val="EE0000"/>
                </a:solidFill>
              </a:rPr>
              <a:t>Designed for extension educators and outreach workers to deliver without in-depth training</a:t>
            </a:r>
          </a:p>
          <a:p>
            <a:pPr marL="287109" indent="-287109">
              <a:buFont typeface="Arial" panose="020B0604020202020204" pitchFamily="34" charset="0"/>
              <a:buChar char="•"/>
            </a:pPr>
            <a:r>
              <a:rPr lang="en-US" b="1" dirty="0" smtClean="0">
                <a:solidFill>
                  <a:srgbClr val="EE0000"/>
                </a:solidFill>
              </a:rPr>
              <a:t>Prepares</a:t>
            </a:r>
            <a:r>
              <a:rPr lang="en-US" b="1" baseline="0" dirty="0" smtClean="0">
                <a:solidFill>
                  <a:srgbClr val="EE0000"/>
                </a:solidFill>
              </a:rPr>
              <a:t> participants for the </a:t>
            </a:r>
            <a:r>
              <a:rPr lang="en-US" b="1" dirty="0" smtClean="0">
                <a:solidFill>
                  <a:srgbClr val="EE0000"/>
                </a:solidFill>
              </a:rPr>
              <a:t>full </a:t>
            </a:r>
            <a:r>
              <a:rPr lang="en-US" b="1" i="1" dirty="0">
                <a:solidFill>
                  <a:srgbClr val="EE0000"/>
                </a:solidFill>
              </a:rPr>
              <a:t>Smart Choice </a:t>
            </a:r>
            <a:r>
              <a:rPr lang="en-US" b="1" dirty="0">
                <a:solidFill>
                  <a:srgbClr val="EE0000"/>
                </a:solidFill>
              </a:rPr>
              <a:t>program/workshop</a:t>
            </a:r>
          </a:p>
          <a:p>
            <a:endParaRPr lang="en-US" baseline="0" dirty="0" smtClean="0"/>
          </a:p>
          <a:p>
            <a:endParaRPr lang="en-US" dirty="0"/>
          </a:p>
        </p:txBody>
      </p:sp>
      <p:sp>
        <p:nvSpPr>
          <p:cNvPr id="4" name="Date Placeholder 3"/>
          <p:cNvSpPr>
            <a:spLocks noGrp="1"/>
          </p:cNvSpPr>
          <p:nvPr>
            <p:ph type="dt" idx="10"/>
          </p:nvPr>
        </p:nvSpPr>
        <p:spPr/>
        <p:txBody>
          <a:bodyPr/>
          <a:lstStyle/>
          <a:p>
            <a:fld id="{93A31CA6-E9C5-4671-B6F9-9F5F8D70803C}" type="datetime1">
              <a:rPr lang="en-US" smtClean="0"/>
              <a:t>3/24/2017</a:t>
            </a:fld>
            <a:endParaRPr lang="en-US" dirty="0"/>
          </a:p>
        </p:txBody>
      </p:sp>
      <p:sp>
        <p:nvSpPr>
          <p:cNvPr id="5" name="Footer Placeholder 4"/>
          <p:cNvSpPr>
            <a:spLocks noGrp="1"/>
          </p:cNvSpPr>
          <p:nvPr>
            <p:ph type="ftr" sz="quarter" idx="11"/>
          </p:nvPr>
        </p:nvSpPr>
        <p:spPr/>
        <p:txBody>
          <a:bodyPr/>
          <a:lstStyle/>
          <a:p>
            <a:r>
              <a:rPr lang="en-US" dirty="0" smtClean="0"/>
              <a:t>Smart Choice Basic</a:t>
            </a:r>
            <a:endParaRPr lang="en-US" dirty="0"/>
          </a:p>
        </p:txBody>
      </p:sp>
      <p:sp>
        <p:nvSpPr>
          <p:cNvPr id="6" name="Slide Number Placeholder 5"/>
          <p:cNvSpPr>
            <a:spLocks noGrp="1"/>
          </p:cNvSpPr>
          <p:nvPr>
            <p:ph type="sldNum" sz="quarter" idx="12"/>
          </p:nvPr>
        </p:nvSpPr>
        <p:spPr/>
        <p:txBody>
          <a:bodyPr/>
          <a:lstStyle/>
          <a:p>
            <a:fld id="{8402A399-8C96-4F53-8A43-E186143E78F5}" type="slidenum">
              <a:rPr lang="en-US" smtClean="0"/>
              <a:pPr/>
              <a:t>25</a:t>
            </a:fld>
            <a:endParaRPr lang="en-US" dirty="0"/>
          </a:p>
        </p:txBody>
      </p:sp>
    </p:spTree>
    <p:extLst>
      <p:ext uri="{BB962C8B-B14F-4D97-AF65-F5344CB8AC3E}">
        <p14:creationId xmlns:p14="http://schemas.microsoft.com/office/powerpoint/2010/main" val="56219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82688"/>
            <a:ext cx="4256088" cy="3194050"/>
          </a:xfrm>
        </p:spPr>
      </p:sp>
      <p:sp>
        <p:nvSpPr>
          <p:cNvPr id="3" name="Notes Placeholder 2"/>
          <p:cNvSpPr>
            <a:spLocks noGrp="1"/>
          </p:cNvSpPr>
          <p:nvPr>
            <p:ph type="body" idx="1"/>
          </p:nvPr>
        </p:nvSpPr>
        <p:spPr>
          <a:xfrm>
            <a:off x="720279" y="4544403"/>
            <a:ext cx="5762212" cy="4301095"/>
          </a:xfrm>
        </p:spPr>
        <p:txBody>
          <a:bodyPr/>
          <a:lstStyle/>
          <a:p>
            <a:pPr defTabSz="929034">
              <a:defRPr/>
            </a:pPr>
            <a:r>
              <a:rPr lang="en-US" sz="1400" dirty="0"/>
              <a:t>Thank you for participating today. Smart Use is a multi-series program designed to help you better access health care, understand costs of care, track the services you receive, and keep records of health care use and costs. </a:t>
            </a:r>
          </a:p>
          <a:p>
            <a:pPr defTabSz="929034">
              <a:defRPr/>
            </a:pPr>
            <a:endParaRPr lang="en-US" sz="1400" b="1" dirty="0"/>
          </a:p>
          <a:p>
            <a:pPr defTabSz="929034">
              <a:defRPr/>
            </a:pPr>
            <a:r>
              <a:rPr lang="en-US" sz="1400" b="1" dirty="0">
                <a:solidFill>
                  <a:srgbClr val="FF0000"/>
                </a:solidFill>
              </a:rPr>
              <a:t>NOTE to Educator: </a:t>
            </a:r>
            <a:r>
              <a:rPr lang="en-US" sz="1400" dirty="0">
                <a:solidFill>
                  <a:srgbClr val="FF0000"/>
                </a:solidFill>
              </a:rPr>
              <a:t>Consider sharing information about your organization as well as other programs and products that may be beneficial to your audience. </a:t>
            </a:r>
          </a:p>
          <a:p>
            <a:pPr defTabSz="929034">
              <a:defRPr/>
            </a:pPr>
            <a:endParaRPr lang="en-US" sz="1400" dirty="0"/>
          </a:p>
          <a:p>
            <a:pPr defTabSz="929034">
              <a:defRPr/>
            </a:pPr>
            <a:r>
              <a:rPr lang="en-US" sz="1400" dirty="0"/>
              <a:t>If you have any questions or concerns, please feel free to contact us. </a:t>
            </a:r>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26</a:t>
            </a:fld>
            <a:endParaRPr lang="en-US" dirty="0">
              <a:solidFill>
                <a:prstClr val="black"/>
              </a:solidFill>
            </a:endParaRPr>
          </a:p>
        </p:txBody>
      </p:sp>
      <p:sp>
        <p:nvSpPr>
          <p:cNvPr id="5" name="Date Placeholder 4"/>
          <p:cNvSpPr>
            <a:spLocks noGrp="1"/>
          </p:cNvSpPr>
          <p:nvPr>
            <p:ph type="dt" idx="11"/>
          </p:nvPr>
        </p:nvSpPr>
        <p:spPr/>
        <p:txBody>
          <a:bodyPr/>
          <a:lstStyle/>
          <a:p>
            <a:fld id="{5353C8E5-428D-4245-BF6D-CE6656C2F6DE}"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Smart Use Health Insurance - Smart Actions</a:t>
            </a:r>
            <a:endParaRPr lang="en-US" dirty="0">
              <a:solidFill>
                <a:prstClr val="black"/>
              </a:solidFill>
            </a:endParaRPr>
          </a:p>
        </p:txBody>
      </p:sp>
    </p:spTree>
    <p:extLst>
      <p:ext uri="{BB962C8B-B14F-4D97-AF65-F5344CB8AC3E}">
        <p14:creationId xmlns:p14="http://schemas.microsoft.com/office/powerpoint/2010/main" val="2388518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780">
              <a:defRPr/>
            </a:pPr>
            <a:r>
              <a:rPr lang="en-US" sz="1400" dirty="0"/>
              <a:t>This program has been created by a partnership with University of Maryland Extension and University of Delaware Cooperative Extension. Without the multiple members of our health insurance literacy initiative team and the financial support of University of Maryland Extension and the College of Agriculture and Natural Resources, the programs and curricula would not be possible.</a:t>
            </a:r>
          </a:p>
          <a:p>
            <a:pPr defTabSz="902780">
              <a:defRPr/>
            </a:pPr>
            <a:endParaRPr lang="en-US" sz="1400" dirty="0"/>
          </a:p>
          <a:p>
            <a:pPr defTabSz="902780">
              <a:defRPr/>
            </a:pPr>
            <a:r>
              <a:rPr lang="en-US" sz="1400" dirty="0"/>
              <a:t>Again, we thank you for your attendance and participation today. </a:t>
            </a:r>
          </a:p>
        </p:txBody>
      </p:sp>
      <p:sp>
        <p:nvSpPr>
          <p:cNvPr id="4" name="Slide Number Placeholder 3"/>
          <p:cNvSpPr>
            <a:spLocks noGrp="1"/>
          </p:cNvSpPr>
          <p:nvPr>
            <p:ph type="sldNum" sz="quarter" idx="10"/>
          </p:nvPr>
        </p:nvSpPr>
        <p:spPr/>
        <p:txBody>
          <a:bodyPr/>
          <a:lstStyle/>
          <a:p>
            <a:fld id="{F7D046AA-D520-48D2-9EC3-441F5AE9AC53}" type="slidenum">
              <a:rPr lang="en-US">
                <a:solidFill>
                  <a:prstClr val="black"/>
                </a:solidFill>
              </a:rPr>
              <a:pPr/>
              <a:t>27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Smart Use Health Insurance - Smart Actions</a:t>
            </a:r>
            <a:endParaRPr lang="en-US" dirty="0"/>
          </a:p>
        </p:txBody>
      </p:sp>
      <p:sp>
        <p:nvSpPr>
          <p:cNvPr id="6" name="Date Placeholder 5"/>
          <p:cNvSpPr>
            <a:spLocks noGrp="1"/>
          </p:cNvSpPr>
          <p:nvPr>
            <p:ph type="dt" idx="12"/>
          </p:nvPr>
        </p:nvSpPr>
        <p:spPr/>
        <p:txBody>
          <a:bodyPr/>
          <a:lstStyle/>
          <a:p>
            <a:fld id="{EB0865E5-C64E-4847-AB4B-1962E8F68822}" type="datetime1">
              <a:rPr lang="en-US" smtClean="0"/>
              <a:t>3/24/2017</a:t>
            </a:fld>
            <a:endParaRPr lang="en-US" dirty="0"/>
          </a:p>
        </p:txBody>
      </p:sp>
    </p:spTree>
    <p:extLst>
      <p:ext uri="{BB962C8B-B14F-4D97-AF65-F5344CB8AC3E}">
        <p14:creationId xmlns:p14="http://schemas.microsoft.com/office/powerpoint/2010/main" val="2850394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236538"/>
            <a:ext cx="3309938" cy="2482850"/>
          </a:xfrm>
        </p:spPr>
      </p:sp>
      <p:sp>
        <p:nvSpPr>
          <p:cNvPr id="4" name="Slide Number Placeholder 3"/>
          <p:cNvSpPr>
            <a:spLocks noGrp="1"/>
          </p:cNvSpPr>
          <p:nvPr>
            <p:ph type="sldNum" sz="quarter" idx="10"/>
          </p:nvPr>
        </p:nvSpPr>
        <p:spPr/>
        <p:txBody>
          <a:bodyPr/>
          <a:lstStyle/>
          <a:p>
            <a:fld id="{F7D046AA-D520-48D2-9EC3-441F5AE9AC53}" type="slidenum">
              <a:rPr lang="en-US" smtClean="0"/>
              <a:t>28</a:t>
            </a:fld>
            <a:endParaRPr lang="en-US" dirty="0"/>
          </a:p>
        </p:txBody>
      </p:sp>
      <p:sp>
        <p:nvSpPr>
          <p:cNvPr id="5" name="Notes Placeholder 2"/>
          <p:cNvSpPr>
            <a:spLocks noGrp="1"/>
          </p:cNvSpPr>
          <p:nvPr>
            <p:ph type="body" idx="3"/>
          </p:nvPr>
        </p:nvSpPr>
        <p:spPr>
          <a:xfrm>
            <a:off x="160282" y="2960448"/>
            <a:ext cx="6801643" cy="5890877"/>
          </a:xfrm>
        </p:spPr>
        <p:txBody>
          <a:bodyPr/>
          <a:lstStyle/>
          <a:p>
            <a:r>
              <a:rPr lang="en-US" sz="1400" dirty="0" smtClean="0"/>
              <a:t>Thanks for being part of the Smart Actions for Your Health Insurance</a:t>
            </a:r>
            <a:endParaRPr lang="en-US" sz="1400" dirty="0"/>
          </a:p>
        </p:txBody>
      </p:sp>
      <p:sp>
        <p:nvSpPr>
          <p:cNvPr id="3" name="Date Placeholder 2"/>
          <p:cNvSpPr>
            <a:spLocks noGrp="1"/>
          </p:cNvSpPr>
          <p:nvPr>
            <p:ph type="dt" idx="11"/>
          </p:nvPr>
        </p:nvSpPr>
        <p:spPr/>
        <p:txBody>
          <a:bodyPr/>
          <a:lstStyle/>
          <a:p>
            <a:fld id="{2A670007-1268-4A5E-A0A9-712E1A5AD51F}" type="datetime1">
              <a:rPr lang="en-US" smtClean="0"/>
              <a:t>3/24/2017</a:t>
            </a:fld>
            <a:endParaRPr lang="en-US" dirty="0"/>
          </a:p>
        </p:txBody>
      </p:sp>
      <p:sp>
        <p:nvSpPr>
          <p:cNvPr id="6" name="Footer Placeholder 5"/>
          <p:cNvSpPr>
            <a:spLocks noGrp="1"/>
          </p:cNvSpPr>
          <p:nvPr>
            <p:ph type="ftr" sz="quarter" idx="12"/>
          </p:nvPr>
        </p:nvSpPr>
        <p:spPr/>
        <p:txBody>
          <a:bodyPr/>
          <a:lstStyle/>
          <a:p>
            <a:r>
              <a:rPr lang="en-US" smtClean="0"/>
              <a:t>Smart Use Health Insurance - Smart Actions</a:t>
            </a:r>
            <a:endParaRPr lang="en-US" dirty="0"/>
          </a:p>
        </p:txBody>
      </p:sp>
    </p:spTree>
    <p:extLst>
      <p:ext uri="{BB962C8B-B14F-4D97-AF65-F5344CB8AC3E}">
        <p14:creationId xmlns:p14="http://schemas.microsoft.com/office/powerpoint/2010/main" val="66435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Virginia</a:t>
            </a:r>
          </a:p>
          <a:p>
            <a:endParaRPr lang="en-US" dirty="0" smtClean="0"/>
          </a:p>
          <a:p>
            <a:r>
              <a:rPr lang="en-US" dirty="0" smtClean="0"/>
              <a:t>Health literacy is a way to build up people’s skills so they can better find, understand, evaluate and communicate and use information to make informed decisions. They can use their knowledge to inform their behavior choices.</a:t>
            </a:r>
          </a:p>
          <a:p>
            <a:endParaRPr lang="en-US" dirty="0"/>
          </a:p>
          <a:p>
            <a:r>
              <a:rPr lang="en-US" dirty="0" smtClean="0"/>
              <a:t>To</a:t>
            </a:r>
            <a:r>
              <a:rPr lang="en-US" baseline="0" dirty="0" smtClean="0"/>
              <a:t> improve any kind of literacy, definitions of terms are vital.  That is true for consumers trying to understand health insurance plan terms and for professionals conducting research or creating curriculum.  </a:t>
            </a:r>
            <a:r>
              <a:rPr lang="en-US" dirty="0" smtClean="0"/>
              <a:t>Consumers</a:t>
            </a:r>
            <a:r>
              <a:rPr lang="en-US" baseline="0" dirty="0" smtClean="0"/>
              <a:t> Union, the University of Maryland Extension and American Institutes for Research assembled experts in health insurance, financial literacy and health literacy for a Roundtable in the fall of 2011.  We produced a working definition.  AIR conducted the development work to create and test items that measure health insurance literacy.   The University of Maryland Extension began to create a curriculum that would increase health insurance literacy and use the AIR measures to determine the curriculum’s effectiveness.</a:t>
            </a:r>
          </a:p>
          <a:p>
            <a:endParaRPr lang="en-US" dirty="0"/>
          </a:p>
        </p:txBody>
      </p:sp>
      <p:sp>
        <p:nvSpPr>
          <p:cNvPr id="4" name="Slide Number Placeholder 3"/>
          <p:cNvSpPr>
            <a:spLocks noGrp="1"/>
          </p:cNvSpPr>
          <p:nvPr>
            <p:ph type="sldNum" sz="quarter" idx="10"/>
          </p:nvPr>
        </p:nvSpPr>
        <p:spPr/>
        <p:txBody>
          <a:bodyPr/>
          <a:lstStyle/>
          <a:p>
            <a:fld id="{F7D046AA-D520-48D2-9EC3-441F5AE9AC53}" type="slidenum">
              <a:rPr lang="en-US" smtClean="0"/>
              <a:t>3</a:t>
            </a:fld>
            <a:endParaRPr lang="en-US" dirty="0"/>
          </a:p>
        </p:txBody>
      </p:sp>
      <p:sp>
        <p:nvSpPr>
          <p:cNvPr id="5" name="Date Placeholder 4"/>
          <p:cNvSpPr>
            <a:spLocks noGrp="1"/>
          </p:cNvSpPr>
          <p:nvPr>
            <p:ph type="dt" idx="11"/>
          </p:nvPr>
        </p:nvSpPr>
        <p:spPr/>
        <p:txBody>
          <a:bodyPr/>
          <a:lstStyle/>
          <a:p>
            <a:fld id="{0276D1BC-37D8-4EEC-B058-210C63C96242}" type="datetime1">
              <a:rPr lang="en-US" smtClean="0"/>
              <a:t>3/24/2017</a:t>
            </a:fld>
            <a:endParaRPr lang="en-US" dirty="0"/>
          </a:p>
        </p:txBody>
      </p:sp>
      <p:sp>
        <p:nvSpPr>
          <p:cNvPr id="6" name="Footer Placeholder 5"/>
          <p:cNvSpPr>
            <a:spLocks noGrp="1"/>
          </p:cNvSpPr>
          <p:nvPr>
            <p:ph type="ftr" sz="quarter" idx="12"/>
          </p:nvPr>
        </p:nvSpPr>
        <p:spPr/>
        <p:txBody>
          <a:bodyPr/>
          <a:lstStyle/>
          <a:p>
            <a:r>
              <a:rPr lang="en-US" smtClean="0"/>
              <a:t>Smart Choice Professional Development</a:t>
            </a:r>
            <a:endParaRPr lang="en-US" dirty="0"/>
          </a:p>
        </p:txBody>
      </p:sp>
    </p:spTree>
    <p:extLst>
      <p:ext uri="{BB962C8B-B14F-4D97-AF65-F5344CB8AC3E}">
        <p14:creationId xmlns:p14="http://schemas.microsoft.com/office/powerpoint/2010/main" val="408647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736" y="4553926"/>
            <a:ext cx="6203473" cy="3725940"/>
          </a:xfrm>
        </p:spPr>
        <p:txBody>
          <a:bodyPr/>
          <a:lstStyle/>
          <a:p>
            <a:r>
              <a:rPr lang="en-US" sz="1400" dirty="0">
                <a:latin typeface="Calibri" panose="020F0502020204030204" pitchFamily="34" charset="0"/>
                <a:ea typeface="PMingLiU" panose="02020500000000000000" pitchFamily="18" charset="-120"/>
                <a:cs typeface="Calibri" panose="020F0502020204030204" pitchFamily="34" charset="0"/>
              </a:rPr>
              <a:t>To really understand health insurance and to be a good health insurance consumer, it is necessary to understand health insurance terminology. Knowing important health insurance terms helps you understand how your insurance plan works. Let’s watch a quick video</a:t>
            </a:r>
            <a:r>
              <a:rPr lang="en-US" sz="1400" dirty="0">
                <a:latin typeface="Calibri" panose="020F0502020204030204" pitchFamily="34" charset="0"/>
                <a:ea typeface="PMingLiU" panose="02020500000000000000" pitchFamily="18" charset="-120"/>
                <a:cs typeface="Arial" panose="020B0604020202020204" pitchFamily="34" charset="0"/>
              </a:rPr>
              <a:t> </a:t>
            </a:r>
            <a:r>
              <a:rPr lang="en-US" sz="1400" dirty="0">
                <a:latin typeface="Calibri" panose="020F0502020204030204" pitchFamily="34" charset="0"/>
                <a:ea typeface="PMingLiU" panose="02020500000000000000" pitchFamily="18" charset="-120"/>
                <a:cs typeface="Calibri" panose="020F0502020204030204" pitchFamily="34" charset="0"/>
              </a:rPr>
              <a:t>that demonstrates the importance of knowing and understanding health insurance terms.</a:t>
            </a:r>
          </a:p>
          <a:p>
            <a:endParaRPr lang="en-US" sz="1400" dirty="0">
              <a:latin typeface="Calibri" panose="020F0502020204030204" pitchFamily="34" charset="0"/>
              <a:ea typeface="PMingLiU" panose="02020500000000000000" pitchFamily="18" charset="-120"/>
              <a:cs typeface="Arial" panose="020B0604020202020204" pitchFamily="34" charset="0"/>
            </a:endParaRPr>
          </a:p>
          <a:p>
            <a:pPr defTabSz="929034">
              <a:defRPr/>
            </a:pPr>
            <a:r>
              <a:rPr lang="en-US" sz="1400" b="1" dirty="0">
                <a:solidFill>
                  <a:srgbClr val="FF0000"/>
                </a:solidFill>
                <a:latin typeface="Calibri" panose="020F0502020204030204" pitchFamily="34" charset="0"/>
                <a:ea typeface="PMingLiU" panose="02020500000000000000" pitchFamily="18" charset="-120"/>
                <a:cs typeface="Arial" panose="020B0604020202020204" pitchFamily="34" charset="0"/>
              </a:rPr>
              <a:t>Note to Educator:  Video is embedded in presentation. Center of slide will be black until you click on the play button along the bottom.  Hover mouse over lower edge of black box to show play button.  Click on play button, video will begin.  Stop playing video at 26 seconds.  </a:t>
            </a:r>
          </a:p>
          <a:p>
            <a:pPr defTabSz="929034">
              <a:defRPr/>
            </a:pPr>
            <a:endParaRPr lang="en-US" sz="1400" dirty="0">
              <a:solidFill>
                <a:srgbClr val="FF0000"/>
              </a:solidFill>
              <a:latin typeface="Calibri" panose="020F0502020204030204" pitchFamily="34" charset="0"/>
              <a:ea typeface="PMingLiU" panose="02020500000000000000" pitchFamily="18" charset="-120"/>
              <a:cs typeface="Arial" panose="020B0604020202020204" pitchFamily="34" charset="0"/>
            </a:endParaRPr>
          </a:p>
          <a:p>
            <a:pPr defTabSz="929034">
              <a:defRPr/>
            </a:pPr>
            <a:r>
              <a:rPr lang="en-US" sz="1400" b="1" dirty="0">
                <a:solidFill>
                  <a:srgbClr val="FF0000"/>
                </a:solidFill>
                <a:latin typeface="Calibri" panose="020F0502020204030204" pitchFamily="34" charset="0"/>
                <a:ea typeface="PMingLiU" panose="02020500000000000000" pitchFamily="18" charset="-120"/>
                <a:cs typeface="Arial" panose="020B0604020202020204" pitchFamily="34" charset="0"/>
              </a:rPr>
              <a:t>ZocDoc “Insurance” 30 sec TV spot retrieved from </a:t>
            </a:r>
            <a:r>
              <a:rPr lang="en-US" sz="1400" b="1" dirty="0">
                <a:solidFill>
                  <a:srgbClr val="FF0000"/>
                </a:solidFill>
                <a:latin typeface="Calibri" panose="020F0502020204030204" pitchFamily="34" charset="0"/>
                <a:ea typeface="PMingLiU" panose="02020500000000000000" pitchFamily="18" charset="-120"/>
                <a:cs typeface="Arial" panose="020B0604020202020204" pitchFamily="34" charset="0"/>
                <a:hlinkClick r:id="rId3"/>
              </a:rPr>
              <a:t>https://www.youtube.com/watch?v=HW-JcaOtV5I&amp;feature=player_embedded</a:t>
            </a:r>
            <a:r>
              <a:rPr lang="en-US" sz="1400" b="1" dirty="0">
                <a:solidFill>
                  <a:srgbClr val="FF0000"/>
                </a:solidFill>
                <a:latin typeface="Calibri" panose="020F0502020204030204" pitchFamily="34" charset="0"/>
                <a:ea typeface="PMingLiU" panose="02020500000000000000" pitchFamily="18" charset="-120"/>
                <a:cs typeface="Arial" panose="020B0604020202020204" pitchFamily="34" charset="0"/>
              </a:rPr>
              <a:t>  </a:t>
            </a:r>
          </a:p>
          <a:p>
            <a:pPr defTabSz="929034">
              <a:defRPr/>
            </a:pPr>
            <a:endParaRPr lang="en-US" sz="1400" b="1" dirty="0">
              <a:solidFill>
                <a:srgbClr val="FF0000"/>
              </a:solidFill>
              <a:latin typeface="Calibri" panose="020F0502020204030204" pitchFamily="34" charset="0"/>
              <a:ea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BEDF0A-8721-4ABD-83BD-9DE1F3463A3E}" type="slidenum">
              <a:rPr lang="en-US" smtClean="0"/>
              <a:t>4</a:t>
            </a:fld>
            <a:endParaRPr lang="en-US" dirty="0"/>
          </a:p>
        </p:txBody>
      </p:sp>
      <p:sp>
        <p:nvSpPr>
          <p:cNvPr id="5" name="Footer Placeholder 4"/>
          <p:cNvSpPr>
            <a:spLocks noGrp="1"/>
          </p:cNvSpPr>
          <p:nvPr>
            <p:ph type="ftr" sz="quarter" idx="11"/>
          </p:nvPr>
        </p:nvSpPr>
        <p:spPr/>
        <p:txBody>
          <a:bodyPr/>
          <a:lstStyle/>
          <a:p>
            <a:r>
              <a:rPr lang="en-US" smtClean="0"/>
              <a:t>Smart Use Health Insurance - Smart Actions</a:t>
            </a:r>
            <a:endParaRPr lang="en-US" dirty="0"/>
          </a:p>
        </p:txBody>
      </p:sp>
      <p:sp>
        <p:nvSpPr>
          <p:cNvPr id="6" name="Date Placeholder 5"/>
          <p:cNvSpPr>
            <a:spLocks noGrp="1"/>
          </p:cNvSpPr>
          <p:nvPr>
            <p:ph type="dt" idx="12"/>
          </p:nvPr>
        </p:nvSpPr>
        <p:spPr/>
        <p:txBody>
          <a:bodyPr/>
          <a:lstStyle/>
          <a:p>
            <a:fld id="{52B6B99F-536D-4507-95CF-6783523D613E}" type="datetime1">
              <a:rPr lang="en-US" smtClean="0"/>
              <a:t>3/24/2017</a:t>
            </a:fld>
            <a:endParaRPr lang="en-US" dirty="0"/>
          </a:p>
        </p:txBody>
      </p:sp>
    </p:spTree>
    <p:extLst>
      <p:ext uri="{BB962C8B-B14F-4D97-AF65-F5344CB8AC3E}">
        <p14:creationId xmlns:p14="http://schemas.microsoft.com/office/powerpoint/2010/main" val="128662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Virginia</a:t>
            </a:r>
          </a:p>
          <a:p>
            <a:endParaRPr lang="en-US" dirty="0" smtClean="0"/>
          </a:p>
          <a:p>
            <a:r>
              <a:rPr lang="en-US" dirty="0" smtClean="0"/>
              <a:t>The definition makes clear that health insurance literacy is a combination of financial and health literacy. Having adequate financial literacy leads to the wise purchase of health insurance.  Having adequate health literacy leads to the understanding that health insurance increases access to early and preventive care and helps to cover the risk</a:t>
            </a:r>
            <a:r>
              <a:rPr lang="en-US" baseline="0" dirty="0" smtClean="0"/>
              <a:t> of </a:t>
            </a:r>
            <a:r>
              <a:rPr lang="en-US" dirty="0" smtClean="0"/>
              <a:t>higher cost health problems when they arise. </a:t>
            </a:r>
            <a:endParaRPr lang="en-US" dirty="0"/>
          </a:p>
        </p:txBody>
      </p:sp>
      <p:sp>
        <p:nvSpPr>
          <p:cNvPr id="4" name="Slide Number Placeholder 3"/>
          <p:cNvSpPr>
            <a:spLocks noGrp="1"/>
          </p:cNvSpPr>
          <p:nvPr>
            <p:ph type="sldNum" sz="quarter" idx="10"/>
          </p:nvPr>
        </p:nvSpPr>
        <p:spPr/>
        <p:txBody>
          <a:bodyPr/>
          <a:lstStyle/>
          <a:p>
            <a:fld id="{A33B0608-05AE-4A99-A7A9-5ADB6C3FAE39}" type="slidenum">
              <a:rPr lang="en-US" smtClean="0"/>
              <a:t>5</a:t>
            </a:fld>
            <a:endParaRPr lang="en-US"/>
          </a:p>
        </p:txBody>
      </p:sp>
      <p:sp>
        <p:nvSpPr>
          <p:cNvPr id="5" name="Footer Placeholder 4"/>
          <p:cNvSpPr>
            <a:spLocks noGrp="1"/>
          </p:cNvSpPr>
          <p:nvPr>
            <p:ph type="ftr" sz="quarter" idx="11"/>
          </p:nvPr>
        </p:nvSpPr>
        <p:spPr/>
        <p:txBody>
          <a:bodyPr/>
          <a:lstStyle/>
          <a:p>
            <a:r>
              <a:rPr lang="en-US" smtClean="0"/>
              <a:t>Professional Development: Smart Choice &amp; Smart Use</a:t>
            </a:r>
          </a:p>
          <a:p>
            <a:endParaRPr lang="en-US" dirty="0"/>
          </a:p>
        </p:txBody>
      </p:sp>
    </p:spTree>
    <p:extLst>
      <p:ext uri="{BB962C8B-B14F-4D97-AF65-F5344CB8AC3E}">
        <p14:creationId xmlns:p14="http://schemas.microsoft.com/office/powerpoint/2010/main" val="11291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320675"/>
            <a:ext cx="2579687" cy="1935163"/>
          </a:xfrm>
        </p:spPr>
      </p:sp>
      <p:sp>
        <p:nvSpPr>
          <p:cNvPr id="3" name="Notes Placeholder 2"/>
          <p:cNvSpPr>
            <a:spLocks noGrp="1"/>
          </p:cNvSpPr>
          <p:nvPr>
            <p:ph type="body" idx="1"/>
          </p:nvPr>
        </p:nvSpPr>
        <p:spPr>
          <a:xfrm>
            <a:off x="267391" y="2495265"/>
            <a:ext cx="6624436" cy="6255889"/>
          </a:xfrm>
        </p:spPr>
        <p:txBody>
          <a:bodyPr/>
          <a:lstStyle/>
          <a:p>
            <a:endParaRPr lang="en-US"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idx="11"/>
          </p:nvPr>
        </p:nvSpPr>
        <p:spPr/>
        <p:txBody>
          <a:bodyPr/>
          <a:lstStyle/>
          <a:p>
            <a:fld id="{13957181-DA4D-4F8E-A014-4FBD9EF89B38}"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Smart Actions</a:t>
            </a:r>
            <a:endParaRPr lang="en-US" dirty="0">
              <a:solidFill>
                <a:prstClr val="black"/>
              </a:solidFill>
            </a:endParaRPr>
          </a:p>
        </p:txBody>
      </p:sp>
    </p:spTree>
    <p:extLst>
      <p:ext uri="{BB962C8B-B14F-4D97-AF65-F5344CB8AC3E}">
        <p14:creationId xmlns:p14="http://schemas.microsoft.com/office/powerpoint/2010/main" val="107011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320675"/>
            <a:ext cx="2579687" cy="1935163"/>
          </a:xfrm>
        </p:spPr>
      </p:sp>
      <p:sp>
        <p:nvSpPr>
          <p:cNvPr id="3" name="Notes Placeholder 2"/>
          <p:cNvSpPr>
            <a:spLocks noGrp="1"/>
          </p:cNvSpPr>
          <p:nvPr>
            <p:ph type="body" idx="1"/>
          </p:nvPr>
        </p:nvSpPr>
        <p:spPr>
          <a:xfrm>
            <a:off x="267391" y="2495265"/>
            <a:ext cx="6624436" cy="6255889"/>
          </a:xfrm>
        </p:spPr>
        <p:txBody>
          <a:bodyPr/>
          <a:lstStyle/>
          <a:p>
            <a:endParaRPr lang="en-US"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7</a:t>
            </a:fld>
            <a:endParaRPr lang="en-US" dirty="0">
              <a:solidFill>
                <a:prstClr val="black"/>
              </a:solidFill>
            </a:endParaRPr>
          </a:p>
        </p:txBody>
      </p:sp>
      <p:sp>
        <p:nvSpPr>
          <p:cNvPr id="5" name="Date Placeholder 4"/>
          <p:cNvSpPr>
            <a:spLocks noGrp="1"/>
          </p:cNvSpPr>
          <p:nvPr>
            <p:ph type="dt" idx="11"/>
          </p:nvPr>
        </p:nvSpPr>
        <p:spPr/>
        <p:txBody>
          <a:bodyPr/>
          <a:lstStyle/>
          <a:p>
            <a:fld id="{13957181-DA4D-4F8E-A014-4FBD9EF89B38}"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Smart Actions</a:t>
            </a:r>
            <a:endParaRPr lang="en-US" dirty="0">
              <a:solidFill>
                <a:prstClr val="black"/>
              </a:solidFill>
            </a:endParaRPr>
          </a:p>
        </p:txBody>
      </p:sp>
    </p:spTree>
    <p:extLst>
      <p:ext uri="{BB962C8B-B14F-4D97-AF65-F5344CB8AC3E}">
        <p14:creationId xmlns:p14="http://schemas.microsoft.com/office/powerpoint/2010/main" val="126635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320675"/>
            <a:ext cx="2579687" cy="1935163"/>
          </a:xfrm>
        </p:spPr>
      </p:sp>
      <p:sp>
        <p:nvSpPr>
          <p:cNvPr id="3" name="Notes Placeholder 2"/>
          <p:cNvSpPr>
            <a:spLocks noGrp="1"/>
          </p:cNvSpPr>
          <p:nvPr>
            <p:ph type="body" idx="1"/>
          </p:nvPr>
        </p:nvSpPr>
        <p:spPr>
          <a:xfrm>
            <a:off x="267391" y="2495265"/>
            <a:ext cx="6624436" cy="6255889"/>
          </a:xfrm>
        </p:spPr>
        <p:txBody>
          <a:bodyPr/>
          <a:lstStyle/>
          <a:p>
            <a:endParaRPr lang="en-US" dirty="0"/>
          </a:p>
        </p:txBody>
      </p:sp>
      <p:sp>
        <p:nvSpPr>
          <p:cNvPr id="4" name="Slide Number Placeholder 3"/>
          <p:cNvSpPr>
            <a:spLocks noGrp="1"/>
          </p:cNvSpPr>
          <p:nvPr>
            <p:ph type="sldNum" sz="quarter" idx="10"/>
          </p:nvPr>
        </p:nvSpPr>
        <p:spPr/>
        <p:txBody>
          <a:bodyPr/>
          <a:lstStyle/>
          <a:p>
            <a:fld id="{F7D046AA-D520-48D2-9EC3-441F5AE9AC53}"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idx="11"/>
          </p:nvPr>
        </p:nvSpPr>
        <p:spPr/>
        <p:txBody>
          <a:bodyPr/>
          <a:lstStyle/>
          <a:p>
            <a:fld id="{13957181-DA4D-4F8E-A014-4FBD9EF89B38}" type="datetime1">
              <a:rPr lang="en-US" smtClean="0">
                <a:solidFill>
                  <a:prstClr val="black"/>
                </a:solidFill>
              </a:rPr>
              <a:t>3/24/2017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Smart Actions</a:t>
            </a:r>
            <a:endParaRPr lang="en-US" dirty="0">
              <a:solidFill>
                <a:prstClr val="black"/>
              </a:solidFill>
            </a:endParaRPr>
          </a:p>
        </p:txBody>
      </p:sp>
    </p:spTree>
    <p:extLst>
      <p:ext uri="{BB962C8B-B14F-4D97-AF65-F5344CB8AC3E}">
        <p14:creationId xmlns:p14="http://schemas.microsoft.com/office/powerpoint/2010/main" val="344803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Only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13% Americans</a:t>
            </a:r>
            <a:r>
              <a:rPr lang="en-US" sz="1200" kern="1200" baseline="0" dirty="0" smtClean="0">
                <a:solidFill>
                  <a:schemeClr val="tx1"/>
                </a:solidFill>
                <a:effectLst/>
                <a:latin typeface="+mn-lt"/>
                <a:ea typeface="+mn-ea"/>
                <a:cs typeface="+mn-cs"/>
              </a:rPr>
              <a:t> understand terms; high level of health insurance illiteracy.</a:t>
            </a:r>
            <a:r>
              <a:rPr lang="en-US" sz="1200" kern="1200" dirty="0" smtClean="0">
                <a:solidFill>
                  <a:schemeClr val="tx1"/>
                </a:solidFill>
                <a:effectLst/>
                <a:latin typeface="+mn-lt"/>
                <a:ea typeface="+mn-ea"/>
                <a:cs typeface="+mn-cs"/>
              </a:rPr>
              <a:t>  In</a:t>
            </a:r>
            <a:r>
              <a:rPr lang="en-US" sz="1200" kern="1200" baseline="0" dirty="0" smtClean="0">
                <a:solidFill>
                  <a:schemeClr val="tx1"/>
                </a:solidFill>
                <a:effectLst/>
                <a:latin typeface="+mn-lt"/>
                <a:ea typeface="+mn-ea"/>
                <a:cs typeface="+mn-cs"/>
              </a:rPr>
              <a:t> addition, there are many citizens who are using insurance for the first time. So health insurance literacy is not only understanding how to choose insurance but also how to use and access health care. </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r>
              <a:rPr lang="en-US" sz="1200" kern="1200" baseline="0" dirty="0" smtClean="0">
                <a:solidFill>
                  <a:schemeClr val="tx1"/>
                </a:solidFill>
                <a:effectLst/>
                <a:latin typeface="+mn-lt"/>
                <a:ea typeface="+mn-ea"/>
                <a:cs typeface="+mn-cs"/>
              </a:rPr>
              <a:t>In our review of literature we found:</a:t>
            </a:r>
          </a:p>
          <a:p>
            <a:pPr marL="171450" indent="-171450">
              <a:buFontTx/>
              <a:buChar char="-"/>
            </a:pPr>
            <a:r>
              <a:rPr lang="en-US" sz="1200" kern="1200" baseline="0" dirty="0" smtClean="0">
                <a:solidFill>
                  <a:schemeClr val="tx1"/>
                </a:solidFill>
                <a:effectLst/>
                <a:latin typeface="+mn-lt"/>
                <a:ea typeface="+mn-ea"/>
                <a:cs typeface="+mn-cs"/>
              </a:rPr>
              <a:t>Those that don’t use health care services lead less healthy lives.</a:t>
            </a:r>
          </a:p>
          <a:p>
            <a:pPr marL="171450" indent="-171450">
              <a:buFontTx/>
              <a:buChar char="-"/>
            </a:pPr>
            <a:r>
              <a:rPr lang="en-US" sz="1200" kern="1200" dirty="0" smtClean="0">
                <a:solidFill>
                  <a:schemeClr val="tx1"/>
                </a:solidFill>
                <a:effectLst/>
                <a:latin typeface="+mn-lt"/>
                <a:ea typeface="+mn-ea"/>
                <a:cs typeface="+mn-cs"/>
              </a:rPr>
              <a:t>Many (insured and uninsured) Americans struggle with medical bills (debt/collections) - 52% of debt collections that appear on credit reports are health related; 1 in 3 </a:t>
            </a:r>
            <a:r>
              <a:rPr lang="en-US" sz="1200" kern="1200" dirty="0" err="1" smtClean="0">
                <a:solidFill>
                  <a:schemeClr val="tx1"/>
                </a:solidFill>
                <a:effectLst/>
                <a:latin typeface="+mn-lt"/>
                <a:ea typeface="+mn-ea"/>
                <a:cs typeface="+mn-cs"/>
              </a:rPr>
              <a:t>americans</a:t>
            </a:r>
            <a:r>
              <a:rPr lang="en-US" sz="1200" kern="1200" dirty="0" smtClean="0">
                <a:solidFill>
                  <a:schemeClr val="tx1"/>
                </a:solidFill>
                <a:effectLst/>
                <a:latin typeface="+mn-lt"/>
                <a:ea typeface="+mn-ea"/>
                <a:cs typeface="+mn-cs"/>
              </a:rPr>
              <a:t> struggle to pay medical bills and 70% who do so are insured</a:t>
            </a:r>
          </a:p>
          <a:p>
            <a:pPr marL="171450" indent="-171450">
              <a:buFontTx/>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(2014-2016): more Americans (~60%) struggle with bills from one-time or short-term medical expenses whereas 33% struggle with bills built up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People will forego treatment (prescriptions to procedures) when experiencing medical debt (but foregoing other necessities)</a:t>
            </a:r>
          </a:p>
          <a:p>
            <a:r>
              <a:rPr lang="en-US" sz="1200" kern="1200" dirty="0" smtClean="0">
                <a:solidFill>
                  <a:schemeClr val="tx1"/>
                </a:solidFill>
                <a:effectLst/>
                <a:latin typeface="+mn-lt"/>
                <a:ea typeface="+mn-ea"/>
                <a:cs typeface="+mn-cs"/>
              </a:rPr>
              <a:t>- Consumers will have OOP costs so it's essential to plan for it (spending plan should include contributions to/for OOP max not just premium)</a:t>
            </a:r>
          </a:p>
          <a:p>
            <a:r>
              <a:rPr lang="en-US" sz="1200" kern="1200" dirty="0" smtClean="0">
                <a:solidFill>
                  <a:schemeClr val="tx1"/>
                </a:solidFill>
                <a:effectLst/>
                <a:latin typeface="+mn-lt"/>
                <a:ea typeface="+mn-ea"/>
                <a:cs typeface="+mn-cs"/>
              </a:rPr>
              <a:t>- Given the changes in the health</a:t>
            </a:r>
            <a:r>
              <a:rPr lang="en-US" sz="1200" kern="1200" baseline="0" dirty="0" smtClean="0">
                <a:solidFill>
                  <a:schemeClr val="tx1"/>
                </a:solidFill>
                <a:effectLst/>
                <a:latin typeface="+mn-lt"/>
                <a:ea typeface="+mn-ea"/>
                <a:cs typeface="+mn-cs"/>
              </a:rPr>
              <a:t> care system, c</a:t>
            </a:r>
            <a:r>
              <a:rPr lang="en-US" sz="1200" kern="1200" dirty="0" smtClean="0">
                <a:solidFill>
                  <a:schemeClr val="tx1"/>
                </a:solidFill>
                <a:effectLst/>
                <a:latin typeface="+mn-lt"/>
                <a:ea typeface="+mn-ea"/>
                <a:cs typeface="+mn-cs"/>
              </a:rPr>
              <a:t>osts of insurance/medical care have escalated with more being pushed to consumers (whether employer-sponsored or not); consumers are having a hard time managing costs    </a:t>
            </a:r>
          </a:p>
          <a:p>
            <a:r>
              <a:rPr lang="en-US" sz="1200" kern="1200" dirty="0" smtClean="0">
                <a:solidFill>
                  <a:schemeClr val="tx1"/>
                </a:solidFill>
                <a:effectLst/>
                <a:latin typeface="+mn-lt"/>
                <a:ea typeface="+mn-ea"/>
                <a:cs typeface="+mn-cs"/>
              </a:rPr>
              <a:t>- Calculating OOP costs is difficult (numeracy, complexity, lack of transparency - can we help consumers understand? Comparison shopping - consumerism - advocacy issue/public policy)</a:t>
            </a:r>
          </a:p>
          <a:p>
            <a:r>
              <a:rPr lang="en-US" sz="1200" kern="1200" dirty="0" smtClean="0">
                <a:solidFill>
                  <a:schemeClr val="tx1"/>
                </a:solidFill>
                <a:effectLst/>
                <a:latin typeface="+mn-lt"/>
                <a:ea typeface="+mn-ea"/>
                <a:cs typeface="+mn-cs"/>
              </a:rPr>
              <a:t>- Importance of health savings (using FSAs if employer offers, getting HSAs if you have a high deductible plan); take advantage of tax-advantaged health care savings options</a:t>
            </a:r>
          </a:p>
          <a:p>
            <a:r>
              <a:rPr lang="en-US" sz="1200" kern="1200" dirty="0" smtClean="0">
                <a:solidFill>
                  <a:schemeClr val="tx1"/>
                </a:solidFill>
                <a:effectLst/>
                <a:latin typeface="+mn-lt"/>
                <a:ea typeface="+mn-ea"/>
                <a:cs typeface="+mn-cs"/>
              </a:rPr>
              <a:t>- The consequences of medical debt can be severe.  People with unaffordable medical bills report higher rates of other problems – including difficulty affording housing and other basic necessities, credit card debt, bankruptcy, and barriers accessing health care.</a:t>
            </a:r>
          </a:p>
          <a:p>
            <a:endParaRPr lang="en-US" dirty="0" smtClean="0"/>
          </a:p>
          <a:p>
            <a:r>
              <a:rPr lang="en-US" dirty="0" smtClean="0"/>
              <a:t>All this lead us to develop our smart choice and smart use</a:t>
            </a:r>
            <a:r>
              <a:rPr lang="en-US" baseline="0" dirty="0" smtClean="0"/>
              <a:t> programs.  </a:t>
            </a:r>
          </a:p>
          <a:p>
            <a:endParaRPr lang="en-US" baseline="0" dirty="0" smtClean="0"/>
          </a:p>
          <a:p>
            <a:r>
              <a:rPr lang="en-US" baseline="0" dirty="0" smtClean="0"/>
              <a:t>Today we’re going to introduce you to the smart use health insurance – Smart actions program.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Photo</a:t>
            </a:r>
            <a:r>
              <a:rPr lang="en-US" baseline="0" dirty="0" smtClean="0"/>
              <a:t> retrieved from</a:t>
            </a:r>
          </a:p>
          <a:p>
            <a:r>
              <a:rPr lang="en-US" dirty="0" smtClean="0"/>
              <a:t>https://www.google.com/imgres?imgurl=http%3A%2F%2Fimage.slidesharecdn.com%2Fpreszi-literaturereview-120922112911-phpapp02%2F95%2Fliterature-review-1-728.jpg%3Fcb%3D1348313426&amp;imgrefurl=http%3A%2F%2Fwww.slideshare.net%2FAnaikaAlexander%2Fliterature-review-14395725&amp;docid=fxbfGsEpOrhanM&amp;tbnid=FMsOxo76j88aOM%3A&amp;w=728&amp;h=546&amp;bih=667&amp;biw=1366&amp;ved=0ahUKEwisht_OyZXNAhWFFZQKHV9EDrMQMwhXKAIwAg&amp;iact=mrc&amp;uact=8</a:t>
            </a:r>
            <a:endParaRPr lang="en-US" dirty="0"/>
          </a:p>
        </p:txBody>
      </p:sp>
      <p:sp>
        <p:nvSpPr>
          <p:cNvPr id="4" name="Date Placeholder 3"/>
          <p:cNvSpPr>
            <a:spLocks noGrp="1"/>
          </p:cNvSpPr>
          <p:nvPr>
            <p:ph type="dt" idx="10"/>
          </p:nvPr>
        </p:nvSpPr>
        <p:spPr/>
        <p:txBody>
          <a:bodyPr/>
          <a:lstStyle/>
          <a:p>
            <a:fld id="{CB32D03A-D309-41A8-A7AE-7A2CF0ED0E68}" type="datetime1">
              <a:rPr lang="en-US" smtClean="0"/>
              <a:t>3/24/2017</a:t>
            </a:fld>
            <a:endParaRPr lang="en-US" dirty="0"/>
          </a:p>
        </p:txBody>
      </p:sp>
      <p:sp>
        <p:nvSpPr>
          <p:cNvPr id="5" name="Footer Placeholder 4"/>
          <p:cNvSpPr>
            <a:spLocks noGrp="1"/>
          </p:cNvSpPr>
          <p:nvPr>
            <p:ph type="ftr" sz="quarter" idx="11"/>
          </p:nvPr>
        </p:nvSpPr>
        <p:spPr/>
        <p:txBody>
          <a:bodyPr/>
          <a:lstStyle/>
          <a:p>
            <a:r>
              <a:rPr lang="en-US" dirty="0" smtClean="0"/>
              <a:t>Smart Choice Basic</a:t>
            </a:r>
            <a:endParaRPr lang="en-US" dirty="0"/>
          </a:p>
        </p:txBody>
      </p:sp>
      <p:sp>
        <p:nvSpPr>
          <p:cNvPr id="6" name="Slide Number Placeholder 5"/>
          <p:cNvSpPr>
            <a:spLocks noGrp="1"/>
          </p:cNvSpPr>
          <p:nvPr>
            <p:ph type="sldNum" sz="quarter" idx="12"/>
          </p:nvPr>
        </p:nvSpPr>
        <p:spPr/>
        <p:txBody>
          <a:bodyPr/>
          <a:lstStyle/>
          <a:p>
            <a:fld id="{8402A399-8C96-4F53-8A43-E186143E78F5}" type="slidenum">
              <a:rPr lang="en-US" smtClean="0"/>
              <a:pPr/>
              <a:t>9</a:t>
            </a:fld>
            <a:endParaRPr lang="en-US" dirty="0"/>
          </a:p>
        </p:txBody>
      </p:sp>
    </p:spTree>
    <p:extLst>
      <p:ext uri="{BB962C8B-B14F-4D97-AF65-F5344CB8AC3E}">
        <p14:creationId xmlns:p14="http://schemas.microsoft.com/office/powerpoint/2010/main" val="4208396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SmartChoic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46304" y="158496"/>
            <a:ext cx="8833104" cy="6547104"/>
          </a:xfrm>
          <a:prstGeom prst="rect">
            <a:avLst/>
          </a:prstGeom>
          <a:solidFill>
            <a:schemeClr val="tx2">
              <a:lumMod val="20000"/>
              <a:lumOff val="80000"/>
            </a:schemeClr>
          </a:solid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93333"/>
          <a:stretch/>
        </p:blipFill>
        <p:spPr>
          <a:xfrm>
            <a:off x="146304" y="6317837"/>
            <a:ext cx="8833104" cy="4572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472" y="5990105"/>
            <a:ext cx="1333728" cy="655464"/>
          </a:xfrm>
          <a:prstGeom prst="rect">
            <a:avLst/>
          </a:prstGeom>
          <a:ln>
            <a:noFill/>
          </a:ln>
          <a:effectLst>
            <a:outerShdw blurRad="190500" algn="tl" rotWithShape="0">
              <a:srgbClr val="000000">
                <a:alpha val="70000"/>
              </a:srgbClr>
            </a:outerShdw>
          </a:effectLst>
        </p:spPr>
      </p:pic>
      <p:sp>
        <p:nvSpPr>
          <p:cNvPr id="4" name="Rectangle 3"/>
          <p:cNvSpPr/>
          <p:nvPr userDrawn="1"/>
        </p:nvSpPr>
        <p:spPr>
          <a:xfrm>
            <a:off x="152400" y="158496"/>
            <a:ext cx="1447800" cy="23561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268704" y="279854"/>
            <a:ext cx="1483895" cy="246334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94638" y="228600"/>
            <a:ext cx="1540193" cy="762000"/>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7020" y="6030823"/>
            <a:ext cx="3234884" cy="507131"/>
          </a:xfrm>
          <a:prstGeom prst="rect">
            <a:avLst/>
          </a:prstGeom>
        </p:spPr>
      </p:pic>
    </p:spTree>
    <p:extLst>
      <p:ext uri="{BB962C8B-B14F-4D97-AF65-F5344CB8AC3E}">
        <p14:creationId xmlns:p14="http://schemas.microsoft.com/office/powerpoint/2010/main" val="3065596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2C6B1FF6-39B9-40F5-8B67-33C6354A3D4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801967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fld id="{2C6B1FF6-39B9-40F5-8B67-33C6354A3D4F}" type="slidenum">
              <a:rPr lang="en-US">
                <a:solidFill>
                  <a:prstClr val="black"/>
                </a:solidFill>
              </a:rPr>
              <a:pPr/>
              <a:t>‹#›</a:t>
            </a:fld>
            <a:endParaRPr lang="en-US" dirty="0">
              <a:solidFill>
                <a:prstClr val="black"/>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9D21D778-B565-4D7E-94D7-64010A445B68}" type="datetimeFigureOut">
              <a:rPr lang="en-US">
                <a:solidFill>
                  <a:prstClr val="black"/>
                </a:solidFill>
              </a:rPr>
              <a:pPr/>
              <a:t>3/24/2017</a:t>
            </a:fld>
            <a:endParaRPr lang="en-US" dirty="0">
              <a:solidFill>
                <a:prstClr val="black"/>
              </a:solidFill>
            </a:endParaRP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solidFill>
                <a:prstClr val="black"/>
              </a:solidFill>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9577227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534625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latin typeface="Arial" pitchFamily="34" charset="0"/>
                <a:cs typeface="Arial" pitchFamily="34" charset="0"/>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811283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latin typeface="Arial" pitchFamily="34" charset="0"/>
                <a:cs typeface="Arial"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2C6B1FF6-39B9-40F5-8B67-33C6354A3D4F}" type="slidenum">
              <a:rPr lang="en-US">
                <a:solidFill>
                  <a:prstClr val="black"/>
                </a:solidFill>
              </a:rPr>
              <a:pPr/>
              <a:t>‹#›</a:t>
            </a:fld>
            <a:endParaRPr lang="en-US" dirty="0">
              <a:solidFill>
                <a:prstClr val="black"/>
              </a:solidFill>
            </a:endParaRPr>
          </a:p>
        </p:txBody>
      </p:sp>
      <p:sp>
        <p:nvSpPr>
          <p:cNvPr id="8" name="Content Placeholder 7"/>
          <p:cNvSpPr>
            <a:spLocks noGrp="1"/>
          </p:cNvSpPr>
          <p:nvPr>
            <p:ph sz="quarter" idx="1"/>
          </p:nvPr>
        </p:nvSpPr>
        <p:spPr>
          <a:xfrm>
            <a:off x="76200" y="1524000"/>
            <a:ext cx="8503920" cy="418795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7605934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bg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3" name="Rectangle 12"/>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2C6B1FF6-39B9-40F5-8B67-33C6354A3D4F}" type="slidenum">
              <a:rPr lang="en-US" smtClean="0">
                <a:solidFill>
                  <a:srgbClr val="8CADAE">
                    <a:shade val="75000"/>
                  </a:srgbClr>
                </a:solidFill>
              </a:rPr>
              <a:pPr/>
              <a:t>‹#›</a:t>
            </a:fld>
            <a:endParaRPr lang="en-US" dirty="0">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93333"/>
          <a:stretch/>
        </p:blipFill>
        <p:spPr>
          <a:xfrm>
            <a:off x="0" y="6400800"/>
            <a:ext cx="9144000" cy="457200"/>
          </a:xfrm>
          <a:prstGeom prst="rect">
            <a:avLst/>
          </a:prstGeom>
        </p:spPr>
      </p:pic>
    </p:spTree>
    <p:extLst>
      <p:ext uri="{BB962C8B-B14F-4D97-AF65-F5344CB8AC3E}">
        <p14:creationId xmlns:p14="http://schemas.microsoft.com/office/powerpoint/2010/main" val="3664615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dirty="0" smtClean="0"/>
              <a:t>Click to edit Master title style</a:t>
            </a:r>
            <a:endParaRPr kumimoji="0" lang="en-US" dirty="0"/>
          </a:p>
        </p:txBody>
      </p:sp>
      <p:sp>
        <p:nvSpPr>
          <p:cNvPr id="7" name="Slide Number Placeholder 6"/>
          <p:cNvSpPr>
            <a:spLocks noGrp="1"/>
          </p:cNvSpPr>
          <p:nvPr>
            <p:ph type="sldNum" sz="quarter" idx="12"/>
          </p:nvPr>
        </p:nvSpPr>
        <p:spPr>
          <a:xfrm>
            <a:off x="4343400" y="1040174"/>
            <a:ext cx="457200" cy="441325"/>
          </a:xfrm>
          <a:prstGeom prst="rect">
            <a:avLst/>
          </a:prstGeom>
        </p:spPr>
        <p:txBody>
          <a:bodyPr/>
          <a:lstStyle/>
          <a:p>
            <a:fld id="{2C6B1FF6-39B9-40F5-8B67-33C6354A3D4F}" type="slidenum">
              <a:rPr lang="en-US">
                <a:solidFill>
                  <a:prstClr val="black"/>
                </a:solidFill>
              </a:rPr>
              <a:pPr/>
              <a:t>‹#›</a:t>
            </a:fld>
            <a:endParaRPr lang="en-US" dirty="0">
              <a:solidFill>
                <a:prstClr val="black"/>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90483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userDrawn="1"/>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a:prstGeom prst="rect">
            <a:avLst/>
          </a:prstGeom>
        </p:spPr>
        <p:txBody>
          <a:bodyPr/>
          <a:lstStyle>
            <a:lvl1pPr algn="ctr">
              <a:defRPr/>
            </a:lvl1pPr>
          </a:lstStyle>
          <a:p>
            <a:fld id="{2C6B1FF6-39B9-40F5-8B67-33C6354A3D4F}" type="slidenum">
              <a:rPr lang="en-US" smtClean="0">
                <a:solidFill>
                  <a:prstClr val="black"/>
                </a:solidFill>
              </a:rPr>
              <a:pPr/>
              <a:t>‹#›</a:t>
            </a:fld>
            <a:endParaRPr lang="en-US" dirty="0">
              <a:solidFill>
                <a:prstClr val="black"/>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1400" y="5410200"/>
            <a:ext cx="18161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34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4343400" y="1036020"/>
            <a:ext cx="457200" cy="441325"/>
          </a:xfrm>
          <a:prstGeom prst="rect">
            <a:avLst/>
          </a:prstGeom>
        </p:spPr>
        <p:txBody>
          <a:bodyPr/>
          <a:lstStyle/>
          <a:p>
            <a:fld id="{2C6B1FF6-39B9-40F5-8B67-33C6354A3D4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11638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2C6B1FF6-39B9-40F5-8B67-33C6354A3D4F}" type="slidenum">
              <a:rPr lang="en-US" smtClean="0">
                <a:solidFill>
                  <a:srgbClr val="8CADAE">
                    <a:shade val="75000"/>
                  </a:srgbClr>
                </a:solidFill>
              </a:rPr>
              <a:pPr/>
              <a:t>‹#›</a:t>
            </a:fld>
            <a:endParaRPr lang="en-US" dirty="0">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1400" y="5410200"/>
            <a:ext cx="18161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4633" y="5747884"/>
            <a:ext cx="1938337"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4492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p>
            <a:fld id="{2C6B1FF6-39B9-40F5-8B67-33C6354A3D4F}" type="slidenum">
              <a:rPr lang="en-US">
                <a:solidFill>
                  <a:prstClr val="black"/>
                </a:solidFill>
              </a:rPr>
              <a:pPr/>
              <a:t>‹#›</a:t>
            </a:fld>
            <a:endParaRPr lang="en-US" dirty="0">
              <a:solidFill>
                <a:prstClr val="black"/>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5467350"/>
            <a:ext cx="18161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599" y="5737790"/>
            <a:ext cx="1938337"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4357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6.jpg"/><Relationship Id="rId2" Type="http://schemas.openxmlformats.org/officeDocument/2006/relationships/slideLayout" Target="../slideLayouts/slideLayout2.xml"/><Relationship Id="rId16"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051"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7163" y="6311210"/>
            <a:ext cx="8834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3459" y="5717521"/>
            <a:ext cx="1938337"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607020" y="6030823"/>
            <a:ext cx="3234884" cy="507131"/>
          </a:xfrm>
          <a:prstGeom prst="rect">
            <a:avLst/>
          </a:prstGeom>
        </p:spPr>
      </p:pic>
      <p:pic>
        <p:nvPicPr>
          <p:cNvPr id="15" name="Picture 1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400798" y="228600"/>
            <a:ext cx="1534033" cy="758952"/>
          </a:xfrm>
          <a:prstGeom prst="rect">
            <a:avLst/>
          </a:prstGeom>
        </p:spPr>
      </p:pic>
    </p:spTree>
    <p:extLst>
      <p:ext uri="{BB962C8B-B14F-4D97-AF65-F5344CB8AC3E}">
        <p14:creationId xmlns:p14="http://schemas.microsoft.com/office/powerpoint/2010/main" val="3336682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itchFamily="34" charset="0"/>
          <a:ea typeface="+mn-ea"/>
          <a:cs typeface="Arial"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4.xml"/><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0.jpeg"/><Relationship Id="rId11" Type="http://schemas.openxmlformats.org/officeDocument/2006/relationships/image" Target="../media/image6.jp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6.jp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6.jp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6.jp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4.png"/><Relationship Id="rId5" Type="http://schemas.openxmlformats.org/officeDocument/2006/relationships/image" Target="../media/image6.jp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5.jpg"/><Relationship Id="rId5" Type="http://schemas.openxmlformats.org/officeDocument/2006/relationships/image" Target="../media/image6.jp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notesSlide" Target="../notesSlides/notesSlide26.xml"/><Relationship Id="rId7" Type="http://schemas.openxmlformats.org/officeDocument/2006/relationships/hyperlink" Target="http://extension.umd.edu/insure" TargetMode="Externa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hyperlink" Target="mailto:Pippidis@udel.edu" TargetMode="External"/><Relationship Id="rId5" Type="http://schemas.openxmlformats.org/officeDocument/2006/relationships/hyperlink" Target="mailto:vbrown12@umd.edu"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consumersunion.org/pub/Health_Insurance_Literacy_Roundtable_rpt.pdf"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jp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593481" y="4929204"/>
            <a:ext cx="3200400" cy="1101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843" y="5006928"/>
            <a:ext cx="1971675" cy="946404"/>
          </a:xfrm>
          <a:prstGeom prst="rect">
            <a:avLst/>
          </a:prstGeom>
          <a:solidFill>
            <a:schemeClr val="bg1"/>
          </a:solidFill>
        </p:spPr>
      </p:pic>
      <p:sp>
        <p:nvSpPr>
          <p:cNvPr id="4" name="Rectangle 3"/>
          <p:cNvSpPr/>
          <p:nvPr/>
        </p:nvSpPr>
        <p:spPr>
          <a:xfrm>
            <a:off x="304801" y="3084027"/>
            <a:ext cx="8512628" cy="1422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250371" y="3299978"/>
            <a:ext cx="8621487" cy="892552"/>
          </a:xfrm>
          <a:prstGeom prst="rect">
            <a:avLst/>
          </a:prstGeom>
          <a:noFill/>
        </p:spPr>
        <p:txBody>
          <a:bodyPr wrap="square" rtlCol="0">
            <a:spAutoFit/>
          </a:bodyPr>
          <a:lstStyle/>
          <a:p>
            <a:pPr algn="ctr"/>
            <a:r>
              <a:rPr lang="en-US" sz="2600" b="1" dirty="0" smtClean="0"/>
              <a:t>Smart Actions for Using Your Health Insurance</a:t>
            </a:r>
          </a:p>
          <a:p>
            <a:pPr algn="ctr"/>
            <a:r>
              <a:rPr lang="en-US" sz="2600" b="1" dirty="0" smtClean="0"/>
              <a:t>Wisconsin Health Literacy Summit 2017</a:t>
            </a:r>
            <a:endParaRPr lang="en-US" sz="2600" b="1" dirty="0"/>
          </a:p>
        </p:txBody>
      </p:sp>
      <p:sp>
        <p:nvSpPr>
          <p:cNvPr id="10" name="Rectangle 9"/>
          <p:cNvSpPr/>
          <p:nvPr/>
        </p:nvSpPr>
        <p:spPr>
          <a:xfrm>
            <a:off x="4286251" y="4929204"/>
            <a:ext cx="4366259" cy="1101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4511" y="5135770"/>
            <a:ext cx="4049737" cy="68871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6301" y="1560058"/>
            <a:ext cx="4629040" cy="1317403"/>
          </a:xfrm>
          <a:prstGeom prst="rect">
            <a:avLst/>
          </a:prstGeom>
        </p:spPr>
      </p:pic>
    </p:spTree>
    <p:extLst>
      <p:ext uri="{BB962C8B-B14F-4D97-AF65-F5344CB8AC3E}">
        <p14:creationId xmlns:p14="http://schemas.microsoft.com/office/powerpoint/2010/main" val="457913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2253" y="368973"/>
            <a:ext cx="8470134" cy="1101670"/>
          </a:xfrm>
        </p:spPr>
        <p:txBody>
          <a:bodyPr>
            <a:noAutofit/>
          </a:bodyPr>
          <a:lstStyle/>
          <a:p>
            <a:r>
              <a:rPr lang="en-US" sz="3600" b="1" dirty="0" smtClean="0">
                <a:solidFill>
                  <a:schemeClr val="tx1"/>
                </a:solidFill>
              </a:rPr>
              <a:t>Smart Use Modules</a:t>
            </a: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
        <p:nvSpPr>
          <p:cNvPr id="2" name="Subtitle 1"/>
          <p:cNvSpPr>
            <a:spLocks noGrp="1"/>
          </p:cNvSpPr>
          <p:nvPr>
            <p:ph sz="quarter" idx="4294967295"/>
          </p:nvPr>
        </p:nvSpPr>
        <p:spPr>
          <a:xfrm>
            <a:off x="457200" y="1144476"/>
            <a:ext cx="8686800" cy="4187825"/>
          </a:xfrm>
        </p:spPr>
        <p:txBody>
          <a:bodyPr>
            <a:noAutofit/>
          </a:bodyPr>
          <a:lstStyle/>
          <a:p>
            <a:pPr marL="285750" indent="-285750" algn="l">
              <a:buFont typeface="Arial" panose="020B0604020202020204" pitchFamily="34" charset="0"/>
              <a:buChar char="•"/>
            </a:pPr>
            <a:r>
              <a:rPr lang="en-US" sz="3200" dirty="0" smtClean="0"/>
              <a:t>1- Smart Actions for Using Your Health Insurance</a:t>
            </a:r>
          </a:p>
          <a:p>
            <a:pPr marL="285750" indent="-285750" algn="l">
              <a:buFont typeface="Arial" panose="020B0604020202020204" pitchFamily="34" charset="0"/>
              <a:buChar char="•"/>
            </a:pPr>
            <a:endParaRPr lang="en-US" sz="3200" dirty="0"/>
          </a:p>
          <a:p>
            <a:pPr marL="285750" indent="-285750" algn="l">
              <a:buFont typeface="Arial" panose="020B0604020202020204" pitchFamily="34" charset="0"/>
              <a:buChar char="•"/>
            </a:pPr>
            <a:r>
              <a:rPr lang="en-US" sz="3200" dirty="0" smtClean="0"/>
              <a:t>2- Your Health Insurance Benefits</a:t>
            </a:r>
            <a:endParaRPr lang="en-US" sz="3200" dirty="0"/>
          </a:p>
          <a:p>
            <a:pPr marL="285750" indent="-285750" algn="l">
              <a:buFont typeface="Arial" panose="020B0604020202020204" pitchFamily="34" charset="0"/>
              <a:buChar char="•"/>
            </a:pPr>
            <a:endParaRPr lang="en-US" sz="3200" dirty="0" smtClean="0"/>
          </a:p>
          <a:p>
            <a:pPr marL="285750" indent="-285750" algn="l">
              <a:buFont typeface="Arial" panose="020B0604020202020204" pitchFamily="34" charset="0"/>
              <a:buChar char="•"/>
            </a:pPr>
            <a:r>
              <a:rPr lang="en-US" sz="3200" dirty="0" smtClean="0"/>
              <a:t>3- Understanding &amp; Tracking Your Costs</a:t>
            </a:r>
            <a:endParaRPr lang="en-US" sz="3200" dirty="0"/>
          </a:p>
          <a:p>
            <a:pPr marL="285750" indent="-285750" algn="l">
              <a:buFont typeface="Arial" panose="020B0604020202020204" pitchFamily="34" charset="0"/>
              <a:buChar char="•"/>
            </a:pPr>
            <a:endParaRPr lang="en-US" sz="3200" dirty="0" smtClean="0"/>
          </a:p>
          <a:p>
            <a:pPr marL="285750" indent="-285750" algn="l">
              <a:buFont typeface="Arial" panose="020B0604020202020204" pitchFamily="34" charset="0"/>
              <a:buChar char="•"/>
            </a:pPr>
            <a:r>
              <a:rPr lang="en-US" sz="3200" dirty="0" smtClean="0"/>
              <a:t>4- (?) Disputing Charges</a:t>
            </a:r>
          </a:p>
          <a:p>
            <a:pPr marL="285750" indent="-285750" algn="l">
              <a:buFont typeface="Arial" panose="020B0604020202020204" pitchFamily="34" charset="0"/>
              <a:buChar char="•"/>
            </a:pPr>
            <a:endParaRPr lang="en-US" sz="3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597" y="200453"/>
            <a:ext cx="1686569" cy="867448"/>
          </a:xfrm>
          <a:prstGeom prst="rect">
            <a:avLst/>
          </a:prstGeom>
        </p:spPr>
      </p:pic>
    </p:spTree>
    <p:extLst>
      <p:ext uri="{BB962C8B-B14F-4D97-AF65-F5344CB8AC3E}">
        <p14:creationId xmlns:p14="http://schemas.microsoft.com/office/powerpoint/2010/main" val="24006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457200"/>
            <a:ext cx="8839200" cy="1295399"/>
          </a:xfrm>
        </p:spPr>
        <p:txBody>
          <a:bodyPr>
            <a:noAutofit/>
          </a:bodyPr>
          <a:lstStyle/>
          <a:p>
            <a:r>
              <a:rPr lang="en-US" sz="3600" b="1" dirty="0" smtClean="0">
                <a:solidFill>
                  <a:schemeClr val="tx1"/>
                </a:solidFill>
              </a:rPr>
              <a:t>Smart Actions</a:t>
            </a:r>
            <a:br>
              <a:rPr lang="en-US" sz="3600" b="1" dirty="0" smtClean="0">
                <a:solidFill>
                  <a:schemeClr val="tx1"/>
                </a:solidFill>
              </a:rPr>
            </a:br>
            <a:r>
              <a:rPr lang="en-US" sz="3600" b="1" dirty="0" smtClean="0">
                <a:solidFill>
                  <a:schemeClr val="tx1"/>
                </a:solidFill>
              </a:rPr>
              <a:t>Program Characteristics</a:t>
            </a: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
        <p:nvSpPr>
          <p:cNvPr id="2" name="Subtitle 1"/>
          <p:cNvSpPr>
            <a:spLocks noGrp="1"/>
          </p:cNvSpPr>
          <p:nvPr>
            <p:ph sz="quarter" idx="4294967295"/>
          </p:nvPr>
        </p:nvSpPr>
        <p:spPr>
          <a:xfrm>
            <a:off x="454702" y="1676400"/>
            <a:ext cx="8689298" cy="4187825"/>
          </a:xfrm>
        </p:spPr>
        <p:txBody>
          <a:bodyPr>
            <a:noAutofit/>
          </a:bodyPr>
          <a:lstStyle/>
          <a:p>
            <a:pPr marL="285750" indent="-285750" algn="l">
              <a:buFont typeface="Arial" panose="020B0604020202020204" pitchFamily="34" charset="0"/>
              <a:buChar char="•"/>
            </a:pPr>
            <a:r>
              <a:rPr lang="en-US" sz="3200" dirty="0" smtClean="0"/>
              <a:t>One hour informational presentation</a:t>
            </a:r>
          </a:p>
          <a:p>
            <a:pPr marL="285750" indent="-285750" algn="l">
              <a:buFont typeface="Arial" panose="020B0604020202020204" pitchFamily="34" charset="0"/>
              <a:buChar char="•"/>
            </a:pPr>
            <a:r>
              <a:rPr lang="en-US" sz="3200" dirty="0" smtClean="0"/>
              <a:t>Overview of the 7 Smart Actions</a:t>
            </a:r>
          </a:p>
          <a:p>
            <a:pPr marL="285750" indent="-285750" algn="l">
              <a:buFont typeface="Arial" panose="020B0604020202020204" pitchFamily="34" charset="0"/>
              <a:buChar char="•"/>
            </a:pPr>
            <a:r>
              <a:rPr lang="en-US" sz="3200" dirty="0" smtClean="0"/>
              <a:t>Interactive activities that engage learners in understanding terms and ways to plan for health care expenses</a:t>
            </a:r>
          </a:p>
          <a:p>
            <a:pPr marL="285750" indent="-285750" algn="l">
              <a:buFont typeface="Arial" panose="020B0604020202020204" pitchFamily="34" charset="0"/>
              <a:buChar char="•"/>
            </a:pPr>
            <a:r>
              <a:rPr lang="en-US" sz="3200" dirty="0" smtClean="0"/>
              <a:t>Pre- and post-evaluation</a:t>
            </a:r>
          </a:p>
          <a:p>
            <a:pPr marL="0" indent="0" algn="l">
              <a:buNone/>
            </a:pPr>
            <a:endParaRPr lang="en-US" sz="3200" dirty="0"/>
          </a:p>
        </p:txBody>
      </p:sp>
    </p:spTree>
    <p:extLst>
      <p:ext uri="{BB962C8B-B14F-4D97-AF65-F5344CB8AC3E}">
        <p14:creationId xmlns:p14="http://schemas.microsoft.com/office/powerpoint/2010/main" val="103974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9283" y="1302027"/>
            <a:ext cx="8172450" cy="4552950"/>
          </a:xfrm>
          <a:prstGeom prst="rect">
            <a:avLst/>
          </a:prstGeom>
        </p:spPr>
        <p:txBody>
          <a:bodyPr vert="horz" anchor="b">
            <a:noAutofit/>
          </a:bodyPr>
          <a:lstStyle>
            <a:lvl1pPr algn="ctr" rtl="0" eaLnBrk="1" latinLnBrk="0" hangingPunct="1">
              <a:spcBef>
                <a:spcPct val="0"/>
              </a:spcBef>
              <a:buNone/>
              <a:defRPr kumimoji="0" sz="2475" kern="1200">
                <a:solidFill>
                  <a:schemeClr val="accent3">
                    <a:shade val="75000"/>
                  </a:schemeClr>
                </a:solidFill>
                <a:latin typeface="Arial" pitchFamily="34" charset="0"/>
                <a:ea typeface="+mj-ea"/>
                <a:cs typeface="Arial" pitchFamily="34" charset="0"/>
              </a:defRPr>
            </a:lvl1pPr>
          </a:lstStyle>
          <a:p>
            <a:pPr algn="l"/>
            <a:endParaRPr lang="en-US" sz="3200" b="1" dirty="0" smtClean="0">
              <a:solidFill>
                <a:schemeClr val="tx1"/>
              </a:solidFill>
            </a:endParaRPr>
          </a:p>
          <a:p>
            <a:pPr algn="l"/>
            <a:endParaRPr lang="en-US" sz="3200" b="1" dirty="0" smtClean="0">
              <a:solidFill>
                <a:schemeClr val="tx1"/>
              </a:solidFill>
            </a:endParaRPr>
          </a:p>
          <a:p>
            <a:pPr algn="l"/>
            <a:endParaRPr lang="en-US" sz="3200" b="1" dirty="0">
              <a:solidFill>
                <a:schemeClr val="tx1"/>
              </a:solidFill>
            </a:endParaRPr>
          </a:p>
          <a:p>
            <a:pPr algn="l"/>
            <a:endParaRPr lang="en-US" sz="3200" b="1" dirty="0" smtClean="0">
              <a:solidFill>
                <a:schemeClr val="tx1"/>
              </a:solidFill>
            </a:endParaRPr>
          </a:p>
          <a:p>
            <a:pPr algn="l"/>
            <a:endParaRPr lang="en-US" sz="3200" b="1" dirty="0">
              <a:solidFill>
                <a:schemeClr val="tx1"/>
              </a:solidFill>
            </a:endParaRPr>
          </a:p>
          <a:p>
            <a:pPr algn="l"/>
            <a:endParaRPr lang="en-US" sz="3200" b="1" dirty="0" smtClean="0">
              <a:solidFill>
                <a:schemeClr val="tx1"/>
              </a:solidFill>
            </a:endParaRPr>
          </a:p>
          <a:p>
            <a:pPr algn="l"/>
            <a:endParaRPr lang="en-US" sz="3200" b="1" dirty="0" smtClean="0">
              <a:solidFill>
                <a:schemeClr val="tx1"/>
              </a:solidFill>
            </a:endParaRPr>
          </a:p>
          <a:p>
            <a:pPr algn="l"/>
            <a:endParaRPr lang="en-US" sz="2800" dirty="0" smtClean="0">
              <a:solidFill>
                <a:schemeClr val="tx1"/>
              </a:solidFill>
            </a:endParaRPr>
          </a:p>
          <a:p>
            <a:pPr marL="514350" indent="-514350" algn="l">
              <a:buFont typeface="+mj-lt"/>
              <a:buAutoNum type="arabicPeriod"/>
            </a:pPr>
            <a:r>
              <a:rPr lang="en-US" sz="3200" dirty="0" smtClean="0">
                <a:solidFill>
                  <a:schemeClr val="tx1"/>
                </a:solidFill>
              </a:rPr>
              <a:t>Review my Evidence of Coverage</a:t>
            </a:r>
          </a:p>
          <a:p>
            <a:pPr marL="514350" indent="-514350" algn="l">
              <a:buFont typeface="+mj-lt"/>
              <a:buAutoNum type="arabicPeriod"/>
            </a:pPr>
            <a:r>
              <a:rPr lang="en-US" sz="3200" dirty="0" smtClean="0">
                <a:solidFill>
                  <a:schemeClr val="tx1"/>
                </a:solidFill>
              </a:rPr>
              <a:t>Carry my health insurance card with me at all times</a:t>
            </a:r>
          </a:p>
          <a:p>
            <a:pPr marL="514350" indent="-514350" algn="l">
              <a:buFont typeface="+mj-lt"/>
              <a:buAutoNum type="arabicPeriod"/>
            </a:pPr>
            <a:r>
              <a:rPr lang="en-US" sz="3200" dirty="0" smtClean="0">
                <a:solidFill>
                  <a:schemeClr val="tx1"/>
                </a:solidFill>
              </a:rPr>
              <a:t>Use preventive services to stay healthy</a:t>
            </a:r>
          </a:p>
          <a:p>
            <a:pPr marL="514350" indent="-514350" algn="l">
              <a:buFont typeface="+mj-lt"/>
              <a:buAutoNum type="arabicPeriod"/>
            </a:pPr>
            <a:r>
              <a:rPr lang="en-US" sz="3200" dirty="0" smtClean="0">
                <a:solidFill>
                  <a:schemeClr val="tx1"/>
                </a:solidFill>
              </a:rPr>
              <a:t>Choose in-network doctors and facilities</a:t>
            </a:r>
          </a:p>
          <a:p>
            <a:pPr marL="514350" indent="-514350" algn="l">
              <a:buFont typeface="+mj-lt"/>
              <a:buAutoNum type="arabicPeriod"/>
            </a:pPr>
            <a:r>
              <a:rPr lang="en-US" sz="3200" dirty="0" smtClean="0">
                <a:solidFill>
                  <a:schemeClr val="tx1"/>
                </a:solidFill>
              </a:rPr>
              <a:t>Plan for health care costs</a:t>
            </a:r>
          </a:p>
          <a:p>
            <a:pPr marL="514350" indent="-514350" algn="l">
              <a:buFont typeface="+mj-lt"/>
              <a:buAutoNum type="arabicPeriod"/>
            </a:pPr>
            <a:r>
              <a:rPr lang="en-US" sz="3200" dirty="0" smtClean="0">
                <a:solidFill>
                  <a:schemeClr val="tx1"/>
                </a:solidFill>
              </a:rPr>
              <a:t>Track </a:t>
            </a:r>
            <a:r>
              <a:rPr lang="en-US" sz="3200" dirty="0">
                <a:solidFill>
                  <a:schemeClr val="tx1"/>
                </a:solidFill>
              </a:rPr>
              <a:t>health care related expenses</a:t>
            </a:r>
          </a:p>
          <a:p>
            <a:pPr marL="514350" indent="-514350" algn="l">
              <a:buFont typeface="+mj-lt"/>
              <a:buAutoNum type="arabicPeriod"/>
            </a:pPr>
            <a:r>
              <a:rPr lang="en-US" sz="3200" dirty="0">
                <a:solidFill>
                  <a:schemeClr val="tx1"/>
                </a:solidFill>
              </a:rPr>
              <a:t>Use </a:t>
            </a:r>
            <a:r>
              <a:rPr lang="en-US" sz="3200" dirty="0" smtClean="0">
                <a:solidFill>
                  <a:schemeClr val="tx1"/>
                </a:solidFill>
              </a:rPr>
              <a:t>tools </a:t>
            </a:r>
            <a:r>
              <a:rPr lang="en-US" sz="3200" dirty="0">
                <a:solidFill>
                  <a:schemeClr val="tx1"/>
                </a:solidFill>
              </a:rPr>
              <a:t>to solve </a:t>
            </a:r>
            <a:r>
              <a:rPr lang="en-US" sz="3200" dirty="0" smtClean="0">
                <a:solidFill>
                  <a:schemeClr val="tx1"/>
                </a:solidFill>
              </a:rPr>
              <a:t>problems</a:t>
            </a:r>
            <a:endParaRPr lang="en-US" sz="3200" b="1" dirty="0" smtClean="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
        <p:nvSpPr>
          <p:cNvPr id="5" name="Title 1"/>
          <p:cNvSpPr txBox="1">
            <a:spLocks/>
          </p:cNvSpPr>
          <p:nvPr/>
        </p:nvSpPr>
        <p:spPr>
          <a:xfrm>
            <a:off x="389283" y="922614"/>
            <a:ext cx="7543800" cy="75882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Arial" pitchFamily="34" charset="0"/>
                <a:ea typeface="+mj-ea"/>
                <a:cs typeface="Arial" pitchFamily="34" charset="0"/>
              </a:defRPr>
            </a:lvl1pPr>
          </a:lstStyle>
          <a:p>
            <a:r>
              <a:rPr lang="en-US" sz="3600" b="1" dirty="0" smtClean="0">
                <a:solidFill>
                  <a:srgbClr val="000000"/>
                </a:solidFill>
              </a:rPr>
              <a:t>The 7 Smart Actions</a:t>
            </a:r>
            <a:endParaRPr lang="en-US" sz="3600" b="1" dirty="0">
              <a:solidFill>
                <a:srgbClr val="000000"/>
              </a:solidFill>
            </a:endParaRPr>
          </a:p>
        </p:txBody>
      </p:sp>
    </p:spTree>
    <p:custDataLst>
      <p:tags r:id="rId1"/>
    </p:custDataLst>
    <p:extLst>
      <p:ext uri="{BB962C8B-B14F-4D97-AF65-F5344CB8AC3E}">
        <p14:creationId xmlns:p14="http://schemas.microsoft.com/office/powerpoint/2010/main" val="67325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fade">
                                      <p:cBhvr>
                                        <p:cTn id="7" dur="1000"/>
                                        <p:tgtEl>
                                          <p:spTgt spid="7">
                                            <p:txEl>
                                              <p:pRg st="8" end="8"/>
                                            </p:txEl>
                                          </p:spTgt>
                                        </p:tgtEl>
                                      </p:cBhvr>
                                    </p:animEffect>
                                    <p:anim calcmode="lin" valueType="num">
                                      <p:cBhvr>
                                        <p:cTn id="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9" end="9"/>
                                            </p:txEl>
                                          </p:spTgt>
                                        </p:tgtEl>
                                        <p:attrNameLst>
                                          <p:attrName>style.visibility</p:attrName>
                                        </p:attrNameLst>
                                      </p:cBhvr>
                                      <p:to>
                                        <p:strVal val="visible"/>
                                      </p:to>
                                    </p:set>
                                    <p:animEffect transition="in" filter="fade">
                                      <p:cBhvr>
                                        <p:cTn id="14" dur="1000"/>
                                        <p:tgtEl>
                                          <p:spTgt spid="7">
                                            <p:txEl>
                                              <p:pRg st="9" end="9"/>
                                            </p:txEl>
                                          </p:spTgt>
                                        </p:tgtEl>
                                      </p:cBhvr>
                                    </p:animEffect>
                                    <p:anim calcmode="lin" valueType="num">
                                      <p:cBhvr>
                                        <p:cTn id="1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animEffect transition="in" filter="fade">
                                      <p:cBhvr>
                                        <p:cTn id="21" dur="1000"/>
                                        <p:tgtEl>
                                          <p:spTgt spid="7">
                                            <p:txEl>
                                              <p:pRg st="10" end="10"/>
                                            </p:txEl>
                                          </p:spTgt>
                                        </p:tgtEl>
                                      </p:cBhvr>
                                    </p:animEffect>
                                    <p:anim calcmode="lin" valueType="num">
                                      <p:cBhvr>
                                        <p:cTn id="22"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1" end="11"/>
                                            </p:txEl>
                                          </p:spTgt>
                                        </p:tgtEl>
                                        <p:attrNameLst>
                                          <p:attrName>style.visibility</p:attrName>
                                        </p:attrNameLst>
                                      </p:cBhvr>
                                      <p:to>
                                        <p:strVal val="visible"/>
                                      </p:to>
                                    </p:set>
                                    <p:animEffect transition="in" filter="fade">
                                      <p:cBhvr>
                                        <p:cTn id="28" dur="1000"/>
                                        <p:tgtEl>
                                          <p:spTgt spid="7">
                                            <p:txEl>
                                              <p:pRg st="11" end="11"/>
                                            </p:txEl>
                                          </p:spTgt>
                                        </p:tgtEl>
                                      </p:cBhvr>
                                    </p:animEffect>
                                    <p:anim calcmode="lin" valueType="num">
                                      <p:cBhvr>
                                        <p:cTn id="29"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animEffect transition="in" filter="fade">
                                      <p:cBhvr>
                                        <p:cTn id="35" dur="1000"/>
                                        <p:tgtEl>
                                          <p:spTgt spid="7">
                                            <p:txEl>
                                              <p:pRg st="12" end="12"/>
                                            </p:txEl>
                                          </p:spTgt>
                                        </p:tgtEl>
                                      </p:cBhvr>
                                    </p:animEffect>
                                    <p:anim calcmode="lin" valueType="num">
                                      <p:cBhvr>
                                        <p:cTn id="36"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3" end="13"/>
                                            </p:txEl>
                                          </p:spTgt>
                                        </p:tgtEl>
                                        <p:attrNameLst>
                                          <p:attrName>style.visibility</p:attrName>
                                        </p:attrNameLst>
                                      </p:cBhvr>
                                      <p:to>
                                        <p:strVal val="visible"/>
                                      </p:to>
                                    </p:set>
                                    <p:animEffect transition="in" filter="fade">
                                      <p:cBhvr>
                                        <p:cTn id="42" dur="1000"/>
                                        <p:tgtEl>
                                          <p:spTgt spid="7">
                                            <p:txEl>
                                              <p:pRg st="13" end="13"/>
                                            </p:txEl>
                                          </p:spTgt>
                                        </p:tgtEl>
                                      </p:cBhvr>
                                    </p:animEffect>
                                    <p:anim calcmode="lin" valueType="num">
                                      <p:cBhvr>
                                        <p:cTn id="43"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14" end="14"/>
                                            </p:txEl>
                                          </p:spTgt>
                                        </p:tgtEl>
                                        <p:attrNameLst>
                                          <p:attrName>style.visibility</p:attrName>
                                        </p:attrNameLst>
                                      </p:cBhvr>
                                      <p:to>
                                        <p:strVal val="visible"/>
                                      </p:to>
                                    </p:set>
                                    <p:animEffect transition="in" filter="fade">
                                      <p:cBhvr>
                                        <p:cTn id="49" dur="1000"/>
                                        <p:tgtEl>
                                          <p:spTgt spid="7">
                                            <p:txEl>
                                              <p:pRg st="14" end="14"/>
                                            </p:txEl>
                                          </p:spTgt>
                                        </p:tgtEl>
                                      </p:cBhvr>
                                    </p:animEffect>
                                    <p:anim calcmode="lin" valueType="num">
                                      <p:cBhvr>
                                        <p:cTn id="50"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
        <p:nvSpPr>
          <p:cNvPr id="5" name="Title 1"/>
          <p:cNvSpPr txBox="1">
            <a:spLocks/>
          </p:cNvSpPr>
          <p:nvPr/>
        </p:nvSpPr>
        <p:spPr>
          <a:xfrm>
            <a:off x="990600" y="2743200"/>
            <a:ext cx="7543800" cy="75882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Arial" pitchFamily="34" charset="0"/>
                <a:ea typeface="+mj-ea"/>
                <a:cs typeface="Arial" pitchFamily="34" charset="0"/>
              </a:defRPr>
            </a:lvl1pPr>
          </a:lstStyle>
          <a:p>
            <a:r>
              <a:rPr lang="en-US" sz="3600" b="1" dirty="0" smtClean="0">
                <a:solidFill>
                  <a:srgbClr val="000000"/>
                </a:solidFill>
              </a:rPr>
              <a:t>Examples of Program Components</a:t>
            </a:r>
            <a:endParaRPr lang="en-US" sz="3600" b="1" dirty="0">
              <a:solidFill>
                <a:srgbClr val="000000"/>
              </a:solidFill>
            </a:endParaRPr>
          </a:p>
        </p:txBody>
      </p:sp>
    </p:spTree>
    <p:custDataLst>
      <p:tags r:id="rId1"/>
    </p:custDataLst>
    <p:extLst>
      <p:ext uri="{BB962C8B-B14F-4D97-AF65-F5344CB8AC3E}">
        <p14:creationId xmlns:p14="http://schemas.microsoft.com/office/powerpoint/2010/main" val="114255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533400"/>
            <a:ext cx="7055751" cy="1002676"/>
          </a:xfrm>
        </p:spPr>
        <p:txBody>
          <a:bodyPr>
            <a:noAutofit/>
          </a:bodyPr>
          <a:lstStyle/>
          <a:p>
            <a:r>
              <a:rPr lang="en-US" sz="3600" b="1" dirty="0" smtClean="0">
                <a:solidFill>
                  <a:srgbClr val="000000"/>
                </a:solidFill>
              </a:rPr>
              <a:t>SMART USE Helps You </a:t>
            </a:r>
            <a:br>
              <a:rPr lang="en-US" sz="3600" b="1" dirty="0" smtClean="0">
                <a:solidFill>
                  <a:srgbClr val="000000"/>
                </a:solidFill>
              </a:rPr>
            </a:br>
            <a:r>
              <a:rPr lang="en-US" sz="3600" b="1" dirty="0" smtClean="0">
                <a:solidFill>
                  <a:srgbClr val="000000"/>
                </a:solidFill>
              </a:rPr>
              <a:t>Manage Your Health &amp; Money</a:t>
            </a:r>
            <a:endParaRPr lang="en-US" sz="3600" b="1" dirty="0">
              <a:solidFill>
                <a:srgbClr val="000000"/>
              </a:solidFill>
            </a:endParaRPr>
          </a:p>
        </p:txBody>
      </p:sp>
      <p:sp>
        <p:nvSpPr>
          <p:cNvPr id="3" name="Text Placeholder 2"/>
          <p:cNvSpPr>
            <a:spLocks noGrp="1"/>
          </p:cNvSpPr>
          <p:nvPr>
            <p:ph type="body" idx="4294967295"/>
          </p:nvPr>
        </p:nvSpPr>
        <p:spPr>
          <a:xfrm>
            <a:off x="4345577" y="1737916"/>
            <a:ext cx="4453866" cy="4194809"/>
          </a:xfrm>
        </p:spPr>
        <p:txBody>
          <a:bodyPr>
            <a:normAutofit/>
          </a:bodyPr>
          <a:lstStyle/>
          <a:p>
            <a:r>
              <a:rPr lang="en-US" sz="2800" dirty="0"/>
              <a:t>Be </a:t>
            </a:r>
            <a:r>
              <a:rPr lang="en-US" sz="2800" dirty="0" smtClean="0"/>
              <a:t>healthy enough </a:t>
            </a:r>
            <a:r>
              <a:rPr lang="en-US" sz="2800" dirty="0"/>
              <a:t>to </a:t>
            </a:r>
            <a:r>
              <a:rPr lang="en-US" sz="2800" dirty="0" smtClean="0"/>
              <a:t>work and attend school</a:t>
            </a:r>
            <a:endParaRPr lang="en-US" sz="2800" dirty="0"/>
          </a:p>
          <a:p>
            <a:r>
              <a:rPr lang="en-US" sz="2800" dirty="0" smtClean="0"/>
              <a:t>Prevent </a:t>
            </a:r>
            <a:r>
              <a:rPr lang="en-US" sz="2800" dirty="0"/>
              <a:t>and manage chronic </a:t>
            </a:r>
            <a:r>
              <a:rPr lang="en-US" sz="2800" dirty="0" smtClean="0"/>
              <a:t>illness</a:t>
            </a:r>
          </a:p>
          <a:p>
            <a:r>
              <a:rPr lang="en-US" sz="2800" dirty="0" smtClean="0"/>
              <a:t>Get preventive </a:t>
            </a:r>
            <a:r>
              <a:rPr lang="en-US" sz="2800" dirty="0"/>
              <a:t>services </a:t>
            </a:r>
            <a:r>
              <a:rPr lang="en-US" sz="2800" dirty="0" smtClean="0"/>
              <a:t>to keep costs down</a:t>
            </a:r>
            <a:endParaRPr lang="en-US" sz="2800" dirty="0"/>
          </a:p>
          <a:p>
            <a:r>
              <a:rPr lang="en-US" sz="2800" dirty="0" smtClean="0"/>
              <a:t>Save money</a:t>
            </a:r>
          </a:p>
          <a:p>
            <a:r>
              <a:rPr lang="en-US" sz="2800" dirty="0" smtClean="0"/>
              <a:t>Avoid costly problems</a:t>
            </a:r>
            <a:endParaRPr lang="en-US" sz="2800" dirty="0"/>
          </a:p>
          <a:p>
            <a:endParaRPr lang="en-US" sz="2400" dirty="0"/>
          </a:p>
        </p:txBody>
      </p:sp>
      <p:grpSp>
        <p:nvGrpSpPr>
          <p:cNvPr id="4" name="Group 3"/>
          <p:cNvGrpSpPr/>
          <p:nvPr/>
        </p:nvGrpSpPr>
        <p:grpSpPr>
          <a:xfrm>
            <a:off x="607115" y="1737916"/>
            <a:ext cx="3486150" cy="3771900"/>
            <a:chOff x="447383" y="1571626"/>
            <a:chExt cx="4430713" cy="4791075"/>
          </a:xfrm>
        </p:grpSpPr>
        <p:pic>
          <p:nvPicPr>
            <p:cNvPr id="10" name="Picture 5" descr="C:\Users\Bbraun\AppData\Local\Microsoft\Windows\Temporary Internet Files\Content.IE5\GIRT906U\MP91022082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296" y="2346326"/>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Bbraun\AppData\Local\Microsoft\Windows\Temporary Internet Files\Content.IE5\3GJV78IO\MP90043872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233" y="2292351"/>
              <a:ext cx="23463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C:\Users\Bbraun\AppData\Local\Microsoft\Windows\Temporary Internet Files\Content.IE5\BWQK0FRD\MP90026223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7758" y="1571626"/>
              <a:ext cx="1828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C:\Users\Bbraun\AppData\Local\Microsoft\Windows\Temporary Internet Files\Content.IE5\3GJV78IO\MP90044836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0083" y="3794126"/>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Users\Bbraun\AppData\Local\Microsoft\Windows\Temporary Internet Files\Content.IE5\BWQK0FRD\MP90038629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383" y="3794126"/>
              <a:ext cx="17907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C:\Users\Bbraun\AppData\Local\Microsoft\Windows\Temporary Internet Files\Content.IE5\ZUDTD5WC\MP900401067[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8258" y="3794126"/>
              <a:ext cx="7366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C:\Users\Bbraun\AppData\Local\Microsoft\Windows\Temporary Internet Files\Content.IE5\BWQK0FRD\MP900262721[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1046" y="5383213"/>
              <a:ext cx="14700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custDataLst>
      <p:tags r:id="rId1"/>
    </p:custDataLst>
    <p:extLst>
      <p:ext uri="{BB962C8B-B14F-4D97-AF65-F5344CB8AC3E}">
        <p14:creationId xmlns:p14="http://schemas.microsoft.com/office/powerpoint/2010/main" val="3593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400050"/>
            <a:ext cx="7543800" cy="758825"/>
          </a:xfrm>
        </p:spPr>
        <p:txBody>
          <a:bodyPr>
            <a:noAutofit/>
          </a:bodyPr>
          <a:lstStyle/>
          <a:p>
            <a:r>
              <a:rPr lang="en-US" sz="3600" b="1" dirty="0" smtClean="0">
                <a:solidFill>
                  <a:srgbClr val="000000"/>
                </a:solidFill>
              </a:rPr>
              <a:t>Important Words to Know</a:t>
            </a:r>
            <a:endParaRPr lang="en-US" sz="3600" b="1" dirty="0">
              <a:solidFill>
                <a:srgbClr val="000000"/>
              </a:solidFill>
            </a:endParaRPr>
          </a:p>
        </p:txBody>
      </p:sp>
      <p:pic>
        <p:nvPicPr>
          <p:cNvPr id="4" name="Content Placeholder 3"/>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1524000" y="1600200"/>
            <a:ext cx="6056313" cy="4162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custDataLst>
      <p:tags r:id="rId1"/>
    </p:custDataLst>
    <p:extLst>
      <p:ext uri="{BB962C8B-B14F-4D97-AF65-F5344CB8AC3E}">
        <p14:creationId xmlns:p14="http://schemas.microsoft.com/office/powerpoint/2010/main" val="151416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439" y="1362201"/>
            <a:ext cx="8582296" cy="569119"/>
          </a:xfrm>
        </p:spPr>
        <p:txBody>
          <a:bodyPr>
            <a:noAutofit/>
          </a:bodyPr>
          <a:lstStyle/>
          <a:p>
            <a:pPr algn="l"/>
            <a:r>
              <a:rPr lang="en-US" sz="3600" b="1" dirty="0" smtClean="0">
                <a:solidFill>
                  <a:srgbClr val="000000"/>
                </a:solidFill>
              </a:rPr>
              <a:t>Smart Action 1:  </a:t>
            </a:r>
            <a:r>
              <a:rPr lang="en-US" sz="4000" b="1" dirty="0" smtClean="0">
                <a:solidFill>
                  <a:srgbClr val="000000"/>
                </a:solidFill>
              </a:rPr>
              <a:t/>
            </a:r>
            <a:br>
              <a:rPr lang="en-US" sz="4000" b="1" dirty="0" smtClean="0">
                <a:solidFill>
                  <a:srgbClr val="000000"/>
                </a:solidFill>
              </a:rPr>
            </a:br>
            <a:r>
              <a:rPr lang="en-US" sz="3200" dirty="0" smtClean="0">
                <a:solidFill>
                  <a:srgbClr val="000000"/>
                </a:solidFill>
              </a:rPr>
              <a:t>Know What Your </a:t>
            </a:r>
            <a:br>
              <a:rPr lang="en-US" sz="3200" dirty="0" smtClean="0">
                <a:solidFill>
                  <a:srgbClr val="000000"/>
                </a:solidFill>
              </a:rPr>
            </a:br>
            <a:r>
              <a:rPr lang="en-US" sz="3200" dirty="0" smtClean="0">
                <a:solidFill>
                  <a:srgbClr val="000000"/>
                </a:solidFill>
              </a:rPr>
              <a:t>Health Insurance Policy Covers</a:t>
            </a:r>
            <a:endParaRPr lang="en-US" sz="2800" dirty="0">
              <a:solidFill>
                <a:srgbClr val="000000"/>
              </a:solidFill>
            </a:endParaRPr>
          </a:p>
        </p:txBody>
      </p:sp>
      <p:sp>
        <p:nvSpPr>
          <p:cNvPr id="3" name="Text Placeholder 2"/>
          <p:cNvSpPr>
            <a:spLocks noGrp="1"/>
          </p:cNvSpPr>
          <p:nvPr>
            <p:ph type="body" idx="4294967295"/>
          </p:nvPr>
        </p:nvSpPr>
        <p:spPr>
          <a:xfrm>
            <a:off x="419100" y="2211537"/>
            <a:ext cx="8724900" cy="3354375"/>
          </a:xfrm>
        </p:spPr>
        <p:txBody>
          <a:bodyPr>
            <a:normAutofit fontScale="92500" lnSpcReduction="10000"/>
          </a:bodyPr>
          <a:lstStyle/>
          <a:p>
            <a:pPr marL="0" indent="0">
              <a:buNone/>
            </a:pPr>
            <a:r>
              <a:rPr lang="en-US" sz="3900" b="1" dirty="0" smtClean="0"/>
              <a:t>Why is this important?</a:t>
            </a:r>
          </a:p>
          <a:p>
            <a:r>
              <a:rPr lang="en-US" sz="3000" dirty="0" smtClean="0"/>
              <a:t> </a:t>
            </a:r>
            <a:r>
              <a:rPr lang="en-US" sz="3500" dirty="0" smtClean="0"/>
              <a:t>Explains covered services and benefits</a:t>
            </a:r>
          </a:p>
          <a:p>
            <a:r>
              <a:rPr lang="en-US" sz="3500" dirty="0"/>
              <a:t> </a:t>
            </a:r>
            <a:r>
              <a:rPr lang="en-US" sz="3500" dirty="0" smtClean="0"/>
              <a:t>Outlines plan costs</a:t>
            </a:r>
          </a:p>
          <a:p>
            <a:pPr marL="288925" indent="-288925"/>
            <a:r>
              <a:rPr lang="en-US" sz="3500" dirty="0" smtClean="0"/>
              <a:t>Tells you how to find in-network doctors and facilities</a:t>
            </a:r>
          </a:p>
          <a:p>
            <a:r>
              <a:rPr lang="en-US" sz="3500" dirty="0" smtClean="0"/>
              <a:t> Discusses how to dispute a billing error</a:t>
            </a:r>
          </a:p>
          <a:p>
            <a:pPr marL="0" indent="0">
              <a:buNone/>
            </a:pP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custDataLst>
      <p:tags r:id="rId1"/>
    </p:custDataLst>
    <p:extLst>
      <p:ext uri="{BB962C8B-B14F-4D97-AF65-F5344CB8AC3E}">
        <p14:creationId xmlns:p14="http://schemas.microsoft.com/office/powerpoint/2010/main" val="805670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439" y="1362201"/>
            <a:ext cx="8582296" cy="569119"/>
          </a:xfrm>
        </p:spPr>
        <p:txBody>
          <a:bodyPr>
            <a:noAutofit/>
          </a:bodyPr>
          <a:lstStyle/>
          <a:p>
            <a:pPr algn="l"/>
            <a:r>
              <a:rPr lang="en-US" sz="3600" b="1" dirty="0" smtClean="0">
                <a:solidFill>
                  <a:srgbClr val="000000"/>
                </a:solidFill>
              </a:rPr>
              <a:t>Smart Action 1:  </a:t>
            </a:r>
            <a:r>
              <a:rPr lang="en-US" sz="4000" b="1" dirty="0" smtClean="0">
                <a:solidFill>
                  <a:srgbClr val="000000"/>
                </a:solidFill>
              </a:rPr>
              <a:t/>
            </a:r>
            <a:br>
              <a:rPr lang="en-US" sz="4000" b="1" dirty="0" smtClean="0">
                <a:solidFill>
                  <a:srgbClr val="000000"/>
                </a:solidFill>
              </a:rPr>
            </a:br>
            <a:r>
              <a:rPr lang="en-US" sz="3200" dirty="0" smtClean="0">
                <a:solidFill>
                  <a:srgbClr val="000000"/>
                </a:solidFill>
              </a:rPr>
              <a:t>Know What Your </a:t>
            </a:r>
            <a:br>
              <a:rPr lang="en-US" sz="3200" dirty="0" smtClean="0">
                <a:solidFill>
                  <a:srgbClr val="000000"/>
                </a:solidFill>
              </a:rPr>
            </a:br>
            <a:r>
              <a:rPr lang="en-US" sz="3200" dirty="0" smtClean="0">
                <a:solidFill>
                  <a:srgbClr val="000000"/>
                </a:solidFill>
              </a:rPr>
              <a:t>Health Insurance Policy Covers</a:t>
            </a:r>
            <a:endParaRPr lang="en-US" sz="2800" dirty="0">
              <a:solidFill>
                <a:srgbClr val="000000"/>
              </a:solidFill>
            </a:endParaRPr>
          </a:p>
        </p:txBody>
      </p:sp>
      <p:sp>
        <p:nvSpPr>
          <p:cNvPr id="3" name="Text Placeholder 2"/>
          <p:cNvSpPr>
            <a:spLocks noGrp="1"/>
          </p:cNvSpPr>
          <p:nvPr>
            <p:ph type="body" idx="4294967295"/>
          </p:nvPr>
        </p:nvSpPr>
        <p:spPr>
          <a:xfrm>
            <a:off x="328439" y="2271888"/>
            <a:ext cx="8226335" cy="3805311"/>
          </a:xfrm>
        </p:spPr>
        <p:txBody>
          <a:bodyPr>
            <a:normAutofit/>
          </a:bodyPr>
          <a:lstStyle/>
          <a:p>
            <a:pPr marL="0" indent="0">
              <a:buNone/>
            </a:pPr>
            <a:r>
              <a:rPr lang="en-US" sz="3200" b="1" dirty="0" smtClean="0"/>
              <a:t>Where do you find this information?</a:t>
            </a:r>
          </a:p>
          <a:p>
            <a:r>
              <a:rPr lang="en-US" sz="3200" dirty="0" smtClean="0"/>
              <a:t>Evidence of Coverage</a:t>
            </a:r>
          </a:p>
          <a:p>
            <a:pPr marL="0" indent="0">
              <a:buNone/>
            </a:pPr>
            <a:endParaRPr lang="en-US" sz="3200" dirty="0"/>
          </a:p>
        </p:txBody>
      </p:sp>
      <p:pic>
        <p:nvPicPr>
          <p:cNvPr id="4" name="Picture 2" descr="View Evidence of Coverage - UnitedHealthcare庐 Community Plan b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872" y="2809461"/>
            <a:ext cx="2452403" cy="3184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custDataLst>
      <p:tags r:id="rId1"/>
    </p:custDataLst>
    <p:extLst>
      <p:ext uri="{BB962C8B-B14F-4D97-AF65-F5344CB8AC3E}">
        <p14:creationId xmlns:p14="http://schemas.microsoft.com/office/powerpoint/2010/main" val="348575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5761" y="1287556"/>
            <a:ext cx="8582296" cy="569119"/>
          </a:xfrm>
          <a:prstGeom prst="rect">
            <a:avLst/>
          </a:prstGeom>
        </p:spPr>
        <p:txBody>
          <a:bodyPr vert="horz" anchor="b">
            <a:noAutofit/>
          </a:bodyPr>
          <a:lstStyle>
            <a:lvl1pPr algn="ctr" rtl="0" eaLnBrk="1" latinLnBrk="0" hangingPunct="1">
              <a:spcBef>
                <a:spcPct val="0"/>
              </a:spcBef>
              <a:buNone/>
              <a:defRPr kumimoji="0" sz="2475" kern="1200">
                <a:solidFill>
                  <a:schemeClr val="accent3">
                    <a:shade val="75000"/>
                  </a:schemeClr>
                </a:solidFill>
                <a:latin typeface="Arial" pitchFamily="34" charset="0"/>
                <a:ea typeface="+mj-ea"/>
                <a:cs typeface="Arial" pitchFamily="34" charset="0"/>
              </a:defRPr>
            </a:lvl1pPr>
          </a:lstStyle>
          <a:p>
            <a:pPr algn="l"/>
            <a:r>
              <a:rPr lang="en-US" sz="3600" b="1" dirty="0">
                <a:solidFill>
                  <a:srgbClr val="000000"/>
                </a:solidFill>
              </a:rPr>
              <a:t>Smart </a:t>
            </a:r>
            <a:r>
              <a:rPr lang="en-US" sz="3600" b="1" dirty="0" smtClean="0">
                <a:solidFill>
                  <a:srgbClr val="000000"/>
                </a:solidFill>
              </a:rPr>
              <a:t>Action 2:  </a:t>
            </a:r>
            <a:r>
              <a:rPr lang="en-US" sz="4000" b="1" dirty="0" smtClean="0">
                <a:solidFill>
                  <a:srgbClr val="000000"/>
                </a:solidFill>
              </a:rPr>
              <a:t/>
            </a:r>
            <a:br>
              <a:rPr lang="en-US" sz="4000" b="1" dirty="0" smtClean="0">
                <a:solidFill>
                  <a:srgbClr val="000000"/>
                </a:solidFill>
              </a:rPr>
            </a:br>
            <a:r>
              <a:rPr lang="en-US" sz="3200" dirty="0" smtClean="0">
                <a:solidFill>
                  <a:srgbClr val="000000"/>
                </a:solidFill>
              </a:rPr>
              <a:t>Have proof of insurance at all times</a:t>
            </a:r>
            <a:endParaRPr lang="en-US" sz="3200" dirty="0">
              <a:solidFill>
                <a:srgbClr val="000000"/>
              </a:solidFill>
            </a:endParaRPr>
          </a:p>
        </p:txBody>
      </p:sp>
      <p:sp>
        <p:nvSpPr>
          <p:cNvPr id="10" name="Text Placeholder 2"/>
          <p:cNvSpPr txBox="1">
            <a:spLocks/>
          </p:cNvSpPr>
          <p:nvPr/>
        </p:nvSpPr>
        <p:spPr>
          <a:xfrm>
            <a:off x="365761" y="2085275"/>
            <a:ext cx="8226335" cy="3805311"/>
          </a:xfrm>
          <a:prstGeom prst="rect">
            <a:avLst/>
          </a:prstGeom>
        </p:spPr>
        <p:txBody>
          <a:bodyPr vert="horz">
            <a:normAutofit/>
          </a:bodyPr>
          <a:lst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Arial" pitchFamily="34" charset="0"/>
                <a:ea typeface="+mn-ea"/>
                <a:cs typeface="Arial" pitchFamily="34" charset="0"/>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a:lstStyle>
          <a:p>
            <a:pPr marL="0" indent="0">
              <a:buFont typeface="Wingdings 2"/>
              <a:buNone/>
            </a:pPr>
            <a:r>
              <a:rPr lang="en-US" sz="3200" b="1" dirty="0" smtClean="0"/>
              <a:t>Why is this important?</a:t>
            </a:r>
          </a:p>
          <a:p>
            <a:r>
              <a:rPr lang="en-US" sz="2800" dirty="0" smtClean="0"/>
              <a:t> Gives provider access to policy information</a:t>
            </a:r>
          </a:p>
          <a:p>
            <a:r>
              <a:rPr lang="en-US" sz="2800" dirty="0" smtClean="0"/>
              <a:t> Lists copayments for medical services</a:t>
            </a:r>
          </a:p>
          <a:p>
            <a:r>
              <a:rPr lang="en-US" sz="2800" dirty="0" smtClean="0"/>
              <a:t> Provides a phone number to answer questions</a:t>
            </a:r>
          </a:p>
          <a:p>
            <a:pPr marL="0" indent="0">
              <a:buClr>
                <a:srgbClr val="D16349"/>
              </a:buClr>
              <a:buNone/>
            </a:pPr>
            <a:endParaRPr lang="en-US" sz="3200" b="1" dirty="0" smtClean="0">
              <a:solidFill>
                <a:prstClr val="black"/>
              </a:solidFill>
            </a:endParaRPr>
          </a:p>
          <a:p>
            <a:pPr marL="0" indent="0">
              <a:buClr>
                <a:srgbClr val="D16349"/>
              </a:buClr>
              <a:buNone/>
            </a:pPr>
            <a:r>
              <a:rPr lang="en-US" sz="3200" b="1" dirty="0" smtClean="0">
                <a:solidFill>
                  <a:prstClr val="black"/>
                </a:solidFill>
              </a:rPr>
              <a:t>Where </a:t>
            </a:r>
            <a:r>
              <a:rPr lang="en-US" sz="3200" b="1" dirty="0">
                <a:solidFill>
                  <a:prstClr val="black"/>
                </a:solidFill>
              </a:rPr>
              <a:t>do you find the information?  </a:t>
            </a:r>
          </a:p>
          <a:p>
            <a:pPr marL="0" indent="0">
              <a:buClr>
                <a:srgbClr val="D16349"/>
              </a:buClr>
              <a:buNone/>
            </a:pPr>
            <a:r>
              <a:rPr lang="en-US" sz="2800" dirty="0">
                <a:solidFill>
                  <a:prstClr val="black"/>
                </a:solidFill>
              </a:rPr>
              <a:t>On your current health insurance card</a:t>
            </a:r>
          </a:p>
          <a:p>
            <a:pPr marL="0" indent="0">
              <a:buNone/>
            </a:pPr>
            <a:endParaRPr lang="en-US" sz="2800" dirty="0" smtClean="0"/>
          </a:p>
          <a:p>
            <a:pPr marL="0" indent="0">
              <a:buFont typeface="Wingdings 2"/>
              <a:buNone/>
            </a:pP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extLst>
      <p:ext uri="{BB962C8B-B14F-4D97-AF65-F5344CB8AC3E}">
        <p14:creationId xmlns:p14="http://schemas.microsoft.com/office/powerpoint/2010/main" val="287614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741" y="1609655"/>
            <a:ext cx="4746625" cy="31613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extLst>
      <p:ext uri="{BB962C8B-B14F-4D97-AF65-F5344CB8AC3E}">
        <p14:creationId xmlns:p14="http://schemas.microsoft.com/office/powerpoint/2010/main" val="198252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1903" y="680974"/>
            <a:ext cx="8511780" cy="5591216"/>
          </a:xfrm>
          <a:prstGeom prst="rect">
            <a:avLst/>
          </a:prstGeom>
        </p:spPr>
        <p:txBody>
          <a:bodyPr vert="horz" anchor="b">
            <a:noAutofit/>
          </a:bodyPr>
          <a:lstStyle>
            <a:lvl1pPr algn="ctr" rtl="0" eaLnBrk="1" latinLnBrk="0" hangingPunct="1">
              <a:spcBef>
                <a:spcPct val="0"/>
              </a:spcBef>
              <a:buNone/>
              <a:defRPr kumimoji="0" sz="2475" kern="1200">
                <a:solidFill>
                  <a:schemeClr val="accent3">
                    <a:shade val="75000"/>
                  </a:schemeClr>
                </a:solidFill>
                <a:latin typeface="Arial" pitchFamily="34" charset="0"/>
                <a:ea typeface="+mj-ea"/>
                <a:cs typeface="Arial" pitchFamily="34" charset="0"/>
              </a:defRPr>
            </a:lvl1pPr>
          </a:lstStyle>
          <a:p>
            <a:pPr marL="514350" indent="-514350" algn="l">
              <a:buAutoNum type="arabicPeriod"/>
            </a:pPr>
            <a:endParaRPr lang="en-US" sz="3200" dirty="0" smtClean="0">
              <a:solidFill>
                <a:schemeClr val="tx1"/>
              </a:solidFill>
            </a:endParaRPr>
          </a:p>
          <a:p>
            <a:pPr marL="514350" indent="-514350" algn="l">
              <a:buAutoNum type="arabicPeriod"/>
            </a:pPr>
            <a:endParaRPr lang="en-US" sz="4000" dirty="0">
              <a:solidFill>
                <a:schemeClr val="tx1"/>
              </a:solidFill>
            </a:endParaRPr>
          </a:p>
          <a:p>
            <a:pPr marL="514350" indent="-514350" algn="l">
              <a:buAutoNum type="arabicPeriod"/>
            </a:pPr>
            <a:r>
              <a:rPr lang="en-US" sz="3600" dirty="0" smtClean="0">
                <a:solidFill>
                  <a:schemeClr val="tx1"/>
                </a:solidFill>
              </a:rPr>
              <a:t>Discuss the impact health insurance literacy has on people’s health</a:t>
            </a:r>
          </a:p>
          <a:p>
            <a:pPr marL="514350" indent="-514350" algn="l">
              <a:buAutoNum type="arabicPeriod"/>
            </a:pPr>
            <a:r>
              <a:rPr lang="en-US" sz="3600" dirty="0" smtClean="0">
                <a:solidFill>
                  <a:schemeClr val="tx1"/>
                </a:solidFill>
              </a:rPr>
              <a:t>Describe the process of creating Smart Actions for Using Your Health Insurance</a:t>
            </a:r>
            <a:endParaRPr lang="en-US" sz="3600" dirty="0">
              <a:solidFill>
                <a:schemeClr val="tx1"/>
              </a:solidFill>
            </a:endParaRPr>
          </a:p>
          <a:p>
            <a:pPr marL="514350" indent="-514350" algn="l">
              <a:buAutoNum type="arabicPeriod"/>
            </a:pPr>
            <a:r>
              <a:rPr lang="en-US" sz="3600" dirty="0" smtClean="0">
                <a:solidFill>
                  <a:schemeClr val="tx1"/>
                </a:solidFill>
              </a:rPr>
              <a:t>Understand how to partner and bring the program to your community</a:t>
            </a:r>
          </a:p>
          <a:p>
            <a:pPr algn="l"/>
            <a:endParaRPr lang="en-US" sz="3200" b="1" dirty="0">
              <a:solidFill>
                <a:schemeClr val="tx1"/>
              </a:solidFill>
            </a:endParaRPr>
          </a:p>
        </p:txBody>
      </p:sp>
      <p:sp>
        <p:nvSpPr>
          <p:cNvPr id="2" name="TextBox 1"/>
          <p:cNvSpPr txBox="1"/>
          <p:nvPr/>
        </p:nvSpPr>
        <p:spPr>
          <a:xfrm>
            <a:off x="554182" y="540327"/>
            <a:ext cx="659476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This </a:t>
            </a:r>
            <a:r>
              <a:rPr lang="en-US" sz="3600" b="1" dirty="0" smtClean="0">
                <a:latin typeface="Arial" panose="020B0604020202020204" pitchFamily="34" charset="0"/>
                <a:cs typeface="Arial" panose="020B0604020202020204" pitchFamily="34" charset="0"/>
              </a:rPr>
              <a:t>session </a:t>
            </a:r>
            <a:r>
              <a:rPr lang="en-US" sz="3600" b="1" dirty="0">
                <a:latin typeface="Arial" panose="020B0604020202020204" pitchFamily="34" charset="0"/>
                <a:cs typeface="Arial" panose="020B0604020202020204" pitchFamily="34" charset="0"/>
              </a:rPr>
              <a:t>will help </a:t>
            </a:r>
            <a:r>
              <a:rPr lang="en-US" sz="3600" b="1" dirty="0" smtClean="0">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304800"/>
            <a:ext cx="1576317" cy="7798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custDataLst>
      <p:tags r:id="rId1"/>
    </p:custDataLst>
    <p:extLst>
      <p:ext uri="{BB962C8B-B14F-4D97-AF65-F5344CB8AC3E}">
        <p14:creationId xmlns:p14="http://schemas.microsoft.com/office/powerpoint/2010/main" val="4394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100" y="1120440"/>
            <a:ext cx="8582296" cy="569119"/>
          </a:xfrm>
        </p:spPr>
        <p:txBody>
          <a:bodyPr>
            <a:noAutofit/>
          </a:bodyPr>
          <a:lstStyle/>
          <a:p>
            <a:pPr algn="l"/>
            <a:r>
              <a:rPr lang="en-US" sz="3600" b="1" dirty="0" smtClean="0">
                <a:solidFill>
                  <a:srgbClr val="000000"/>
                </a:solidFill>
              </a:rPr>
              <a:t>Smart Action 6:  </a:t>
            </a:r>
            <a:r>
              <a:rPr lang="en-US" sz="4000" b="1" dirty="0" smtClean="0">
                <a:solidFill>
                  <a:srgbClr val="000000"/>
                </a:solidFill>
              </a:rPr>
              <a:t/>
            </a:r>
            <a:br>
              <a:rPr lang="en-US" sz="4000" b="1" dirty="0" smtClean="0">
                <a:solidFill>
                  <a:srgbClr val="000000"/>
                </a:solidFill>
              </a:rPr>
            </a:br>
            <a:r>
              <a:rPr lang="en-US" sz="3200" dirty="0" smtClean="0">
                <a:solidFill>
                  <a:srgbClr val="000000"/>
                </a:solidFill>
              </a:rPr>
              <a:t>Estimate Health Care Costs</a:t>
            </a:r>
            <a:endParaRPr lang="en-US" sz="3200" dirty="0">
              <a:solidFill>
                <a:srgbClr val="000000"/>
              </a:solidFill>
            </a:endParaRPr>
          </a:p>
        </p:txBody>
      </p:sp>
      <p:sp>
        <p:nvSpPr>
          <p:cNvPr id="3" name="Text Placeholder 2"/>
          <p:cNvSpPr>
            <a:spLocks noGrp="1"/>
          </p:cNvSpPr>
          <p:nvPr>
            <p:ph type="body" idx="4294967295"/>
          </p:nvPr>
        </p:nvSpPr>
        <p:spPr>
          <a:xfrm>
            <a:off x="472100" y="1979210"/>
            <a:ext cx="7853035" cy="3428999"/>
          </a:xfrm>
        </p:spPr>
        <p:txBody>
          <a:bodyPr>
            <a:normAutofit/>
          </a:bodyPr>
          <a:lstStyle/>
          <a:p>
            <a:pPr marL="0" indent="0">
              <a:buNone/>
            </a:pPr>
            <a:r>
              <a:rPr lang="en-US" sz="3600" b="1" dirty="0" smtClean="0"/>
              <a:t>Why is this important?</a:t>
            </a:r>
          </a:p>
          <a:p>
            <a:r>
              <a:rPr lang="en-US" sz="3200" dirty="0" smtClean="0"/>
              <a:t>Have enough money to cover 	      out-of-pocket costs</a:t>
            </a:r>
          </a:p>
          <a:p>
            <a:r>
              <a:rPr lang="en-US" sz="3200" dirty="0" smtClean="0"/>
              <a:t>Be able to pay for the health care services you need</a:t>
            </a:r>
          </a:p>
          <a:p>
            <a:r>
              <a:rPr lang="en-US" sz="3200" dirty="0" smtClean="0"/>
              <a:t>Get healthy and stay healthy</a:t>
            </a:r>
            <a:endParaRPr lang="en-US" sz="3200" dirty="0"/>
          </a:p>
        </p:txBody>
      </p:sp>
      <p:pic>
        <p:nvPicPr>
          <p:cNvPr id="3074" name="Picture 2" descr="C:\Users\pippidis.BLUEHEN\AppData\Local\Microsoft\Windows\Temporary Internet Files\Content.IE5\LZQ4CN1V\6127243966_e9189f1099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16995">
            <a:off x="6705600" y="2057400"/>
            <a:ext cx="1930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custDataLst>
      <p:tags r:id="rId1"/>
    </p:custDataLst>
    <p:extLst>
      <p:ext uri="{BB962C8B-B14F-4D97-AF65-F5344CB8AC3E}">
        <p14:creationId xmlns:p14="http://schemas.microsoft.com/office/powerpoint/2010/main" val="106575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5761" y="970315"/>
            <a:ext cx="8582296" cy="569119"/>
          </a:xfrm>
        </p:spPr>
        <p:txBody>
          <a:bodyPr>
            <a:noAutofit/>
          </a:bodyPr>
          <a:lstStyle/>
          <a:p>
            <a:pPr algn="l"/>
            <a:r>
              <a:rPr lang="en-US" sz="3600" b="1" dirty="0" smtClean="0">
                <a:solidFill>
                  <a:srgbClr val="000000"/>
                </a:solidFill>
              </a:rPr>
              <a:t>Smart Action 6:  </a:t>
            </a:r>
            <a:r>
              <a:rPr lang="en-US" sz="4000" b="1" dirty="0" smtClean="0">
                <a:solidFill>
                  <a:srgbClr val="000000"/>
                </a:solidFill>
              </a:rPr>
              <a:t/>
            </a:r>
            <a:br>
              <a:rPr lang="en-US" sz="4000" b="1" dirty="0" smtClean="0">
                <a:solidFill>
                  <a:srgbClr val="000000"/>
                </a:solidFill>
              </a:rPr>
            </a:br>
            <a:r>
              <a:rPr lang="en-US" sz="3200" dirty="0" smtClean="0">
                <a:solidFill>
                  <a:srgbClr val="000000"/>
                </a:solidFill>
              </a:rPr>
              <a:t>Estimate Health Care Costs</a:t>
            </a:r>
            <a:endParaRPr lang="en-US" sz="3200" dirty="0">
              <a:solidFill>
                <a:srgbClr val="000000"/>
              </a:solidFill>
            </a:endParaRPr>
          </a:p>
        </p:txBody>
      </p:sp>
      <p:sp>
        <p:nvSpPr>
          <p:cNvPr id="3" name="Text Placeholder 2"/>
          <p:cNvSpPr>
            <a:spLocks noGrp="1"/>
          </p:cNvSpPr>
          <p:nvPr>
            <p:ph type="body" idx="4294967295"/>
          </p:nvPr>
        </p:nvSpPr>
        <p:spPr>
          <a:xfrm>
            <a:off x="254620" y="1778001"/>
            <a:ext cx="8226335" cy="4418226"/>
          </a:xfrm>
        </p:spPr>
        <p:txBody>
          <a:bodyPr>
            <a:normAutofit fontScale="92500" lnSpcReduction="20000"/>
          </a:bodyPr>
          <a:lstStyle/>
          <a:p>
            <a:pPr marL="0" indent="0">
              <a:buNone/>
            </a:pPr>
            <a:r>
              <a:rPr lang="en-US" sz="3500" b="1" dirty="0" smtClean="0"/>
              <a:t>Where do you find this information? </a:t>
            </a:r>
          </a:p>
          <a:p>
            <a:pPr defTabSz="929305">
              <a:defRPr/>
            </a:pPr>
            <a:r>
              <a:rPr lang="en-US" sz="2800" dirty="0" smtClean="0"/>
              <a:t> </a:t>
            </a:r>
            <a:r>
              <a:rPr lang="en-US" sz="3200" dirty="0" smtClean="0"/>
              <a:t>Explanation </a:t>
            </a:r>
            <a:r>
              <a:rPr lang="en-US" sz="3200" dirty="0"/>
              <a:t>of benefits</a:t>
            </a:r>
          </a:p>
          <a:p>
            <a:pPr marL="0" indent="0" defTabSz="929305">
              <a:buNone/>
              <a:defRPr/>
            </a:pPr>
            <a:endParaRPr lang="en-US" sz="3200" dirty="0" smtClean="0"/>
          </a:p>
          <a:p>
            <a:pPr defTabSz="929305">
              <a:defRPr/>
            </a:pPr>
            <a:r>
              <a:rPr lang="en-US" sz="3200" dirty="0" smtClean="0"/>
              <a:t> Medical receipts</a:t>
            </a:r>
          </a:p>
          <a:p>
            <a:pPr defTabSz="929305">
              <a:defRPr/>
            </a:pPr>
            <a:endParaRPr lang="en-US" sz="3200" dirty="0"/>
          </a:p>
          <a:p>
            <a:pPr defTabSz="929305">
              <a:defRPr/>
            </a:pPr>
            <a:r>
              <a:rPr lang="en-US" sz="3200" dirty="0"/>
              <a:t> </a:t>
            </a:r>
            <a:r>
              <a:rPr lang="en-US" sz="3200" dirty="0" smtClean="0"/>
              <a:t>Credit </a:t>
            </a:r>
            <a:r>
              <a:rPr lang="en-US" sz="3200" dirty="0"/>
              <a:t>card </a:t>
            </a:r>
            <a:r>
              <a:rPr lang="en-US" sz="3200" dirty="0" smtClean="0"/>
              <a:t>statements</a:t>
            </a:r>
          </a:p>
          <a:p>
            <a:pPr defTabSz="929305">
              <a:defRPr/>
            </a:pPr>
            <a:endParaRPr lang="en-US" sz="3200" dirty="0" smtClean="0"/>
          </a:p>
          <a:p>
            <a:pPr defTabSz="929305">
              <a:defRPr/>
            </a:pPr>
            <a:r>
              <a:rPr lang="en-US" sz="3200" dirty="0"/>
              <a:t> </a:t>
            </a:r>
            <a:r>
              <a:rPr lang="en-US" sz="3200" dirty="0" smtClean="0"/>
              <a:t>Flexible Spending Account Documents</a:t>
            </a:r>
            <a:endParaRPr lang="en-US" sz="3200" dirty="0"/>
          </a:p>
          <a:p>
            <a:pPr marL="0" indent="0">
              <a:buNone/>
            </a:pPr>
            <a:r>
              <a:rPr lang="en-US" sz="3500" b="1" dirty="0" smtClean="0"/>
              <a:t> </a:t>
            </a:r>
          </a:p>
        </p:txBody>
      </p:sp>
      <p:pic>
        <p:nvPicPr>
          <p:cNvPr id="4" name="Picture 2" descr="http://www.bcbs.com/assets/images/better-knowledge/eob-sampl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6401" y="2551551"/>
            <a:ext cx="1724841" cy="21158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receipts.com/images/medical/Medical-Receipt-MD-1005-l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3271" y="3653387"/>
            <a:ext cx="3342454" cy="12149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tatic.ukcreditloans.co.uk/static/GuarantorLoansOnline/images/SampleCreditCardStatem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2658" y="3900604"/>
            <a:ext cx="1548307" cy="19353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custDataLst>
      <p:tags r:id="rId1"/>
    </p:custDataLst>
    <p:extLst>
      <p:ext uri="{BB962C8B-B14F-4D97-AF65-F5344CB8AC3E}">
        <p14:creationId xmlns:p14="http://schemas.microsoft.com/office/powerpoint/2010/main" val="398290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fade">
                                      <p:cBhvr>
                                        <p:cTn id="27" dur="1000"/>
                                        <p:tgtEl>
                                          <p:spTgt spid="4100"/>
                                        </p:tgtEl>
                                      </p:cBhvr>
                                    </p:animEffect>
                                    <p:anim calcmode="lin" valueType="num">
                                      <p:cBhvr>
                                        <p:cTn id="28" dur="1000" fill="hold"/>
                                        <p:tgtEl>
                                          <p:spTgt spid="4100"/>
                                        </p:tgtEl>
                                        <p:attrNameLst>
                                          <p:attrName>ppt_x</p:attrName>
                                        </p:attrNameLst>
                                      </p:cBhvr>
                                      <p:tavLst>
                                        <p:tav tm="0">
                                          <p:val>
                                            <p:strVal val="#ppt_x"/>
                                          </p:val>
                                        </p:tav>
                                        <p:tav tm="100000">
                                          <p:val>
                                            <p:strVal val="#ppt_x"/>
                                          </p:val>
                                        </p:tav>
                                      </p:tavLst>
                                    </p:anim>
                                    <p:anim calcmode="lin" valueType="num">
                                      <p:cBhvr>
                                        <p:cTn id="29" dur="1000" fill="hold"/>
                                        <p:tgtEl>
                                          <p:spTgt spid="4100"/>
                                        </p:tgtEl>
                                        <p:attrNameLst>
                                          <p:attrName>ppt_y</p:attrName>
                                        </p:attrNameLst>
                                      </p:cBhvr>
                                      <p:tavLst>
                                        <p:tav tm="0">
                                          <p:val>
                                            <p:strVal val="#ppt_y+.1"/>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pic>
        <p:nvPicPr>
          <p:cNvPr id="2" name="Picture 1"/>
          <p:cNvPicPr>
            <a:picLocks noChangeAspect="1"/>
          </p:cNvPicPr>
          <p:nvPr/>
        </p:nvPicPr>
        <p:blipFill>
          <a:blip r:embed="rId5"/>
          <a:stretch>
            <a:fillRect/>
          </a:stretch>
        </p:blipFill>
        <p:spPr>
          <a:xfrm>
            <a:off x="795337" y="1200150"/>
            <a:ext cx="7553325" cy="4457700"/>
          </a:xfrm>
          <a:prstGeom prst="rect">
            <a:avLst/>
          </a:prstGeom>
        </p:spPr>
      </p:pic>
      <p:sp>
        <p:nvSpPr>
          <p:cNvPr id="3" name="TextBox 2"/>
          <p:cNvSpPr txBox="1"/>
          <p:nvPr/>
        </p:nvSpPr>
        <p:spPr>
          <a:xfrm>
            <a:off x="990600" y="533400"/>
            <a:ext cx="590221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Sign Your </a:t>
            </a:r>
            <a:r>
              <a:rPr lang="en-US" sz="3600" dirty="0">
                <a:latin typeface="Arial" panose="020B0604020202020204" pitchFamily="34" charset="0"/>
                <a:cs typeface="Arial" panose="020B0604020202020204" pitchFamily="34" charset="0"/>
              </a:rPr>
              <a:t>P</a:t>
            </a:r>
            <a:r>
              <a:rPr lang="en-US" sz="3600" dirty="0" smtClean="0">
                <a:latin typeface="Arial" panose="020B0604020202020204" pitchFamily="34" charset="0"/>
                <a:cs typeface="Arial" panose="020B0604020202020204" pitchFamily="34" charset="0"/>
              </a:rPr>
              <a:t>ersonal </a:t>
            </a:r>
            <a:r>
              <a:rPr lang="en-US" sz="3600" dirty="0">
                <a:latin typeface="Arial" panose="020B0604020202020204" pitchFamily="34" charset="0"/>
                <a:cs typeface="Arial" panose="020B0604020202020204" pitchFamily="34" charset="0"/>
              </a:rPr>
              <a:t>P</a:t>
            </a:r>
            <a:r>
              <a:rPr lang="en-US" sz="3600" dirty="0" smtClean="0">
                <a:latin typeface="Arial" panose="020B0604020202020204" pitchFamily="34" charset="0"/>
                <a:cs typeface="Arial" panose="020B0604020202020204" pitchFamily="34" charset="0"/>
              </a:rPr>
              <a:t>ledge</a:t>
            </a:r>
            <a:endParaRPr lang="en-US" sz="3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1820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stretch>
            <a:fillRect/>
          </a:stretch>
        </p:blipFill>
        <p:spPr>
          <a:xfrm>
            <a:off x="7356475" y="194689"/>
            <a:ext cx="1591582" cy="948311"/>
          </a:xfrm>
          <a:prstGeom prst="rect">
            <a:avLst/>
          </a:prstGeom>
        </p:spPr>
      </p:pic>
      <p:sp>
        <p:nvSpPr>
          <p:cNvPr id="5" name="TextBox 4"/>
          <p:cNvSpPr txBox="1"/>
          <p:nvPr/>
        </p:nvSpPr>
        <p:spPr>
          <a:xfrm>
            <a:off x="685800" y="362634"/>
            <a:ext cx="7676336"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Preliminary Data</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pic>
        <p:nvPicPr>
          <p:cNvPr id="2" name="Picture 1"/>
          <p:cNvPicPr>
            <a:picLocks noChangeAspect="1"/>
          </p:cNvPicPr>
          <p:nvPr/>
        </p:nvPicPr>
        <p:blipFill>
          <a:blip r:embed="rId6"/>
          <a:stretch>
            <a:fillRect/>
          </a:stretch>
        </p:blipFill>
        <p:spPr>
          <a:xfrm>
            <a:off x="1752600" y="1277034"/>
            <a:ext cx="5791200" cy="4820114"/>
          </a:xfrm>
          <a:prstGeom prst="rect">
            <a:avLst/>
          </a:prstGeom>
        </p:spPr>
      </p:pic>
    </p:spTree>
    <p:custDataLst>
      <p:tags r:id="rId1"/>
    </p:custDataLst>
    <p:extLst>
      <p:ext uri="{BB962C8B-B14F-4D97-AF65-F5344CB8AC3E}">
        <p14:creationId xmlns:p14="http://schemas.microsoft.com/office/powerpoint/2010/main" val="1419765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stretch>
            <a:fillRect/>
          </a:stretch>
        </p:blipFill>
        <p:spPr>
          <a:xfrm>
            <a:off x="7356475" y="194689"/>
            <a:ext cx="1591582" cy="948311"/>
          </a:xfrm>
          <a:prstGeom prst="rect">
            <a:avLst/>
          </a:prstGeom>
        </p:spPr>
      </p:pic>
      <p:sp>
        <p:nvSpPr>
          <p:cNvPr id="5" name="TextBox 4"/>
          <p:cNvSpPr txBox="1"/>
          <p:nvPr/>
        </p:nvSpPr>
        <p:spPr>
          <a:xfrm>
            <a:off x="685800" y="362634"/>
            <a:ext cx="7676336" cy="646331"/>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Implications for Educators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
        <p:nvSpPr>
          <p:cNvPr id="3" name="TextBox 2"/>
          <p:cNvSpPr txBox="1"/>
          <p:nvPr/>
        </p:nvSpPr>
        <p:spPr>
          <a:xfrm>
            <a:off x="533401" y="1159124"/>
            <a:ext cx="7086599" cy="523220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Both educators and consumers learn from this program. Understanding your own health insurance and how to navigate the health care system will help your financial and health well-being.</a:t>
            </a:r>
          </a:p>
          <a:p>
            <a:pPr marL="285750"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Quality of life includes both financial and healthy life choices and they are inter-connected. So no matter what your discipline, to improve our clientele’s well-being we need to be cognizant of the connection. </a:t>
            </a:r>
          </a:p>
          <a:p>
            <a:pPr marL="285750"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Empowering consumers to take steps to access care and prevent/manage illness, as well as saving for out of pocket expenses, affects today’s and tomorrows health and financial well-being.</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Picture 5" descr="Now that the U.S. is out of the World Cup , how can we maintain tha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486" y="1905000"/>
            <a:ext cx="1785938" cy="1143000"/>
          </a:xfrm>
          <a:prstGeom prst="rect">
            <a:avLst/>
          </a:prstGeom>
        </p:spPr>
      </p:pic>
    </p:spTree>
    <p:custDataLst>
      <p:tags r:id="rId1"/>
    </p:custDataLst>
    <p:extLst>
      <p:ext uri="{BB962C8B-B14F-4D97-AF65-F5344CB8AC3E}">
        <p14:creationId xmlns:p14="http://schemas.microsoft.com/office/powerpoint/2010/main" val="998340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457201"/>
            <a:ext cx="8839200" cy="685800"/>
          </a:xfrm>
        </p:spPr>
        <p:txBody>
          <a:bodyPr>
            <a:noAutofit/>
          </a:bodyPr>
          <a:lstStyle/>
          <a:p>
            <a:r>
              <a:rPr lang="en-US" sz="3600" b="1" dirty="0" smtClean="0">
                <a:solidFill>
                  <a:schemeClr val="tx1"/>
                </a:solidFill>
              </a:rPr>
              <a:t>Want to Learn More?</a:t>
            </a:r>
            <a:endParaRPr lang="en-US" sz="3600" dirty="0">
              <a:solidFill>
                <a:schemeClr val="tx1"/>
              </a:solidFill>
            </a:endParaRPr>
          </a:p>
        </p:txBody>
      </p:sp>
      <p:sp>
        <p:nvSpPr>
          <p:cNvPr id="2" name="Subtitle 1"/>
          <p:cNvSpPr>
            <a:spLocks noGrp="1"/>
          </p:cNvSpPr>
          <p:nvPr>
            <p:ph sz="quarter" idx="4294967295"/>
          </p:nvPr>
        </p:nvSpPr>
        <p:spPr>
          <a:xfrm>
            <a:off x="454702" y="1143000"/>
            <a:ext cx="8689298" cy="5181599"/>
          </a:xfrm>
        </p:spPr>
        <p:txBody>
          <a:bodyPr>
            <a:noAutofit/>
          </a:bodyPr>
          <a:lstStyle/>
          <a:p>
            <a:pPr marL="285750" indent="-285750" algn="l">
              <a:buFont typeface="Arial" panose="020B0604020202020204" pitchFamily="34" charset="0"/>
              <a:buChar char="•"/>
            </a:pPr>
            <a:r>
              <a:rPr lang="en-US" sz="3200" dirty="0" smtClean="0"/>
              <a:t>National initiative to increase the capacity of Extension professionals in the area of health insurance literacy</a:t>
            </a:r>
          </a:p>
          <a:p>
            <a:pPr marL="285750" indent="-285750" algn="l">
              <a:buFont typeface="Arial" panose="020B0604020202020204" pitchFamily="34" charset="0"/>
              <a:buChar char="•"/>
            </a:pPr>
            <a:r>
              <a:rPr lang="en-US" sz="3200" dirty="0" smtClean="0"/>
              <a:t>Collaborative effort to develop evidence based curriculum in this area</a:t>
            </a:r>
          </a:p>
          <a:p>
            <a:pPr marL="285750" indent="-285750" algn="l">
              <a:buFont typeface="Arial" panose="020B0604020202020204" pitchFamily="34" charset="0"/>
              <a:buChar char="•"/>
            </a:pPr>
            <a:r>
              <a:rPr lang="en-US" sz="3200" dirty="0" smtClean="0"/>
              <a:t>Opportunity to become a certified educator</a:t>
            </a:r>
          </a:p>
          <a:p>
            <a:pPr marL="0" indent="0" algn="l">
              <a:buNone/>
            </a:pPr>
            <a:endParaRPr lang="en-US" sz="3200" dirty="0" smtClean="0"/>
          </a:p>
          <a:p>
            <a:pPr marL="0" indent="0" algn="l">
              <a:buNone/>
            </a:pPr>
            <a:endParaRPr lang="en-US" sz="3200" dirty="0"/>
          </a:p>
        </p:txBody>
      </p:sp>
    </p:spTree>
    <p:extLst>
      <p:ext uri="{BB962C8B-B14F-4D97-AF65-F5344CB8AC3E}">
        <p14:creationId xmlns:p14="http://schemas.microsoft.com/office/powerpoint/2010/main" val="38912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stretch>
            <a:fillRect/>
          </a:stretch>
        </p:blipFill>
        <p:spPr>
          <a:xfrm>
            <a:off x="7356475" y="194689"/>
            <a:ext cx="1591582" cy="948311"/>
          </a:xfrm>
          <a:prstGeom prst="rect">
            <a:avLst/>
          </a:prstGeom>
        </p:spPr>
      </p:pic>
      <p:sp>
        <p:nvSpPr>
          <p:cNvPr id="5" name="TextBox 4"/>
          <p:cNvSpPr txBox="1"/>
          <p:nvPr/>
        </p:nvSpPr>
        <p:spPr>
          <a:xfrm>
            <a:off x="732762" y="589936"/>
            <a:ext cx="7676336" cy="4401205"/>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For more information, contact:</a:t>
            </a: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Virginia Brown</a:t>
            </a:r>
          </a:p>
          <a:p>
            <a:r>
              <a:rPr lang="en-US" sz="2800" b="1" dirty="0" smtClean="0">
                <a:latin typeface="Arial" panose="020B0604020202020204" pitchFamily="34" charset="0"/>
                <a:cs typeface="Arial" panose="020B0604020202020204" pitchFamily="34" charset="0"/>
                <a:hlinkClick r:id="rId5"/>
              </a:rPr>
              <a:t>vbrown12@umd.edu</a:t>
            </a:r>
            <a:endParaRPr lang="en-US" sz="2800" b="1"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Maria Pippidis</a:t>
            </a:r>
          </a:p>
          <a:p>
            <a:r>
              <a:rPr lang="en-US" sz="2800" b="1" dirty="0" smtClean="0">
                <a:latin typeface="Arial" panose="020B0604020202020204" pitchFamily="34" charset="0"/>
                <a:cs typeface="Arial" panose="020B0604020202020204" pitchFamily="34" charset="0"/>
                <a:hlinkClick r:id="rId6"/>
              </a:rPr>
              <a:t>Pippidis@udel.edu</a:t>
            </a:r>
            <a:r>
              <a:rPr lang="en-US" sz="2800" b="1" dirty="0" smtClean="0">
                <a:latin typeface="Arial" panose="020B0604020202020204" pitchFamily="34" charset="0"/>
                <a:cs typeface="Arial" panose="020B0604020202020204" pitchFamily="34" charset="0"/>
              </a:rPr>
              <a:t> </a:t>
            </a: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Insuring Your Health</a:t>
            </a:r>
          </a:p>
          <a:p>
            <a:r>
              <a:rPr lang="en-US" sz="2800" b="1" dirty="0" smtClean="0">
                <a:latin typeface="Arial" panose="020B0604020202020204" pitchFamily="34" charset="0"/>
                <a:cs typeface="Arial" panose="020B0604020202020204" pitchFamily="34" charset="0"/>
                <a:hlinkClick r:id="rId7"/>
              </a:rPr>
              <a:t>http://extension.umd.edu/insure</a:t>
            </a:r>
            <a:endParaRPr lang="en-US" sz="2800" b="1"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custDataLst>
      <p:tags r:id="rId1"/>
    </p:custDataLst>
    <p:extLst>
      <p:ext uri="{BB962C8B-B14F-4D97-AF65-F5344CB8AC3E}">
        <p14:creationId xmlns:p14="http://schemas.microsoft.com/office/powerpoint/2010/main" val="812354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4490" y="76200"/>
            <a:ext cx="5147310" cy="1219200"/>
          </a:xfrm>
        </p:spPr>
        <p:txBody>
          <a:bodyPr>
            <a:noAutofit/>
          </a:bodyPr>
          <a:lstStyle/>
          <a:p>
            <a:r>
              <a:rPr lang="en-US" sz="4000" b="1" dirty="0" smtClean="0">
                <a:solidFill>
                  <a:srgbClr val="000000"/>
                </a:solidFill>
              </a:rPr>
              <a:t>              </a:t>
            </a:r>
            <a:r>
              <a:rPr lang="en-US" sz="3200" b="1" dirty="0" smtClean="0">
                <a:solidFill>
                  <a:srgbClr val="000000"/>
                </a:solidFill>
              </a:rPr>
              <a:t>Acknowledgements</a:t>
            </a:r>
            <a:endParaRPr lang="en-US" sz="3200" b="1" dirty="0">
              <a:solidFill>
                <a:srgbClr val="000000"/>
              </a:solidFill>
            </a:endParaRPr>
          </a:p>
        </p:txBody>
      </p:sp>
      <p:sp>
        <p:nvSpPr>
          <p:cNvPr id="4" name="Content Placeholder 2"/>
          <p:cNvSpPr txBox="1">
            <a:spLocks/>
          </p:cNvSpPr>
          <p:nvPr/>
        </p:nvSpPr>
        <p:spPr>
          <a:xfrm>
            <a:off x="381000" y="1295400"/>
            <a:ext cx="8153400" cy="4800600"/>
          </a:xfrm>
          <a:prstGeom prst="rect">
            <a:avLst/>
          </a:prstGeom>
        </p:spPr>
        <p:txBody>
          <a:bodyPr>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itchFamily="34" charset="0"/>
                <a:ea typeface="+mn-ea"/>
                <a:cs typeface="Arial"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2800" dirty="0" smtClean="0">
                <a:solidFill>
                  <a:srgbClr val="000000"/>
                </a:solidFill>
              </a:rPr>
              <a:t>This pilot project was developed with funding from the University of Maryland Extension;                                                   College of Agriculture &amp; Natural Resources</a:t>
            </a:r>
          </a:p>
          <a:p>
            <a:pPr marL="0" indent="0" algn="ctr">
              <a:buFont typeface="Wingdings 2"/>
              <a:buNone/>
            </a:pPr>
            <a:r>
              <a:rPr lang="en-US" sz="2600" dirty="0" smtClean="0">
                <a:solidFill>
                  <a:srgbClr val="000000"/>
                </a:solidFill>
              </a:rPr>
              <a:t>Program Development Team</a:t>
            </a:r>
          </a:p>
          <a:p>
            <a:pPr marL="0" indent="0" algn="ctr">
              <a:buFont typeface="Wingdings 2"/>
              <a:buNone/>
            </a:pPr>
            <a:r>
              <a:rPr lang="en-US" sz="2600" b="1" dirty="0" smtClean="0">
                <a:solidFill>
                  <a:srgbClr val="000000"/>
                </a:solidFill>
              </a:rPr>
              <a:t>University of Maryland Extension:</a:t>
            </a:r>
            <a:r>
              <a:rPr lang="en-US" sz="2600" dirty="0" smtClean="0">
                <a:solidFill>
                  <a:srgbClr val="000000"/>
                </a:solidFill>
              </a:rPr>
              <a:t> </a:t>
            </a:r>
          </a:p>
          <a:p>
            <a:pPr marL="0" indent="0" algn="ctr">
              <a:buNone/>
            </a:pPr>
            <a:r>
              <a:rPr lang="en-US" sz="2600" dirty="0" smtClean="0">
                <a:solidFill>
                  <a:srgbClr val="000000"/>
                </a:solidFill>
              </a:rPr>
              <a:t>Bonnie Braun, Virginia Brown, Lynn Little,                            Teresa McCoy, Mia Baytop Russell</a:t>
            </a:r>
          </a:p>
          <a:p>
            <a:pPr marL="0" indent="0" algn="ctr">
              <a:buNone/>
            </a:pPr>
            <a:r>
              <a:rPr lang="en-US" sz="2600" b="1" dirty="0" smtClean="0">
                <a:solidFill>
                  <a:srgbClr val="000000"/>
                </a:solidFill>
              </a:rPr>
              <a:t>University of Maryland Residential Facilities</a:t>
            </a:r>
            <a:r>
              <a:rPr lang="en-US" sz="2600" dirty="0" smtClean="0">
                <a:solidFill>
                  <a:srgbClr val="000000"/>
                </a:solidFill>
              </a:rPr>
              <a:t>:                    Christine Garcia  </a:t>
            </a:r>
          </a:p>
          <a:p>
            <a:pPr marL="0" indent="0" algn="ctr">
              <a:buNone/>
            </a:pPr>
            <a:r>
              <a:rPr lang="en-US" sz="2600" b="1" dirty="0" smtClean="0">
                <a:solidFill>
                  <a:srgbClr val="000000"/>
                </a:solidFill>
              </a:rPr>
              <a:t>University of Delaware Cooperative Extension</a:t>
            </a:r>
            <a:r>
              <a:rPr lang="en-US" sz="2600" dirty="0" smtClean="0">
                <a:solidFill>
                  <a:srgbClr val="000000"/>
                </a:solidFill>
              </a:rPr>
              <a:t>: Maria Pippidis</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 y="2560320"/>
            <a:ext cx="130016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468" y="2522220"/>
            <a:ext cx="1300163" cy="83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extLst>
      <p:ext uri="{BB962C8B-B14F-4D97-AF65-F5344CB8AC3E}">
        <p14:creationId xmlns:p14="http://schemas.microsoft.com/office/powerpoint/2010/main" val="254678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593481" y="4929204"/>
            <a:ext cx="3200400" cy="1101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843" y="5006928"/>
            <a:ext cx="1971675" cy="946404"/>
          </a:xfrm>
          <a:prstGeom prst="rect">
            <a:avLst/>
          </a:prstGeom>
          <a:solidFill>
            <a:schemeClr val="bg1"/>
          </a:solidFill>
        </p:spPr>
      </p:pic>
      <p:sp>
        <p:nvSpPr>
          <p:cNvPr id="4" name="Rectangle 3"/>
          <p:cNvSpPr/>
          <p:nvPr/>
        </p:nvSpPr>
        <p:spPr>
          <a:xfrm>
            <a:off x="304801" y="3533429"/>
            <a:ext cx="8512628" cy="973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228600" y="3581400"/>
            <a:ext cx="8621487"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Thanks for being part of the new Smart Actions for Your Health Insurance.</a:t>
            </a:r>
            <a:endParaRPr lang="en-US" sz="2800" b="1" i="1" dirty="0">
              <a:latin typeface="Arial" panose="020B0604020202020204" pitchFamily="34" charset="0"/>
              <a:cs typeface="Arial" panose="020B0604020202020204" pitchFamily="34" charset="0"/>
            </a:endParaRPr>
          </a:p>
        </p:txBody>
      </p:sp>
      <p:sp>
        <p:nvSpPr>
          <p:cNvPr id="10" name="Rectangle 9"/>
          <p:cNvSpPr/>
          <p:nvPr/>
        </p:nvSpPr>
        <p:spPr>
          <a:xfrm>
            <a:off x="4286251" y="4929204"/>
            <a:ext cx="4366259" cy="1101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4511" y="5135770"/>
            <a:ext cx="4049737" cy="68871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6301" y="1560058"/>
            <a:ext cx="4629040" cy="1317403"/>
          </a:xfrm>
          <a:prstGeom prst="rect">
            <a:avLst/>
          </a:prstGeom>
        </p:spPr>
      </p:pic>
    </p:spTree>
    <p:extLst>
      <p:ext uri="{BB962C8B-B14F-4D97-AF65-F5344CB8AC3E}">
        <p14:creationId xmlns:p14="http://schemas.microsoft.com/office/powerpoint/2010/main" val="932174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47800"/>
            <a:ext cx="7620000" cy="353943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a:t>
            </a:r>
            <a:r>
              <a:rPr lang="en-US" sz="2800" b="1" dirty="0">
                <a:solidFill>
                  <a:srgbClr val="000000"/>
                </a:solidFill>
                <a:latin typeface="Arial" panose="020B0604020202020204" pitchFamily="34" charset="0"/>
                <a:cs typeface="Arial" panose="020B0604020202020204" pitchFamily="34" charset="0"/>
              </a:rPr>
              <a:t>he degree to which individuals have the knowledge, ability, and confidence to:</a:t>
            </a:r>
          </a:p>
          <a:p>
            <a:r>
              <a:rPr lang="en-US" sz="2800" b="1" dirty="0">
                <a:solidFill>
                  <a:srgbClr val="000000"/>
                </a:solidFill>
                <a:latin typeface="Arial" panose="020B0604020202020204" pitchFamily="34" charset="0"/>
                <a:cs typeface="Arial" panose="020B0604020202020204" pitchFamily="34" charset="0"/>
              </a:rPr>
              <a:t>a)  Find  and evaluate information about </a:t>
            </a:r>
          </a:p>
          <a:p>
            <a:r>
              <a:rPr lang="en-US" sz="2800" b="1" dirty="0">
                <a:solidFill>
                  <a:srgbClr val="000000"/>
                </a:solidFill>
                <a:latin typeface="Arial" panose="020B0604020202020204" pitchFamily="34" charset="0"/>
                <a:cs typeface="Arial" panose="020B0604020202020204" pitchFamily="34" charset="0"/>
              </a:rPr>
              <a:t>      health plans;</a:t>
            </a:r>
          </a:p>
          <a:p>
            <a:pPr marL="514350" indent="-514350">
              <a:buAutoNum type="alphaLcParenR" startAt="2"/>
            </a:pPr>
            <a:r>
              <a:rPr lang="en-US" sz="2800" b="1" dirty="0" smtClean="0">
                <a:solidFill>
                  <a:srgbClr val="000000"/>
                </a:solidFill>
                <a:latin typeface="Arial" panose="020B0604020202020204" pitchFamily="34" charset="0"/>
                <a:cs typeface="Arial" panose="020B0604020202020204" pitchFamily="34" charset="0"/>
              </a:rPr>
              <a:t>Select </a:t>
            </a:r>
            <a:r>
              <a:rPr lang="en-US" sz="2800" b="1" dirty="0">
                <a:solidFill>
                  <a:srgbClr val="000000"/>
                </a:solidFill>
                <a:latin typeface="Arial" panose="020B0604020202020204" pitchFamily="34" charset="0"/>
                <a:cs typeface="Arial" panose="020B0604020202020204" pitchFamily="34" charset="0"/>
              </a:rPr>
              <a:t>the best plan for his or her </a:t>
            </a:r>
            <a:endParaRPr lang="en-US" sz="2800" b="1" dirty="0" smtClean="0">
              <a:solidFill>
                <a:srgbClr val="000000"/>
              </a:solidFill>
              <a:latin typeface="Arial" panose="020B0604020202020204" pitchFamily="34" charset="0"/>
              <a:cs typeface="Arial" panose="020B0604020202020204" pitchFamily="34" charset="0"/>
            </a:endParaRPr>
          </a:p>
          <a:p>
            <a:r>
              <a:rPr lang="en-US" sz="2800" b="1" dirty="0">
                <a:solidFill>
                  <a:srgbClr val="000000"/>
                </a:solidFill>
                <a:latin typeface="Arial" panose="020B0604020202020204" pitchFamily="34" charset="0"/>
                <a:cs typeface="Arial" panose="020B0604020202020204" pitchFamily="34" charset="0"/>
              </a:rPr>
              <a:t> </a:t>
            </a:r>
            <a:r>
              <a:rPr lang="en-US" sz="2800" b="1" dirty="0" smtClean="0">
                <a:solidFill>
                  <a:srgbClr val="000000"/>
                </a:solidFill>
                <a:latin typeface="Arial" panose="020B0604020202020204" pitchFamily="34" charset="0"/>
                <a:cs typeface="Arial" panose="020B0604020202020204" pitchFamily="34" charset="0"/>
              </a:rPr>
              <a:t>     family’s </a:t>
            </a:r>
            <a:r>
              <a:rPr lang="en-US" sz="2800" b="1" dirty="0">
                <a:solidFill>
                  <a:srgbClr val="000000"/>
                </a:solidFill>
                <a:latin typeface="Arial" panose="020B0604020202020204" pitchFamily="34" charset="0"/>
                <a:cs typeface="Arial" panose="020B0604020202020204" pitchFamily="34" charset="0"/>
              </a:rPr>
              <a:t>financial and health </a:t>
            </a:r>
            <a:endParaRPr lang="en-US" sz="2800" b="1" dirty="0" smtClean="0">
              <a:solidFill>
                <a:srgbClr val="000000"/>
              </a:solidFill>
              <a:latin typeface="Arial" panose="020B0604020202020204" pitchFamily="34" charset="0"/>
              <a:cs typeface="Arial" panose="020B0604020202020204" pitchFamily="34" charset="0"/>
            </a:endParaRPr>
          </a:p>
          <a:p>
            <a:r>
              <a:rPr lang="en-US" sz="2800" b="1" dirty="0">
                <a:solidFill>
                  <a:srgbClr val="000000"/>
                </a:solidFill>
                <a:latin typeface="Arial" panose="020B0604020202020204" pitchFamily="34" charset="0"/>
                <a:cs typeface="Arial" panose="020B0604020202020204" pitchFamily="34" charset="0"/>
              </a:rPr>
              <a:t> </a:t>
            </a:r>
            <a:r>
              <a:rPr lang="en-US" sz="2800" b="1" dirty="0" smtClean="0">
                <a:solidFill>
                  <a:srgbClr val="000000"/>
                </a:solidFill>
                <a:latin typeface="Arial" panose="020B0604020202020204" pitchFamily="34" charset="0"/>
                <a:cs typeface="Arial" panose="020B0604020202020204" pitchFamily="34" charset="0"/>
              </a:rPr>
              <a:t>     circumstances</a:t>
            </a:r>
            <a:r>
              <a:rPr lang="en-US" sz="2800" b="1" dirty="0">
                <a:solidFill>
                  <a:srgbClr val="000000"/>
                </a:solidFill>
                <a:latin typeface="Arial" panose="020B0604020202020204" pitchFamily="34" charset="0"/>
                <a:cs typeface="Arial" panose="020B0604020202020204" pitchFamily="34" charset="0"/>
              </a:rPr>
              <a:t>, and</a:t>
            </a:r>
          </a:p>
          <a:p>
            <a:r>
              <a:rPr lang="en-US" sz="2800" b="1" dirty="0">
                <a:solidFill>
                  <a:srgbClr val="000000"/>
                </a:solidFill>
                <a:latin typeface="Arial" panose="020B0604020202020204" pitchFamily="34" charset="0"/>
                <a:cs typeface="Arial" panose="020B0604020202020204" pitchFamily="34" charset="0"/>
              </a:rPr>
              <a:t>c)  Use the plan once enrolled.</a:t>
            </a:r>
          </a:p>
        </p:txBody>
      </p:sp>
      <p:sp>
        <p:nvSpPr>
          <p:cNvPr id="3" name="TextBox 2"/>
          <p:cNvSpPr txBox="1"/>
          <p:nvPr/>
        </p:nvSpPr>
        <p:spPr>
          <a:xfrm>
            <a:off x="1371601" y="558225"/>
            <a:ext cx="596649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 Insurance Literacy</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269738"/>
            <a:ext cx="2285999" cy="143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8631" y="5486400"/>
            <a:ext cx="8153398" cy="923330"/>
          </a:xfrm>
          <a:prstGeom prst="rect">
            <a:avLst/>
          </a:prstGeom>
          <a:noFill/>
        </p:spPr>
        <p:txBody>
          <a:bodyPr wrap="square" rtlCol="0">
            <a:spAutoFit/>
          </a:bodyPr>
          <a:lstStyle/>
          <a:p>
            <a:r>
              <a:rPr lang="en-US" sz="1200" dirty="0">
                <a:solidFill>
                  <a:srgbClr val="000000"/>
                </a:solidFill>
              </a:rPr>
              <a:t>Measuring health insurance literacy:  A call to action and report from the </a:t>
            </a:r>
            <a:r>
              <a:rPr lang="en-US" sz="1200" dirty="0" smtClean="0">
                <a:solidFill>
                  <a:srgbClr val="000000"/>
                </a:solidFill>
              </a:rPr>
              <a:t>health                                                            </a:t>
            </a:r>
            <a:endParaRPr lang="en-US" sz="1200" dirty="0">
              <a:solidFill>
                <a:srgbClr val="000000"/>
              </a:solidFill>
            </a:endParaRPr>
          </a:p>
          <a:p>
            <a:r>
              <a:rPr lang="en-US" sz="1200" dirty="0" smtClean="0">
                <a:solidFill>
                  <a:srgbClr val="000000"/>
                </a:solidFill>
              </a:rPr>
              <a:t>insurance </a:t>
            </a:r>
            <a:r>
              <a:rPr lang="en-US" sz="1200" dirty="0">
                <a:solidFill>
                  <a:srgbClr val="000000"/>
                </a:solidFill>
              </a:rPr>
              <a:t>literacy expert roundtable. (2011), Washington, D.C.: Consumers Union. Available at: </a:t>
            </a:r>
            <a:r>
              <a:rPr lang="en-US" sz="1200" u="sng" dirty="0">
                <a:solidFill>
                  <a:srgbClr val="000000"/>
                </a:solidFill>
                <a:hlinkClick r:id="rId4"/>
              </a:rPr>
              <a:t>http://www.consumersunion.org/pub/Health_Insurance_Literacy_Roundtable_rpt.pdf</a:t>
            </a:r>
            <a:endParaRPr lang="en-US" sz="1200" dirty="0">
              <a:solidFill>
                <a:srgbClr val="000000"/>
              </a:solidFill>
            </a:endParaRPr>
          </a:p>
          <a:p>
            <a:endParaRPr lang="en-US" dirty="0"/>
          </a:p>
        </p:txBody>
      </p:sp>
    </p:spTree>
    <p:extLst>
      <p:ext uri="{BB962C8B-B14F-4D97-AF65-F5344CB8AC3E}">
        <p14:creationId xmlns:p14="http://schemas.microsoft.com/office/powerpoint/2010/main" val="295539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8722" y="965752"/>
            <a:ext cx="7543800" cy="758825"/>
          </a:xfrm>
          <a:prstGeom prst="rect">
            <a:avLst/>
          </a:prstGeom>
        </p:spPr>
        <p:txBody>
          <a:bodyPr vert="horz" anchor="b">
            <a:noAutofit/>
          </a:bodyPr>
          <a:lstStyle>
            <a:lvl1pPr algn="ctr" rtl="0" eaLnBrk="1" latinLnBrk="0" hangingPunct="1">
              <a:spcBef>
                <a:spcPct val="0"/>
              </a:spcBef>
              <a:buNone/>
              <a:defRPr kumimoji="0" sz="2475" kern="1200">
                <a:solidFill>
                  <a:schemeClr val="accent3">
                    <a:shade val="75000"/>
                  </a:schemeClr>
                </a:solidFill>
                <a:latin typeface="Arial" pitchFamily="34" charset="0"/>
                <a:ea typeface="+mj-ea"/>
                <a:cs typeface="Arial" pitchFamily="34" charset="0"/>
              </a:defRPr>
            </a:lvl1pPr>
          </a:lstStyle>
          <a:p>
            <a:r>
              <a:rPr lang="en-US" sz="3600" b="1" dirty="0" smtClean="0">
                <a:solidFill>
                  <a:srgbClr val="000000"/>
                </a:solidFill>
              </a:rPr>
              <a:t>Have You Ever Felt Like This?</a:t>
            </a:r>
            <a:endParaRPr lang="en-US" sz="3600" b="1" dirty="0">
              <a:solidFill>
                <a:srgbClr val="000000"/>
              </a:solidFill>
            </a:endParaRPr>
          </a:p>
        </p:txBody>
      </p:sp>
      <p:pic>
        <p:nvPicPr>
          <p:cNvPr id="5" name="ZocDoc 'Insurance' 30 Second TV Spo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69017" y="1946974"/>
            <a:ext cx="6096000" cy="3429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228600"/>
            <a:ext cx="1848232" cy="914400"/>
          </a:xfrm>
          <a:prstGeom prst="rect">
            <a:avLst/>
          </a:prstGeom>
        </p:spPr>
      </p:pic>
    </p:spTree>
    <p:extLst>
      <p:ext uri="{BB962C8B-B14F-4D97-AF65-F5344CB8AC3E}">
        <p14:creationId xmlns:p14="http://schemas.microsoft.com/office/powerpoint/2010/main" val="184217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686800" y="1027113"/>
            <a:ext cx="457200" cy="441325"/>
          </a:xfrm>
          <a:prstGeom prst="rect">
            <a:avLst/>
          </a:prstGeom>
          <a:noFill/>
        </p:spPr>
        <p:txBody>
          <a:bodyPr/>
          <a:lstStyle>
            <a:lvl1pPr defTabSz="829838">
              <a:defRPr sz="2182">
                <a:solidFill>
                  <a:schemeClr val="tx1"/>
                </a:solidFill>
                <a:latin typeface="Verdana" panose="020B0604030504040204" pitchFamily="34" charset="0"/>
                <a:ea typeface="ＭＳ Ｐゴシック" panose="020B0600070205080204" pitchFamily="34" charset="-128"/>
              </a:defRPr>
            </a:lvl1pPr>
            <a:lvl2pPr marL="675416" indent="-259775" defTabSz="829838">
              <a:defRPr sz="2182">
                <a:solidFill>
                  <a:schemeClr val="tx1"/>
                </a:solidFill>
                <a:latin typeface="Verdana" panose="020B0604030504040204" pitchFamily="34" charset="0"/>
                <a:ea typeface="ＭＳ Ｐゴシック" panose="020B0600070205080204" pitchFamily="34" charset="-128"/>
              </a:defRPr>
            </a:lvl2pPr>
            <a:lvl3pPr marL="1039101" indent="-209264" defTabSz="829838">
              <a:defRPr sz="2182">
                <a:solidFill>
                  <a:schemeClr val="tx1"/>
                </a:solidFill>
                <a:latin typeface="Verdana" panose="020B0604030504040204" pitchFamily="34" charset="0"/>
                <a:ea typeface="ＭＳ Ｐゴシック" panose="020B0600070205080204" pitchFamily="34" charset="-128"/>
              </a:defRPr>
            </a:lvl3pPr>
            <a:lvl4pPr marL="1454742" indent="-207820" defTabSz="829838">
              <a:defRPr sz="2182">
                <a:solidFill>
                  <a:schemeClr val="tx1"/>
                </a:solidFill>
                <a:latin typeface="Verdana" panose="020B0604030504040204" pitchFamily="34" charset="0"/>
                <a:ea typeface="ＭＳ Ｐゴシック" panose="020B0600070205080204" pitchFamily="34" charset="-128"/>
              </a:defRPr>
            </a:lvl4pPr>
            <a:lvl5pPr marL="1870382" indent="-207820" defTabSz="829838">
              <a:defRPr sz="2182">
                <a:solidFill>
                  <a:schemeClr val="tx1"/>
                </a:solidFill>
                <a:latin typeface="Verdana" panose="020B0604030504040204" pitchFamily="34" charset="0"/>
                <a:ea typeface="ＭＳ Ｐゴシック" panose="020B0600070205080204" pitchFamily="34" charset="-128"/>
              </a:defRPr>
            </a:lvl5pPr>
            <a:lvl6pPr marL="2286023" indent="-207820" defTabSz="829838" eaLnBrk="0" fontAlgn="base" hangingPunct="0">
              <a:spcBef>
                <a:spcPct val="0"/>
              </a:spcBef>
              <a:spcAft>
                <a:spcPct val="0"/>
              </a:spcAft>
              <a:defRPr sz="2182">
                <a:solidFill>
                  <a:schemeClr val="tx1"/>
                </a:solidFill>
                <a:latin typeface="Verdana" panose="020B0604030504040204" pitchFamily="34" charset="0"/>
                <a:ea typeface="ＭＳ Ｐゴシック" panose="020B0600070205080204" pitchFamily="34" charset="-128"/>
              </a:defRPr>
            </a:lvl6pPr>
            <a:lvl7pPr marL="2701663" indent="-207820" defTabSz="829838" eaLnBrk="0" fontAlgn="base" hangingPunct="0">
              <a:spcBef>
                <a:spcPct val="0"/>
              </a:spcBef>
              <a:spcAft>
                <a:spcPct val="0"/>
              </a:spcAft>
              <a:defRPr sz="2182">
                <a:solidFill>
                  <a:schemeClr val="tx1"/>
                </a:solidFill>
                <a:latin typeface="Verdana" panose="020B0604030504040204" pitchFamily="34" charset="0"/>
                <a:ea typeface="ＭＳ Ｐゴシック" panose="020B0600070205080204" pitchFamily="34" charset="-128"/>
              </a:defRPr>
            </a:lvl7pPr>
            <a:lvl8pPr marL="3117304" indent="-207820" defTabSz="829838" eaLnBrk="0" fontAlgn="base" hangingPunct="0">
              <a:spcBef>
                <a:spcPct val="0"/>
              </a:spcBef>
              <a:spcAft>
                <a:spcPct val="0"/>
              </a:spcAft>
              <a:defRPr sz="2182">
                <a:solidFill>
                  <a:schemeClr val="tx1"/>
                </a:solidFill>
                <a:latin typeface="Verdana" panose="020B0604030504040204" pitchFamily="34" charset="0"/>
                <a:ea typeface="ＭＳ Ｐゴシック" panose="020B0600070205080204" pitchFamily="34" charset="-128"/>
              </a:defRPr>
            </a:lvl8pPr>
            <a:lvl9pPr marL="3532944" indent="-207820" defTabSz="829838" eaLnBrk="0" fontAlgn="base" hangingPunct="0">
              <a:spcBef>
                <a:spcPct val="0"/>
              </a:spcBef>
              <a:spcAft>
                <a:spcPct val="0"/>
              </a:spcAft>
              <a:defRPr sz="2182">
                <a:solidFill>
                  <a:schemeClr val="tx1"/>
                </a:solidFill>
                <a:latin typeface="Verdana" panose="020B0604030504040204" pitchFamily="34" charset="0"/>
                <a:ea typeface="ＭＳ Ｐゴシック" panose="020B0600070205080204" pitchFamily="34" charset="-128"/>
              </a:defRPr>
            </a:lvl9pPr>
          </a:lstStyle>
          <a:p>
            <a:fld id="{EA0F8B38-B6BF-476E-AC30-50168632BEBA}" type="slidenum">
              <a:rPr lang="en-US" altLang="en-US" sz="1182"/>
              <a:pPr/>
              <a:t>5</a:t>
            </a:fld>
            <a:endParaRPr lang="en-US" altLang="en-US" sz="1182"/>
          </a:p>
        </p:txBody>
      </p:sp>
      <p:sp>
        <p:nvSpPr>
          <p:cNvPr id="491522" name="Rectangle 2"/>
          <p:cNvSpPr>
            <a:spLocks noGrp="1" noChangeArrowheads="1"/>
          </p:cNvSpPr>
          <p:nvPr>
            <p:ph type="title" idx="4294967295"/>
          </p:nvPr>
        </p:nvSpPr>
        <p:spPr>
          <a:xfrm>
            <a:off x="0" y="228600"/>
            <a:ext cx="9004300" cy="1981200"/>
          </a:xfrm>
        </p:spPr>
        <p:txBody>
          <a:bodyPr>
            <a:normAutofit/>
          </a:bodyPr>
          <a:lstStyle/>
          <a:p>
            <a:pPr eaLnBrk="1" hangingPunct="1"/>
            <a:r>
              <a:rPr lang="en-US" altLang="en-US" sz="2800" b="1" dirty="0">
                <a:solidFill>
                  <a:schemeClr val="tx1"/>
                </a:solidFill>
              </a:rPr>
              <a:t>Health Insurance Literacy </a:t>
            </a:r>
            <a:r>
              <a:rPr lang="en-US" altLang="en-US" sz="2800" b="1" dirty="0" smtClean="0">
                <a:solidFill>
                  <a:schemeClr val="tx1"/>
                </a:solidFill>
              </a:rPr>
              <a:t>Education</a:t>
            </a:r>
            <a:br>
              <a:rPr lang="en-US" altLang="en-US" sz="2800" b="1" dirty="0" smtClean="0">
                <a:solidFill>
                  <a:schemeClr val="tx1"/>
                </a:solidFill>
              </a:rPr>
            </a:br>
            <a:r>
              <a:rPr lang="en-US" altLang="en-US" sz="2800" b="1" dirty="0" smtClean="0">
                <a:solidFill>
                  <a:schemeClr val="tx1"/>
                </a:solidFill>
              </a:rPr>
              <a:t>Requires Financial &amp; Health Knowledge and Skills</a:t>
            </a:r>
            <a:br>
              <a:rPr lang="en-US" altLang="en-US" sz="2800" b="1" dirty="0" smtClean="0">
                <a:solidFill>
                  <a:schemeClr val="tx1"/>
                </a:solidFill>
              </a:rPr>
            </a:br>
            <a:r>
              <a:rPr lang="en-US" altLang="en-US" sz="2800" b="1" dirty="0" smtClean="0">
                <a:solidFill>
                  <a:schemeClr val="tx1"/>
                </a:solidFill>
              </a:rPr>
              <a:t>and </a:t>
            </a:r>
            <a:r>
              <a:rPr lang="en-US" altLang="en-US" sz="2800" b="1" dirty="0">
                <a:solidFill>
                  <a:schemeClr val="tx1"/>
                </a:solidFill>
              </a:rPr>
              <a:t>Measurement </a:t>
            </a:r>
            <a:r>
              <a:rPr lang="en-US" altLang="en-US" sz="2800" b="1" dirty="0" smtClean="0">
                <a:solidFill>
                  <a:schemeClr val="tx1"/>
                </a:solidFill>
              </a:rPr>
              <a:t>Tools</a:t>
            </a:r>
            <a:endParaRPr lang="en-US" altLang="en-US" sz="2800" b="1" dirty="0">
              <a:solidFill>
                <a:schemeClr val="tx1"/>
              </a:solidFill>
            </a:endParaRPr>
          </a:p>
        </p:txBody>
      </p:sp>
      <p:sp>
        <p:nvSpPr>
          <p:cNvPr id="491523" name="Oval 3"/>
          <p:cNvSpPr>
            <a:spLocks noChangeArrowheads="1"/>
          </p:cNvSpPr>
          <p:nvPr/>
        </p:nvSpPr>
        <p:spPr bwMode="auto">
          <a:xfrm>
            <a:off x="1066800" y="2305916"/>
            <a:ext cx="4572000" cy="3547341"/>
          </a:xfrm>
          <a:prstGeom prst="ellipse">
            <a:avLst/>
          </a:prstGeom>
          <a:solidFill>
            <a:srgbClr val="CCFFFF">
              <a:alpha val="5215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0238" tIns="45120" rIns="90238" bIns="45120" anchor="ctr"/>
          <a:lstStyle>
            <a:lvl1pPr defTabSz="912813">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defRPr sz="2400">
                <a:solidFill>
                  <a:schemeClr val="tx1"/>
                </a:solidFill>
                <a:latin typeface="Verdana" panose="020B0604030504040204" pitchFamily="34" charset="0"/>
                <a:ea typeface="ＭＳ Ｐゴシック" panose="020B0600070205080204" pitchFamily="34" charset="-128"/>
              </a:defRPr>
            </a:lvl2pPr>
            <a:lvl3pPr marL="1143000" indent="-230188" defTabSz="912813">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r>
              <a:rPr lang="en-US" altLang="en-US" sz="1636" b="1" dirty="0"/>
              <a:t>Financial </a:t>
            </a:r>
            <a:br>
              <a:rPr lang="en-US" altLang="en-US" sz="1636" b="1" dirty="0"/>
            </a:br>
            <a:r>
              <a:rPr lang="en-US" altLang="en-US" sz="1636" b="1" dirty="0"/>
              <a:t>Literacy</a:t>
            </a:r>
          </a:p>
          <a:p>
            <a:r>
              <a:rPr lang="en-US" altLang="en-US" sz="1636" b="1" dirty="0"/>
              <a:t>Knowledge and</a:t>
            </a:r>
          </a:p>
          <a:p>
            <a:r>
              <a:rPr lang="en-US" altLang="en-US" sz="1636" b="1" dirty="0"/>
              <a:t>Skills </a:t>
            </a:r>
            <a:br>
              <a:rPr lang="en-US" altLang="en-US" sz="1636" b="1" dirty="0"/>
            </a:br>
            <a:r>
              <a:rPr lang="en-US" altLang="en-US" sz="1636" dirty="0"/>
              <a:t>(Multiple </a:t>
            </a:r>
            <a:br>
              <a:rPr lang="en-US" altLang="en-US" sz="1636" dirty="0"/>
            </a:br>
            <a:r>
              <a:rPr lang="en-US" altLang="en-US" sz="1636" dirty="0"/>
              <a:t>measures)</a:t>
            </a:r>
          </a:p>
          <a:p>
            <a:pPr>
              <a:buFontTx/>
              <a:buChar char="•"/>
            </a:pPr>
            <a:endParaRPr lang="en-US" altLang="en-US" sz="1636" dirty="0"/>
          </a:p>
        </p:txBody>
      </p:sp>
      <p:sp>
        <p:nvSpPr>
          <p:cNvPr id="491524" name="Oval 4"/>
          <p:cNvSpPr>
            <a:spLocks noChangeArrowheads="1"/>
          </p:cNvSpPr>
          <p:nvPr/>
        </p:nvSpPr>
        <p:spPr bwMode="auto">
          <a:xfrm>
            <a:off x="3733800" y="2305916"/>
            <a:ext cx="4114512" cy="3400136"/>
          </a:xfrm>
          <a:prstGeom prst="ellipse">
            <a:avLst/>
          </a:prstGeom>
          <a:solidFill>
            <a:srgbClr val="FFFF99">
              <a:alpha val="4117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0238" tIns="45120" rIns="90238" bIns="45120" anchor="ctr"/>
          <a:lstStyle>
            <a:lvl1pPr marL="342900" indent="-342900" defTabSz="912813">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defRPr sz="2400">
                <a:solidFill>
                  <a:schemeClr val="tx1"/>
                </a:solidFill>
                <a:latin typeface="Verdana" panose="020B0604030504040204" pitchFamily="34" charset="0"/>
                <a:ea typeface="ＭＳ Ｐゴシック" panose="020B0600070205080204" pitchFamily="34" charset="-128"/>
              </a:defRPr>
            </a:lvl2pPr>
            <a:lvl3pPr marL="1143000" indent="-230188" defTabSz="912813">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defRPr sz="2400">
                <a:solidFill>
                  <a:schemeClr val="tx1"/>
                </a:solidFill>
                <a:latin typeface="Verdana" panose="020B0604030504040204" pitchFamily="34" charset="0"/>
                <a:ea typeface="ＭＳ Ｐゴシック" panose="020B0600070205080204" pitchFamily="34" charset="-128"/>
              </a:defRPr>
            </a:lvl4pPr>
            <a:lvl5pPr defTabSz="912813">
              <a:defRPr sz="2400">
                <a:solidFill>
                  <a:schemeClr val="tx1"/>
                </a:solidFill>
                <a:latin typeface="Verdana" panose="020B0604030504040204" pitchFamily="34" charset="0"/>
                <a:ea typeface="ＭＳ Ｐゴシック" panose="020B0600070205080204" pitchFamily="34" charset="-128"/>
              </a:defRPr>
            </a:lvl5pPr>
            <a:lvl6pPr marL="2441575"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898775"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355975"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13175"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lvl="4" algn="r"/>
            <a:r>
              <a:rPr lang="en-US" altLang="en-US" sz="1636" b="1" dirty="0"/>
              <a:t>Health </a:t>
            </a:r>
            <a:br>
              <a:rPr lang="en-US" altLang="en-US" sz="1636" b="1" dirty="0"/>
            </a:br>
            <a:r>
              <a:rPr lang="en-US" altLang="en-US" sz="1636" b="1" dirty="0"/>
              <a:t>Literacy</a:t>
            </a:r>
          </a:p>
          <a:p>
            <a:pPr lvl="4" algn="r"/>
            <a:r>
              <a:rPr lang="en-US" altLang="en-US" sz="1636" b="1" dirty="0"/>
              <a:t>Knowledge</a:t>
            </a:r>
          </a:p>
          <a:p>
            <a:pPr lvl="4" algn="r"/>
            <a:r>
              <a:rPr lang="en-US" altLang="en-US" sz="1636" b="1" dirty="0"/>
              <a:t>and Skills</a:t>
            </a:r>
          </a:p>
          <a:p>
            <a:pPr lvl="4" algn="r"/>
            <a:r>
              <a:rPr lang="en-US" altLang="en-US" sz="1636" dirty="0"/>
              <a:t>(Multiple</a:t>
            </a:r>
            <a:br>
              <a:rPr lang="en-US" altLang="en-US" sz="1636" dirty="0"/>
            </a:br>
            <a:r>
              <a:rPr lang="en-US" altLang="en-US" sz="1636" dirty="0"/>
              <a:t> measures)</a:t>
            </a:r>
          </a:p>
          <a:p>
            <a:pPr lvl="4" algn="r"/>
            <a:endParaRPr lang="en-US" altLang="en-US" sz="1636" dirty="0"/>
          </a:p>
        </p:txBody>
      </p:sp>
      <p:sp>
        <p:nvSpPr>
          <p:cNvPr id="491525" name="Text Box 5"/>
          <p:cNvSpPr txBox="1">
            <a:spLocks noChangeArrowheads="1"/>
          </p:cNvSpPr>
          <p:nvPr/>
        </p:nvSpPr>
        <p:spPr bwMode="auto">
          <a:xfrm>
            <a:off x="3886489" y="3199535"/>
            <a:ext cx="1524000" cy="92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0238" tIns="45120" rIns="90238" bIns="45120">
            <a:spAutoFit/>
          </a:bodyPr>
          <a:lstStyle>
            <a:lvl1pPr defTabSz="912813">
              <a:defRPr sz="2400">
                <a:solidFill>
                  <a:schemeClr val="tx1"/>
                </a:solidFill>
                <a:latin typeface="Verdana" panose="020B0604030504040204" pitchFamily="34" charset="0"/>
                <a:ea typeface="ＭＳ Ｐゴシック" panose="020B0600070205080204" pitchFamily="34" charset="-128"/>
              </a:defRPr>
            </a:lvl1pPr>
            <a:lvl2pPr marL="742950" indent="-285750" defTabSz="912813">
              <a:defRPr sz="2400">
                <a:solidFill>
                  <a:schemeClr val="tx1"/>
                </a:solidFill>
                <a:latin typeface="Verdana" panose="020B0604030504040204" pitchFamily="34" charset="0"/>
                <a:ea typeface="ＭＳ Ｐゴシック" panose="020B0600070205080204" pitchFamily="34" charset="-128"/>
              </a:defRPr>
            </a:lvl2pPr>
            <a:lvl3pPr marL="1143000" indent="-230188" defTabSz="912813">
              <a:defRPr sz="2400">
                <a:solidFill>
                  <a:schemeClr val="tx1"/>
                </a:solidFill>
                <a:latin typeface="Verdana" panose="020B0604030504040204" pitchFamily="34" charset="0"/>
                <a:ea typeface="ＭＳ Ｐゴシック" panose="020B0600070205080204" pitchFamily="34" charset="-128"/>
              </a:defRPr>
            </a:lvl3pPr>
            <a:lvl4pPr marL="1600200" indent="-228600" defTabSz="912813">
              <a:defRPr sz="2400">
                <a:solidFill>
                  <a:schemeClr val="tx1"/>
                </a:solidFill>
                <a:latin typeface="Verdana" panose="020B0604030504040204" pitchFamily="34" charset="0"/>
                <a:ea typeface="ＭＳ Ｐゴシック" panose="020B0600070205080204" pitchFamily="34" charset="-128"/>
              </a:defRPr>
            </a:lvl4pPr>
            <a:lvl5pPr marL="2057400" indent="-228600" defTabSz="912813">
              <a:defRPr sz="2400">
                <a:solidFill>
                  <a:schemeClr val="tx1"/>
                </a:solidFill>
                <a:latin typeface="Verdana" panose="020B060403050404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spcBef>
                <a:spcPct val="15000"/>
              </a:spcBef>
            </a:pPr>
            <a:r>
              <a:rPr lang="en-US" altLang="en-US" sz="1636" b="1" dirty="0"/>
              <a:t>Health </a:t>
            </a:r>
          </a:p>
          <a:p>
            <a:pPr algn="ctr">
              <a:spcBef>
                <a:spcPct val="15000"/>
              </a:spcBef>
            </a:pPr>
            <a:r>
              <a:rPr lang="en-US" altLang="en-US" sz="1636" b="1" u="sng" dirty="0"/>
              <a:t>Insurance</a:t>
            </a:r>
            <a:r>
              <a:rPr lang="en-US" altLang="en-US" sz="1636" b="1" dirty="0"/>
              <a:t> </a:t>
            </a:r>
          </a:p>
          <a:p>
            <a:pPr algn="ctr">
              <a:spcBef>
                <a:spcPct val="15000"/>
              </a:spcBef>
            </a:pPr>
            <a:r>
              <a:rPr lang="en-US" altLang="en-US" sz="1636" b="1" dirty="0"/>
              <a:t>Literacy</a:t>
            </a:r>
          </a:p>
        </p:txBody>
      </p:sp>
    </p:spTree>
    <p:extLst>
      <p:ext uri="{BB962C8B-B14F-4D97-AF65-F5344CB8AC3E}">
        <p14:creationId xmlns:p14="http://schemas.microsoft.com/office/powerpoint/2010/main" val="376184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81000"/>
            <a:ext cx="7055751" cy="1002676"/>
          </a:xfrm>
        </p:spPr>
        <p:txBody>
          <a:bodyPr>
            <a:noAutofit/>
          </a:bodyPr>
          <a:lstStyle/>
          <a:p>
            <a:r>
              <a:rPr lang="en-US" sz="3600" b="1" dirty="0" smtClean="0">
                <a:solidFill>
                  <a:srgbClr val="000000"/>
                </a:solidFill>
              </a:rPr>
              <a:t>Assessing Need for Smart Use</a:t>
            </a:r>
            <a:endParaRPr lang="en-US" sz="3600" b="1" dirty="0">
              <a:solidFill>
                <a:srgbClr val="000000"/>
              </a:solidFill>
            </a:endParaRPr>
          </a:p>
        </p:txBody>
      </p:sp>
      <p:sp>
        <p:nvSpPr>
          <p:cNvPr id="3" name="Text Placeholder 2"/>
          <p:cNvSpPr>
            <a:spLocks noGrp="1"/>
          </p:cNvSpPr>
          <p:nvPr>
            <p:ph type="body" idx="4294967295"/>
          </p:nvPr>
        </p:nvSpPr>
        <p:spPr>
          <a:xfrm>
            <a:off x="914400" y="1737916"/>
            <a:ext cx="7885043" cy="4194809"/>
          </a:xfrm>
        </p:spPr>
        <p:txBody>
          <a:bodyPr>
            <a:normAutofit/>
          </a:bodyPr>
          <a:lstStyle/>
          <a:p>
            <a:pPr marL="457200" indent="-457200">
              <a:buFont typeface="+mj-lt"/>
              <a:buAutoNum type="arabicPeriod"/>
            </a:pPr>
            <a:r>
              <a:rPr lang="en-US" sz="2400" dirty="0" smtClean="0"/>
              <a:t>Focus groups with navigators and assisters</a:t>
            </a:r>
          </a:p>
          <a:p>
            <a:pPr marL="457200" indent="-457200">
              <a:buFont typeface="+mj-lt"/>
              <a:buAutoNum type="arabicPeriod"/>
            </a:pPr>
            <a:endParaRPr lang="en-US" sz="2400" dirty="0" smtClean="0"/>
          </a:p>
          <a:p>
            <a:pPr marL="457200" indent="-457200">
              <a:buFont typeface="+mj-lt"/>
              <a:buAutoNum type="arabicPeriod"/>
            </a:pPr>
            <a:r>
              <a:rPr lang="en-US" sz="2400" dirty="0" smtClean="0"/>
              <a:t>Consumer survey of health insurance literacy education needs</a:t>
            </a:r>
          </a:p>
          <a:p>
            <a:pPr marL="457200" indent="-457200">
              <a:buFont typeface="+mj-lt"/>
              <a:buAutoNum type="arabicPeriod"/>
            </a:pPr>
            <a:endParaRPr lang="en-US" sz="2400" dirty="0" smtClean="0"/>
          </a:p>
          <a:p>
            <a:pPr marL="457200" indent="-457200">
              <a:buFont typeface="+mj-lt"/>
              <a:buAutoNum type="arabicPeriod"/>
            </a:pPr>
            <a:r>
              <a:rPr lang="en-US" sz="2400" dirty="0" smtClean="0"/>
              <a:t>Review of the literature</a:t>
            </a:r>
            <a:endParaRPr lang="en-US" sz="2400" dirty="0"/>
          </a:p>
        </p:txBody>
      </p:sp>
    </p:spTree>
    <p:custDataLst>
      <p:tags r:id="rId1"/>
    </p:custDataLst>
    <p:extLst>
      <p:ext uri="{BB962C8B-B14F-4D97-AF65-F5344CB8AC3E}">
        <p14:creationId xmlns:p14="http://schemas.microsoft.com/office/powerpoint/2010/main" val="399455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7055751" cy="1002676"/>
          </a:xfrm>
        </p:spPr>
        <p:txBody>
          <a:bodyPr>
            <a:noAutofit/>
          </a:bodyPr>
          <a:lstStyle/>
          <a:p>
            <a:r>
              <a:rPr lang="en-US" sz="3600" b="1" dirty="0" smtClean="0">
                <a:solidFill>
                  <a:srgbClr val="000000"/>
                </a:solidFill>
              </a:rPr>
              <a:t>What Navigators Said</a:t>
            </a:r>
            <a:endParaRPr lang="en-US" sz="3600" b="1" dirty="0">
              <a:solidFill>
                <a:srgbClr val="000000"/>
              </a:solidFill>
            </a:endParaRPr>
          </a:p>
        </p:txBody>
      </p:sp>
      <p:sp>
        <p:nvSpPr>
          <p:cNvPr id="3" name="Text Placeholder 2"/>
          <p:cNvSpPr>
            <a:spLocks noGrp="1"/>
          </p:cNvSpPr>
          <p:nvPr>
            <p:ph type="body" idx="4294967295"/>
          </p:nvPr>
        </p:nvSpPr>
        <p:spPr>
          <a:xfrm>
            <a:off x="381001" y="1676400"/>
            <a:ext cx="5486400" cy="4267200"/>
          </a:xfrm>
        </p:spPr>
        <p:txBody>
          <a:bodyPr>
            <a:normAutofit fontScale="85000" lnSpcReduction="20000"/>
          </a:bodyPr>
          <a:lstStyle/>
          <a:p>
            <a:pPr marL="0" indent="0">
              <a:buNone/>
            </a:pPr>
            <a:r>
              <a:rPr lang="en-US" sz="2400" i="1" dirty="0" smtClean="0"/>
              <a:t>People need to understand the importance of a </a:t>
            </a:r>
            <a:r>
              <a:rPr lang="en-US" sz="2400" i="1" dirty="0"/>
              <a:t>primary care </a:t>
            </a:r>
            <a:r>
              <a:rPr lang="en-US" sz="2400" i="1" dirty="0" smtClean="0"/>
              <a:t>doctor</a:t>
            </a:r>
          </a:p>
          <a:p>
            <a:pPr marL="0" indent="0">
              <a:buNone/>
            </a:pPr>
            <a:endParaRPr lang="en-US" sz="2400" i="1" dirty="0" smtClean="0"/>
          </a:p>
          <a:p>
            <a:pPr marL="0" indent="0">
              <a:buNone/>
            </a:pPr>
            <a:r>
              <a:rPr lang="en-US" sz="2400" i="1" dirty="0"/>
              <a:t>Allowable expenses, differences between in and out of network coverage, referrals, formulary, cap on allowed expenses</a:t>
            </a:r>
          </a:p>
          <a:p>
            <a:pPr marL="0" indent="0">
              <a:buNone/>
            </a:pPr>
            <a:endParaRPr lang="en-US" sz="2400" i="1" dirty="0" smtClean="0"/>
          </a:p>
          <a:p>
            <a:pPr marL="0" indent="0">
              <a:buNone/>
            </a:pPr>
            <a:r>
              <a:rPr lang="en-US" sz="2400" i="1" dirty="0" smtClean="0"/>
              <a:t>People need to be empowered to ask for information</a:t>
            </a:r>
          </a:p>
          <a:p>
            <a:pPr marL="0" indent="0">
              <a:buNone/>
            </a:pPr>
            <a:endParaRPr lang="en-US" sz="2400" i="1" dirty="0" smtClean="0"/>
          </a:p>
          <a:p>
            <a:pPr marL="0" indent="0">
              <a:buNone/>
            </a:pPr>
            <a:r>
              <a:rPr lang="en-US" sz="2400" i="1" dirty="0" smtClean="0"/>
              <a:t>People </a:t>
            </a:r>
            <a:r>
              <a:rPr lang="en-US" sz="2400" i="1" dirty="0"/>
              <a:t>may not see the value in keeping health </a:t>
            </a:r>
            <a:r>
              <a:rPr lang="en-US" sz="2400" i="1" dirty="0" smtClean="0"/>
              <a:t>insurance</a:t>
            </a:r>
          </a:p>
          <a:p>
            <a:pPr marL="0" indent="0">
              <a:buNone/>
            </a:pPr>
            <a:endParaRPr lang="en-US" sz="2400" i="1" dirty="0" smtClean="0"/>
          </a:p>
          <a:p>
            <a:pPr marL="0" indent="0">
              <a:buNone/>
            </a:pPr>
            <a:r>
              <a:rPr lang="en-US" sz="2400" i="1" dirty="0"/>
              <a:t>Reading and understanding their health insurance card</a:t>
            </a:r>
          </a:p>
          <a:p>
            <a:pPr marL="0" indent="0">
              <a:buNone/>
            </a:pPr>
            <a:endParaRPr lang="en-US" sz="2400" i="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1" y="2133600"/>
            <a:ext cx="3048000" cy="3048000"/>
          </a:xfrm>
          <a:prstGeom prst="rect">
            <a:avLst/>
          </a:prstGeom>
        </p:spPr>
      </p:pic>
    </p:spTree>
    <p:custDataLst>
      <p:tags r:id="rId1"/>
    </p:custDataLst>
    <p:extLst>
      <p:ext uri="{BB962C8B-B14F-4D97-AF65-F5344CB8AC3E}">
        <p14:creationId xmlns:p14="http://schemas.microsoft.com/office/powerpoint/2010/main" val="1059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7055751" cy="1002676"/>
          </a:xfrm>
        </p:spPr>
        <p:txBody>
          <a:bodyPr>
            <a:noAutofit/>
          </a:bodyPr>
          <a:lstStyle/>
          <a:p>
            <a:r>
              <a:rPr lang="en-US" sz="3600" b="1" dirty="0" smtClean="0">
                <a:solidFill>
                  <a:srgbClr val="000000"/>
                </a:solidFill>
              </a:rPr>
              <a:t>What Consumers Said</a:t>
            </a:r>
            <a:endParaRPr lang="en-US" sz="3600" b="1" dirty="0">
              <a:solidFill>
                <a:srgbClr val="000000"/>
              </a:solidFill>
            </a:endParaRPr>
          </a:p>
        </p:txBody>
      </p:sp>
      <p:sp>
        <p:nvSpPr>
          <p:cNvPr id="3" name="Text Placeholder 2"/>
          <p:cNvSpPr>
            <a:spLocks noGrp="1"/>
          </p:cNvSpPr>
          <p:nvPr>
            <p:ph type="body" idx="4294967295"/>
          </p:nvPr>
        </p:nvSpPr>
        <p:spPr>
          <a:xfrm>
            <a:off x="3395902" y="1676400"/>
            <a:ext cx="5486400" cy="4194809"/>
          </a:xfrm>
        </p:spPr>
        <p:txBody>
          <a:bodyPr>
            <a:normAutofit lnSpcReduction="10000"/>
          </a:bodyPr>
          <a:lstStyle/>
          <a:p>
            <a:pPr marL="0" indent="0">
              <a:buNone/>
            </a:pPr>
            <a:r>
              <a:rPr lang="en-US" sz="2400" i="1" dirty="0" smtClean="0"/>
              <a:t>Need help figuring out health insurance costs</a:t>
            </a:r>
          </a:p>
          <a:p>
            <a:pPr marL="0" indent="0">
              <a:buNone/>
            </a:pPr>
            <a:endParaRPr lang="en-US" sz="2400" i="1" dirty="0"/>
          </a:p>
          <a:p>
            <a:pPr marL="0" indent="0">
              <a:buNone/>
            </a:pPr>
            <a:r>
              <a:rPr lang="en-US" sz="2400" i="1" dirty="0"/>
              <a:t>What is the difference between the different plan costs</a:t>
            </a:r>
          </a:p>
          <a:p>
            <a:pPr marL="0" indent="0">
              <a:buNone/>
            </a:pPr>
            <a:endParaRPr lang="en-US" sz="2400" i="1" dirty="0" smtClean="0"/>
          </a:p>
          <a:p>
            <a:pPr marL="0" indent="0">
              <a:buNone/>
            </a:pPr>
            <a:r>
              <a:rPr lang="en-US" sz="2400" i="1" dirty="0"/>
              <a:t>How to find in-network providers near them</a:t>
            </a:r>
          </a:p>
          <a:p>
            <a:pPr marL="0" indent="0">
              <a:buNone/>
            </a:pPr>
            <a:endParaRPr lang="en-US" sz="2400" i="1" dirty="0"/>
          </a:p>
          <a:p>
            <a:pPr marL="0" indent="0">
              <a:buNone/>
            </a:pPr>
            <a:r>
              <a:rPr lang="en-US" sz="2400" i="1" dirty="0" smtClean="0"/>
              <a:t>What to do if your plan refuses to pay a bill</a:t>
            </a:r>
          </a:p>
          <a:p>
            <a:pPr marL="0" indent="0">
              <a:buNone/>
            </a:pPr>
            <a:endParaRPr lang="en-US" sz="2400" i="1" dirty="0"/>
          </a:p>
          <a:p>
            <a:pPr marL="0" indent="0">
              <a:buNone/>
            </a:pPr>
            <a:endParaRPr lang="en-US" sz="2400" i="1" dirty="0"/>
          </a:p>
          <a:p>
            <a:pPr marL="0" indent="0">
              <a:buNone/>
            </a:pPr>
            <a:endParaRPr lang="en-US" sz="2400" i="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013503"/>
            <a:ext cx="2928700" cy="3520601"/>
          </a:xfrm>
          <a:prstGeom prst="rect">
            <a:avLst/>
          </a:prstGeom>
        </p:spPr>
      </p:pic>
    </p:spTree>
    <p:custDataLst>
      <p:tags r:id="rId1"/>
    </p:custDataLst>
    <p:extLst>
      <p:ext uri="{BB962C8B-B14F-4D97-AF65-F5344CB8AC3E}">
        <p14:creationId xmlns:p14="http://schemas.microsoft.com/office/powerpoint/2010/main" val="19740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7800" y="1219200"/>
            <a:ext cx="6172200" cy="4623192"/>
          </a:xfrm>
          <a:prstGeom prst="rect">
            <a:avLst/>
          </a:prstGeom>
        </p:spPr>
      </p:pic>
    </p:spTree>
    <p:extLst>
      <p:ext uri="{BB962C8B-B14F-4D97-AF65-F5344CB8AC3E}">
        <p14:creationId xmlns:p14="http://schemas.microsoft.com/office/powerpoint/2010/main" val="15210237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0.3294"/>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22795</TotalTime>
  <Words>3084</Words>
  <Application>Microsoft Office PowerPoint</Application>
  <PresentationFormat>On-screen Show (4:3)</PresentationFormat>
  <Paragraphs>491</Paragraphs>
  <Slides>28</Slides>
  <Notes>28</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PowerPoint Presentation</vt:lpstr>
      <vt:lpstr>PowerPoint Presentation</vt:lpstr>
      <vt:lpstr>PowerPoint Presentation</vt:lpstr>
      <vt:lpstr>PowerPoint Presentation</vt:lpstr>
      <vt:lpstr>Health Insurance Literacy Education Requires Financial &amp; Health Knowledge and Skills and Measurement Tools</vt:lpstr>
      <vt:lpstr>Assessing Need for Smart Use</vt:lpstr>
      <vt:lpstr>What Navigators Said</vt:lpstr>
      <vt:lpstr>What Consumers Said</vt:lpstr>
      <vt:lpstr>PowerPoint Presentation</vt:lpstr>
      <vt:lpstr>Smart Use Modules </vt:lpstr>
      <vt:lpstr>Smart Actions Program Characteristics </vt:lpstr>
      <vt:lpstr>PowerPoint Presentation</vt:lpstr>
      <vt:lpstr>PowerPoint Presentation</vt:lpstr>
      <vt:lpstr>SMART USE Helps You  Manage Your Health &amp; Money</vt:lpstr>
      <vt:lpstr>Important Words to Know</vt:lpstr>
      <vt:lpstr>Smart Action 1:   Know What Your  Health Insurance Policy Covers</vt:lpstr>
      <vt:lpstr>Smart Action 1:   Know What Your  Health Insurance Policy Covers</vt:lpstr>
      <vt:lpstr>PowerPoint Presentation</vt:lpstr>
      <vt:lpstr>PowerPoint Presentation</vt:lpstr>
      <vt:lpstr>Smart Action 6:   Estimate Health Care Costs</vt:lpstr>
      <vt:lpstr>Smart Action 6:   Estimate Health Care Costs</vt:lpstr>
      <vt:lpstr>PowerPoint Presentation</vt:lpstr>
      <vt:lpstr>PowerPoint Presentation</vt:lpstr>
      <vt:lpstr>PowerPoint Presentation</vt:lpstr>
      <vt:lpstr>Want to Learn More?</vt:lpstr>
      <vt:lpstr>PowerPoint Presentation</vt:lpstr>
      <vt:lpstr>              Acknowledgements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Point of View</dc:title>
  <dc:creator>Lynn Little</dc:creator>
  <cp:lastModifiedBy>Chris LaScala</cp:lastModifiedBy>
  <cp:revision>208</cp:revision>
  <cp:lastPrinted>2016-06-13T04:15:04Z</cp:lastPrinted>
  <dcterms:created xsi:type="dcterms:W3CDTF">2013-10-14T15:09:07Z</dcterms:created>
  <dcterms:modified xsi:type="dcterms:W3CDTF">2017-03-24T22:13:26Z</dcterms:modified>
</cp:coreProperties>
</file>