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97" r:id="rId3"/>
    <p:sldId id="287" r:id="rId4"/>
    <p:sldId id="296" r:id="rId5"/>
    <p:sldId id="298" r:id="rId6"/>
    <p:sldId id="258" r:id="rId7"/>
    <p:sldId id="261" r:id="rId8"/>
    <p:sldId id="262" r:id="rId9"/>
    <p:sldId id="276" r:id="rId10"/>
    <p:sldId id="263" r:id="rId11"/>
    <p:sldId id="266" r:id="rId12"/>
    <p:sldId id="264" r:id="rId13"/>
    <p:sldId id="267" r:id="rId14"/>
    <p:sldId id="290" r:id="rId15"/>
    <p:sldId id="291" r:id="rId16"/>
    <p:sldId id="293" r:id="rId17"/>
    <p:sldId id="260" r:id="rId18"/>
    <p:sldId id="271" r:id="rId19"/>
    <p:sldId id="294" r:id="rId20"/>
    <p:sldId id="295" r:id="rId21"/>
    <p:sldId id="278" r:id="rId22"/>
    <p:sldId id="279" r:id="rId23"/>
    <p:sldId id="284" r:id="rId24"/>
    <p:sldId id="288" r:id="rId25"/>
    <p:sldId id="292" r:id="rId26"/>
    <p:sldId id="265" r:id="rId27"/>
    <p:sldId id="299" r:id="rId28"/>
    <p:sldId id="270" r:id="rId29"/>
    <p:sldId id="300" r:id="rId30"/>
    <p:sldId id="301" r:id="rId31"/>
    <p:sldId id="289" r:id="rId32"/>
    <p:sldId id="272" r:id="rId33"/>
    <p:sldId id="269" r:id="rId34"/>
    <p:sldId id="275" r:id="rId3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8" d="100"/>
          <a:sy n="88" d="100"/>
        </p:scale>
        <p:origin x="494"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42A0E81-DBDC-4887-A12F-AC8612A58911}" type="doc">
      <dgm:prSet loTypeId="urn:microsoft.com/office/officeart/2005/8/layout/arrow6" loCatId="relationship" qsTypeId="urn:microsoft.com/office/officeart/2005/8/quickstyle/simple1" qsCatId="simple" csTypeId="urn:microsoft.com/office/officeart/2005/8/colors/accent1_2" csCatId="accent1" phldr="1"/>
      <dgm:spPr/>
      <dgm:t>
        <a:bodyPr/>
        <a:lstStyle/>
        <a:p>
          <a:endParaRPr lang="en-US"/>
        </a:p>
      </dgm:t>
    </dgm:pt>
    <dgm:pt modelId="{339285D8-2968-436B-AAF5-12DA35BEFACC}">
      <dgm:prSet phldrT="[Text]"/>
      <dgm:spPr/>
      <dgm:t>
        <a:bodyPr/>
        <a:lstStyle/>
        <a:p>
          <a:r>
            <a:rPr lang="en-US" dirty="0" smtClean="0"/>
            <a:t>Teach Back</a:t>
          </a:r>
          <a:endParaRPr lang="en-US" dirty="0"/>
        </a:p>
      </dgm:t>
    </dgm:pt>
    <dgm:pt modelId="{BFA9F109-7D64-4F4A-99B5-E1CDC58DD364}" type="parTrans" cxnId="{29F8B8D5-2A08-431A-AD0B-A850DB49DDAF}">
      <dgm:prSet/>
      <dgm:spPr/>
      <dgm:t>
        <a:bodyPr/>
        <a:lstStyle/>
        <a:p>
          <a:endParaRPr lang="en-US"/>
        </a:p>
      </dgm:t>
    </dgm:pt>
    <dgm:pt modelId="{B2DEE7E9-2F56-46F6-8B3C-E9A4307D94C7}" type="sibTrans" cxnId="{29F8B8D5-2A08-431A-AD0B-A850DB49DDAF}">
      <dgm:prSet/>
      <dgm:spPr/>
      <dgm:t>
        <a:bodyPr/>
        <a:lstStyle/>
        <a:p>
          <a:endParaRPr lang="en-US"/>
        </a:p>
      </dgm:t>
    </dgm:pt>
    <dgm:pt modelId="{D5CDF030-C510-4930-ABE9-81293280920E}">
      <dgm:prSet phldrT="[Text]"/>
      <dgm:spPr/>
      <dgm:t>
        <a:bodyPr/>
        <a:lstStyle/>
        <a:p>
          <a:r>
            <a:rPr lang="en-US" dirty="0" smtClean="0"/>
            <a:t>Shared Decision Making</a:t>
          </a:r>
          <a:endParaRPr lang="en-US" dirty="0"/>
        </a:p>
      </dgm:t>
    </dgm:pt>
    <dgm:pt modelId="{6482A856-4808-4F9F-B47B-E7C58EA34FE1}" type="parTrans" cxnId="{65C5ED2E-0E25-4F54-A1A7-E83AD8E5A219}">
      <dgm:prSet/>
      <dgm:spPr/>
      <dgm:t>
        <a:bodyPr/>
        <a:lstStyle/>
        <a:p>
          <a:endParaRPr lang="en-US"/>
        </a:p>
      </dgm:t>
    </dgm:pt>
    <dgm:pt modelId="{3BBFE0AA-B38C-4648-8F23-A4DA880B9147}" type="sibTrans" cxnId="{65C5ED2E-0E25-4F54-A1A7-E83AD8E5A219}">
      <dgm:prSet/>
      <dgm:spPr/>
      <dgm:t>
        <a:bodyPr/>
        <a:lstStyle/>
        <a:p>
          <a:endParaRPr lang="en-US"/>
        </a:p>
      </dgm:t>
    </dgm:pt>
    <dgm:pt modelId="{D73A4CCE-BE72-4E93-8ED4-BBF3EAE96430}" type="pres">
      <dgm:prSet presAssocID="{B42A0E81-DBDC-4887-A12F-AC8612A58911}" presName="compositeShape" presStyleCnt="0">
        <dgm:presLayoutVars>
          <dgm:chMax val="2"/>
          <dgm:dir/>
          <dgm:resizeHandles val="exact"/>
        </dgm:presLayoutVars>
      </dgm:prSet>
      <dgm:spPr/>
      <dgm:t>
        <a:bodyPr/>
        <a:lstStyle/>
        <a:p>
          <a:endParaRPr lang="en-US"/>
        </a:p>
      </dgm:t>
    </dgm:pt>
    <dgm:pt modelId="{DDB44ECF-22BF-4882-BFB5-C5EEDB24BAF8}" type="pres">
      <dgm:prSet presAssocID="{B42A0E81-DBDC-4887-A12F-AC8612A58911}" presName="ribbon" presStyleLbl="node1" presStyleIdx="0" presStyleCnt="1" custLinFactNeighborX="-4103" custLinFactNeighborY="-31502"/>
      <dgm:spPr/>
    </dgm:pt>
    <dgm:pt modelId="{B24DFA4D-9FDF-4A8A-B66A-9164506C9D91}" type="pres">
      <dgm:prSet presAssocID="{B42A0E81-DBDC-4887-A12F-AC8612A58911}" presName="leftArrowText" presStyleLbl="node1" presStyleIdx="0" presStyleCnt="1">
        <dgm:presLayoutVars>
          <dgm:chMax val="0"/>
          <dgm:bulletEnabled val="1"/>
        </dgm:presLayoutVars>
      </dgm:prSet>
      <dgm:spPr/>
      <dgm:t>
        <a:bodyPr/>
        <a:lstStyle/>
        <a:p>
          <a:endParaRPr lang="en-US"/>
        </a:p>
      </dgm:t>
    </dgm:pt>
    <dgm:pt modelId="{91DA87DD-B871-4D66-9C75-E83E6A591277}" type="pres">
      <dgm:prSet presAssocID="{B42A0E81-DBDC-4887-A12F-AC8612A58911}" presName="rightArrowText" presStyleLbl="node1" presStyleIdx="0" presStyleCnt="1">
        <dgm:presLayoutVars>
          <dgm:chMax val="0"/>
          <dgm:bulletEnabled val="1"/>
        </dgm:presLayoutVars>
      </dgm:prSet>
      <dgm:spPr/>
      <dgm:t>
        <a:bodyPr/>
        <a:lstStyle/>
        <a:p>
          <a:endParaRPr lang="en-US"/>
        </a:p>
      </dgm:t>
    </dgm:pt>
  </dgm:ptLst>
  <dgm:cxnLst>
    <dgm:cxn modelId="{29F8B8D5-2A08-431A-AD0B-A850DB49DDAF}" srcId="{B42A0E81-DBDC-4887-A12F-AC8612A58911}" destId="{339285D8-2968-436B-AAF5-12DA35BEFACC}" srcOrd="0" destOrd="0" parTransId="{BFA9F109-7D64-4F4A-99B5-E1CDC58DD364}" sibTransId="{B2DEE7E9-2F56-46F6-8B3C-E9A4307D94C7}"/>
    <dgm:cxn modelId="{DCB1A180-4988-4A6E-92EE-E73758A52512}" type="presOf" srcId="{D5CDF030-C510-4930-ABE9-81293280920E}" destId="{91DA87DD-B871-4D66-9C75-E83E6A591277}" srcOrd="0" destOrd="0" presId="urn:microsoft.com/office/officeart/2005/8/layout/arrow6"/>
    <dgm:cxn modelId="{65C5ED2E-0E25-4F54-A1A7-E83AD8E5A219}" srcId="{B42A0E81-DBDC-4887-A12F-AC8612A58911}" destId="{D5CDF030-C510-4930-ABE9-81293280920E}" srcOrd="1" destOrd="0" parTransId="{6482A856-4808-4F9F-B47B-E7C58EA34FE1}" sibTransId="{3BBFE0AA-B38C-4648-8F23-A4DA880B9147}"/>
    <dgm:cxn modelId="{262E8C08-E94F-4E8A-BD26-EFC924360E89}" type="presOf" srcId="{B42A0E81-DBDC-4887-A12F-AC8612A58911}" destId="{D73A4CCE-BE72-4E93-8ED4-BBF3EAE96430}" srcOrd="0" destOrd="0" presId="urn:microsoft.com/office/officeart/2005/8/layout/arrow6"/>
    <dgm:cxn modelId="{56D3353F-A5E8-4177-ADE6-E4DE708437AA}" type="presOf" srcId="{339285D8-2968-436B-AAF5-12DA35BEFACC}" destId="{B24DFA4D-9FDF-4A8A-B66A-9164506C9D91}" srcOrd="0" destOrd="0" presId="urn:microsoft.com/office/officeart/2005/8/layout/arrow6"/>
    <dgm:cxn modelId="{5CD0E0AA-1B1F-455A-BD09-CB8B02B28A78}" type="presParOf" srcId="{D73A4CCE-BE72-4E93-8ED4-BBF3EAE96430}" destId="{DDB44ECF-22BF-4882-BFB5-C5EEDB24BAF8}" srcOrd="0" destOrd="0" presId="urn:microsoft.com/office/officeart/2005/8/layout/arrow6"/>
    <dgm:cxn modelId="{C4D1C435-F0E5-478E-A617-1A112E42B84F}" type="presParOf" srcId="{D73A4CCE-BE72-4E93-8ED4-BBF3EAE96430}" destId="{B24DFA4D-9FDF-4A8A-B66A-9164506C9D91}" srcOrd="1" destOrd="0" presId="urn:microsoft.com/office/officeart/2005/8/layout/arrow6"/>
    <dgm:cxn modelId="{209AFFD8-94A6-48E7-BDAB-414C5B3A7FDC}" type="presParOf" srcId="{D73A4CCE-BE72-4E93-8ED4-BBF3EAE96430}" destId="{91DA87DD-B871-4D66-9C75-E83E6A591277}" srcOrd="2" destOrd="0" presId="urn:microsoft.com/office/officeart/2005/8/layout/arrow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B44ECF-22BF-4882-BFB5-C5EEDB24BAF8}">
      <dsp:nvSpPr>
        <dsp:cNvPr id="0" name=""/>
        <dsp:cNvSpPr/>
      </dsp:nvSpPr>
      <dsp:spPr>
        <a:xfrm>
          <a:off x="0" y="0"/>
          <a:ext cx="9205550" cy="3682220"/>
        </a:xfrm>
        <a:prstGeom prst="leftRightRibbon">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24DFA4D-9FDF-4A8A-B66A-9164506C9D91}">
      <dsp:nvSpPr>
        <dsp:cNvPr id="0" name=""/>
        <dsp:cNvSpPr/>
      </dsp:nvSpPr>
      <dsp:spPr>
        <a:xfrm>
          <a:off x="1104666" y="902044"/>
          <a:ext cx="3037831" cy="1804287"/>
        </a:xfrm>
        <a:prstGeom prst="rect">
          <a:avLst/>
        </a:prstGeom>
        <a:noFill/>
        <a:ln w="15875" cap="rnd"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128016" rIns="0" bIns="137160" numCol="1" spcCol="1270" anchor="ctr" anchorCtr="0">
          <a:noAutofit/>
        </a:bodyPr>
        <a:lstStyle/>
        <a:p>
          <a:pPr lvl="0" algn="ctr" defTabSz="1600200">
            <a:lnSpc>
              <a:spcPct val="90000"/>
            </a:lnSpc>
            <a:spcBef>
              <a:spcPct val="0"/>
            </a:spcBef>
            <a:spcAft>
              <a:spcPct val="35000"/>
            </a:spcAft>
          </a:pPr>
          <a:r>
            <a:rPr lang="en-US" sz="3600" kern="1200" dirty="0" smtClean="0"/>
            <a:t>Teach Back</a:t>
          </a:r>
          <a:endParaRPr lang="en-US" sz="3600" kern="1200" dirty="0"/>
        </a:p>
      </dsp:txBody>
      <dsp:txXfrm>
        <a:off x="1104666" y="902044"/>
        <a:ext cx="3037831" cy="1804287"/>
      </dsp:txXfrm>
    </dsp:sp>
    <dsp:sp modelId="{91DA87DD-B871-4D66-9C75-E83E6A591277}">
      <dsp:nvSpPr>
        <dsp:cNvPr id="0" name=""/>
        <dsp:cNvSpPr/>
      </dsp:nvSpPr>
      <dsp:spPr>
        <a:xfrm>
          <a:off x="4602775" y="1491199"/>
          <a:ext cx="3590164" cy="1804287"/>
        </a:xfrm>
        <a:prstGeom prst="rect">
          <a:avLst/>
        </a:prstGeom>
        <a:noFill/>
        <a:ln w="15875" cap="rnd"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128016" rIns="0" bIns="137160" numCol="1" spcCol="1270" anchor="ctr" anchorCtr="0">
          <a:noAutofit/>
        </a:bodyPr>
        <a:lstStyle/>
        <a:p>
          <a:pPr lvl="0" algn="ctr" defTabSz="1600200">
            <a:lnSpc>
              <a:spcPct val="90000"/>
            </a:lnSpc>
            <a:spcBef>
              <a:spcPct val="0"/>
            </a:spcBef>
            <a:spcAft>
              <a:spcPct val="35000"/>
            </a:spcAft>
          </a:pPr>
          <a:r>
            <a:rPr lang="en-US" sz="3600" kern="1200" dirty="0" smtClean="0"/>
            <a:t>Shared Decision Making</a:t>
          </a:r>
          <a:endParaRPr lang="en-US" sz="3600" kern="1200" dirty="0"/>
        </a:p>
      </dsp:txBody>
      <dsp:txXfrm>
        <a:off x="4602775" y="1491199"/>
        <a:ext cx="3590164" cy="1804287"/>
      </dsp:txXfrm>
    </dsp:sp>
  </dsp:spTree>
</dsp:drawing>
</file>

<file path=ppt/diagrams/layout1.xml><?xml version="1.0" encoding="utf-8"?>
<dgm:layoutDef xmlns:dgm="http://schemas.openxmlformats.org/drawingml/2006/diagram" xmlns:a="http://schemas.openxmlformats.org/drawingml/2006/main" uniqueId="urn:microsoft.com/office/officeart/2005/8/layout/arrow6">
  <dgm:title val=""/>
  <dgm:desc val=""/>
  <dgm:catLst>
    <dgm:cat type="relationship" pri="4000"/>
    <dgm:cat type="process" pri="29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ctr"/>
      <dgm:param type="vertAlign" val="mid"/>
      <dgm:param type="ar" val="2.5"/>
    </dgm:alg>
    <dgm:shape xmlns:r="http://schemas.openxmlformats.org/officeDocument/2006/relationships" r:blip="">
      <dgm:adjLst/>
    </dgm:shape>
    <dgm:presOf/>
    <dgm:constrLst>
      <dgm:constr type="primFontSz" for="des" ptType="node" op="equ"/>
      <dgm:constr type="w" for="ch" forName="ribbon" refType="h" refFor="ch" refForName="ribbon" fact="2.5"/>
      <dgm:constr type="h" for="ch" forName="leftArrowText" refType="h" fact="0.49"/>
      <dgm:constr type="ctrY" for="ch" forName="leftArrowText" refType="ctrY" refFor="ch" refForName="ribbon"/>
      <dgm:constr type="ctrYOff" for="ch" forName="leftArrowText" refType="h" refFor="ch" refForName="ribbon" fact="-0.08"/>
      <dgm:constr type="l" for="ch" forName="leftArrowText" refType="w" refFor="ch" refForName="ribbon" fact="0.12"/>
      <dgm:constr type="r" for="ch" forName="leftArrowText" refType="w" refFor="ch" refForName="ribbon" fact="0.45"/>
      <dgm:constr type="h" for="ch" forName="rightArrowText" refType="h" fact="0.49"/>
      <dgm:constr type="ctrY" for="ch" forName="rightArrowText" refType="ctrY" refFor="ch" refForName="ribbon"/>
      <dgm:constr type="ctrYOff" for="ch" forName="rightArrowText" refType="h" refFor="ch" refForName="ribbon" fact="0.08"/>
      <dgm:constr type="l" for="ch" forName="rightArrowText" refType="w" refFor="ch" refForName="ribbon" fact="0.5"/>
      <dgm:constr type="r" for="ch" forName="rightArrowText" refType="w" refFor="ch" refForName="ribbon" fact="0.89"/>
    </dgm:constrLst>
    <dgm:ruleLst/>
    <dgm:choose name="Name0">
      <dgm:if name="Name1" axis="ch" ptType="node" func="cnt" op="gte" val="1">
        <dgm:layoutNode name="ribbon" styleLbl="node1">
          <dgm:alg type="sp"/>
          <dgm:shape xmlns:r="http://schemas.openxmlformats.org/officeDocument/2006/relationships" type="leftRightRibbon" r:blip="">
            <dgm:adjLst/>
          </dgm:shape>
          <dgm:presOf/>
          <dgm:constrLst/>
          <dgm:ruleLst/>
        </dgm:layoutNode>
        <dgm:layoutNode name="leftArrowText" styleLbl="node1">
          <dgm:varLst>
            <dgm:chMax val="0"/>
            <dgm:bulletEnabled val="1"/>
          </dgm:varLst>
          <dgm:alg type="tx">
            <dgm:param type="txAnchorVertCh" val="mid"/>
          </dgm:alg>
          <dgm:shape xmlns:r="http://schemas.openxmlformats.org/officeDocument/2006/relationships" type="rect" r:blip="" hideGeom="1">
            <dgm:adjLst/>
          </dgm:shape>
          <dgm:choose name="Name2">
            <dgm:if name="Name3" func="var" arg="dir" op="equ" val="norm">
              <dgm:presOf axis="ch desOrSelf" ptType="node node" st="1 1" cnt="1 0"/>
            </dgm:if>
            <dgm:else name="Name4">
              <dgm:presOf axis="ch desOrSelf" ptType="node node" st="2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layoutNode name="rightArrowText" styleLbl="node1">
          <dgm:varLst>
            <dgm:chMax val="0"/>
            <dgm:bulletEnabled val="1"/>
          </dgm:varLst>
          <dgm:alg type="tx">
            <dgm:param type="txAnchorVertCh" val="mid"/>
          </dgm:alg>
          <dgm:shape xmlns:r="http://schemas.openxmlformats.org/officeDocument/2006/relationships" type="rect" r:blip="" hideGeom="1">
            <dgm:adjLst/>
          </dgm:shape>
          <dgm:choose name="Name5">
            <dgm:if name="Name6" func="var" arg="dir" op="equ" val="norm">
              <dgm:presOf axis="ch desOrSelf" ptType="node node" st="2 1" cnt="1 0"/>
            </dgm:if>
            <dgm:else name="Name7">
              <dgm:presOf axis="ch desOrSelf" ptType="node node" st="1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if>
      <dgm:else name="Name8"/>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3/30/2017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3/30/2017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3/30/2017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3/30/2017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3/30/2017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3/30/2017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3/30/2017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3/30/2017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3/30/2017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3/30/2017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3/30/2017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3/30/2017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3/30/2017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3/30/2017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3/30/2017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3/30/2017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3/30/2017</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youtu.be/QNhuInjRmqk"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youtu.be/i-OGg9yXhpw"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s://vimeo.com/103084322"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dx.doi.org/10.1007/s11606-012-2077-6"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www.npsf.org/?page=askme3" TargetMode="External"/><Relationship Id="rId2" Type="http://schemas.openxmlformats.org/officeDocument/2006/relationships/hyperlink" Target="http://dx.doi.org/10.1377/hlthaff.2012.1078" TargetMode="External"/><Relationship Id="rId1" Type="http://schemas.openxmlformats.org/officeDocument/2006/relationships/slideLayout" Target="../slideLayouts/slideLayout2.xml"/><Relationship Id="rId5" Type="http://schemas.openxmlformats.org/officeDocument/2006/relationships/hyperlink" Target="http://dx.doi.org/10.1136/bmj.e256" TargetMode="External"/><Relationship Id="rId4" Type="http://schemas.openxmlformats.org/officeDocument/2006/relationships/hyperlink" Target="http://www.oecd.org/skills/piaac/publicdataandanalysis.htm"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pPr algn="ctr"/>
            <a:r>
              <a:rPr lang="en-US" b="1" dirty="0"/>
              <a:t>Teaching Teach Back to Facilitate Joint Decision Making</a:t>
            </a:r>
            <a:endParaRPr lang="en-US" dirty="0"/>
          </a:p>
        </p:txBody>
      </p:sp>
      <p:sp>
        <p:nvSpPr>
          <p:cNvPr id="3" name="Subtitle 2"/>
          <p:cNvSpPr>
            <a:spLocks noGrp="1"/>
          </p:cNvSpPr>
          <p:nvPr>
            <p:ph type="subTitle" idx="1"/>
          </p:nvPr>
        </p:nvSpPr>
        <p:spPr/>
        <p:txBody>
          <a:bodyPr>
            <a:normAutofit lnSpcReduction="10000"/>
          </a:bodyPr>
          <a:lstStyle/>
          <a:p>
            <a:pPr algn="ctr"/>
            <a:r>
              <a:rPr lang="en-US" sz="2400" dirty="0"/>
              <a:t>Doris Ravotas, Coordinator for Interdisciplinary Health Services, Western Michigan </a:t>
            </a:r>
            <a:r>
              <a:rPr lang="en-US" sz="2400" dirty="0" smtClean="0"/>
              <a:t>University</a:t>
            </a:r>
            <a:endParaRPr lang="en-US" dirty="0"/>
          </a:p>
          <a:p>
            <a:pPr algn="ctr"/>
            <a:r>
              <a:rPr lang="en-US" dirty="0" smtClean="0"/>
              <a:t>I have no Conflicts of Interest to Disclose</a:t>
            </a:r>
            <a:endParaRPr lang="en-US" dirty="0"/>
          </a:p>
        </p:txBody>
      </p:sp>
    </p:spTree>
    <p:extLst>
      <p:ext uri="{BB962C8B-B14F-4D97-AF65-F5344CB8AC3E}">
        <p14:creationId xmlns:p14="http://schemas.microsoft.com/office/powerpoint/2010/main" val="30970328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139338"/>
            <a:ext cx="8911687" cy="862148"/>
          </a:xfrm>
        </p:spPr>
        <p:txBody>
          <a:bodyPr/>
          <a:lstStyle/>
          <a:p>
            <a:pPr algn="ctr"/>
            <a:r>
              <a:rPr lang="en-US" dirty="0" smtClean="0"/>
              <a:t>Sample Assignment: Osteopenia</a:t>
            </a:r>
            <a:endParaRPr lang="en-US" dirty="0"/>
          </a:p>
        </p:txBody>
      </p:sp>
      <p:sp>
        <p:nvSpPr>
          <p:cNvPr id="3" name="Content Placeholder 2"/>
          <p:cNvSpPr>
            <a:spLocks noGrp="1"/>
          </p:cNvSpPr>
          <p:nvPr>
            <p:ph idx="1"/>
          </p:nvPr>
        </p:nvSpPr>
        <p:spPr>
          <a:xfrm>
            <a:off x="1959429" y="1123407"/>
            <a:ext cx="9980022" cy="4787816"/>
          </a:xfrm>
        </p:spPr>
        <p:txBody>
          <a:bodyPr>
            <a:noAutofit/>
          </a:bodyPr>
          <a:lstStyle/>
          <a:p>
            <a:pPr>
              <a:buAutoNum type="arabicPeriod"/>
            </a:pPr>
            <a:r>
              <a:rPr lang="en-US" sz="2400" dirty="0" smtClean="0"/>
              <a:t>What are the essential points to put in the message.</a:t>
            </a:r>
          </a:p>
          <a:p>
            <a:pPr>
              <a:buAutoNum type="arabicPeriod"/>
            </a:pPr>
            <a:r>
              <a:rPr lang="en-US" sz="2400" dirty="0" smtClean="0"/>
              <a:t>What </a:t>
            </a:r>
            <a:r>
              <a:rPr lang="en-US" sz="2400" dirty="0"/>
              <a:t>words might not be understood? How can they be said differently</a:t>
            </a:r>
            <a:r>
              <a:rPr lang="en-US" sz="2400" dirty="0" smtClean="0"/>
              <a:t>?</a:t>
            </a:r>
          </a:p>
          <a:p>
            <a:pPr>
              <a:buAutoNum type="arabicPeriod"/>
            </a:pPr>
            <a:r>
              <a:rPr lang="en-US" sz="2400" dirty="0" smtClean="0"/>
              <a:t>What medical terms do you have to use? How will you explain?</a:t>
            </a:r>
            <a:endParaRPr lang="en-US" sz="2400" dirty="0"/>
          </a:p>
          <a:p>
            <a:pPr marL="0" indent="0">
              <a:buNone/>
            </a:pPr>
            <a:r>
              <a:rPr lang="en-US" sz="2400" dirty="0">
                <a:solidFill>
                  <a:schemeClr val="accent1"/>
                </a:solidFill>
              </a:rPr>
              <a:t>4</a:t>
            </a:r>
            <a:r>
              <a:rPr lang="en-US" sz="2400" dirty="0" smtClean="0">
                <a:solidFill>
                  <a:schemeClr val="accent1"/>
                </a:solidFill>
              </a:rPr>
              <a:t>.   </a:t>
            </a:r>
            <a:r>
              <a:rPr lang="en-US" sz="2400" dirty="0" smtClean="0"/>
              <a:t>Jot </a:t>
            </a:r>
            <a:r>
              <a:rPr lang="en-US" sz="2400" dirty="0"/>
              <a:t>down the three parts of Ask me Three</a:t>
            </a:r>
          </a:p>
          <a:p>
            <a:pPr marL="800100" lvl="1" indent="-342900">
              <a:buAutoNum type="alphaLcPeriod"/>
            </a:pPr>
            <a:r>
              <a:rPr lang="en-US" sz="2400" dirty="0"/>
              <a:t>The problem</a:t>
            </a:r>
          </a:p>
          <a:p>
            <a:pPr marL="800100" lvl="1" indent="-342900">
              <a:buAutoNum type="alphaLcPeriod"/>
            </a:pPr>
            <a:r>
              <a:rPr lang="en-US" sz="2400" dirty="0"/>
              <a:t>What to do about the problem</a:t>
            </a:r>
          </a:p>
          <a:p>
            <a:pPr marL="800100" lvl="1" indent="-342900">
              <a:buAutoNum type="alphaLcPeriod"/>
            </a:pPr>
            <a:r>
              <a:rPr lang="en-US" sz="2400" dirty="0"/>
              <a:t>The importance</a:t>
            </a:r>
          </a:p>
          <a:p>
            <a:pPr marL="0" indent="0">
              <a:buNone/>
            </a:pPr>
            <a:r>
              <a:rPr lang="en-US" sz="2400" dirty="0">
                <a:solidFill>
                  <a:schemeClr val="accent1"/>
                </a:solidFill>
              </a:rPr>
              <a:t>5</a:t>
            </a:r>
            <a:r>
              <a:rPr lang="en-US" sz="2400" dirty="0" smtClean="0">
                <a:solidFill>
                  <a:schemeClr val="accent1"/>
                </a:solidFill>
              </a:rPr>
              <a:t>.</a:t>
            </a:r>
            <a:r>
              <a:rPr lang="en-US" sz="2400" dirty="0" smtClean="0"/>
              <a:t>  What </a:t>
            </a:r>
            <a:r>
              <a:rPr lang="en-US" sz="2400" dirty="0"/>
              <a:t>learning aids might work?</a:t>
            </a:r>
          </a:p>
          <a:p>
            <a:pPr marL="0" indent="0">
              <a:buNone/>
            </a:pPr>
            <a:r>
              <a:rPr lang="en-US" sz="2400" dirty="0">
                <a:solidFill>
                  <a:schemeClr val="accent1"/>
                </a:solidFill>
              </a:rPr>
              <a:t>6</a:t>
            </a:r>
            <a:r>
              <a:rPr lang="en-US" sz="2400" dirty="0" smtClean="0">
                <a:solidFill>
                  <a:schemeClr val="accent1"/>
                </a:solidFill>
              </a:rPr>
              <a:t>.  </a:t>
            </a:r>
            <a:r>
              <a:rPr lang="en-US" sz="2400" dirty="0" smtClean="0"/>
              <a:t>What </a:t>
            </a:r>
            <a:r>
              <a:rPr lang="en-US" sz="2400" dirty="0"/>
              <a:t>metaphors might work?</a:t>
            </a:r>
          </a:p>
          <a:p>
            <a:pPr marL="0" indent="0">
              <a:buNone/>
            </a:pPr>
            <a:r>
              <a:rPr lang="en-US" sz="2400" dirty="0">
                <a:solidFill>
                  <a:schemeClr val="accent1"/>
                </a:solidFill>
              </a:rPr>
              <a:t>7</a:t>
            </a:r>
            <a:r>
              <a:rPr lang="en-US" sz="2400" dirty="0" smtClean="0">
                <a:solidFill>
                  <a:schemeClr val="accent1"/>
                </a:solidFill>
              </a:rPr>
              <a:t>.   </a:t>
            </a:r>
            <a:r>
              <a:rPr lang="en-US" sz="2400" dirty="0" smtClean="0"/>
              <a:t>How </a:t>
            </a:r>
            <a:r>
              <a:rPr lang="en-US" sz="2400" dirty="0"/>
              <a:t>might it be adjusted to different audiences?</a:t>
            </a:r>
          </a:p>
        </p:txBody>
      </p:sp>
    </p:spTree>
    <p:extLst>
      <p:ext uri="{BB962C8B-B14F-4D97-AF65-F5344CB8AC3E}">
        <p14:creationId xmlns:p14="http://schemas.microsoft.com/office/powerpoint/2010/main" val="1083814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61321" y="159025"/>
            <a:ext cx="9581321" cy="6440557"/>
          </a:xfrm>
        </p:spPr>
        <p:txBody>
          <a:bodyPr>
            <a:normAutofit/>
          </a:bodyPr>
          <a:lstStyle/>
          <a:p>
            <a:pPr marL="0" indent="0">
              <a:buNone/>
            </a:pPr>
            <a:r>
              <a:rPr lang="en-US" sz="2400" b="1" dirty="0">
                <a:solidFill>
                  <a:schemeClr val="tx1"/>
                </a:solidFill>
              </a:rPr>
              <a:t>“Osteopenia</a:t>
            </a:r>
            <a:r>
              <a:rPr lang="en-US" sz="2400" dirty="0">
                <a:solidFill>
                  <a:schemeClr val="tx1"/>
                </a:solidFill>
              </a:rPr>
              <a:t> is a condition in which bone mineral density is lower than normal. It is considered by many doctors to be a precursor to osteoporosis. However, not every person diagnosed with osteopenia will develop osteoporosis. More specifically, osteopenia is defined as a bone mineral density T score between -1.0 and -2.5.</a:t>
            </a:r>
          </a:p>
          <a:p>
            <a:pPr marL="0" indent="0">
              <a:buNone/>
            </a:pPr>
            <a:r>
              <a:rPr lang="en-US" sz="2400" dirty="0">
                <a:solidFill>
                  <a:schemeClr val="tx1"/>
                </a:solidFill>
              </a:rPr>
              <a:t>Like osteoporosis, osteopenia occurs more frequently in post-menopausal women as a result of the loss of estrogen. It can also be exacerbated by lifestyle factors such as lack of exercise (particularly weight bearing exercise), excess consumption of alcohol, smoking or prolonged use of glucocorticoid medications… It can also be a result of exposure to radiation. .. Osteopenia is a common effect of celiac disease, even among patients who are otherwise asymptotic</a:t>
            </a:r>
            <a:r>
              <a:rPr lang="en-US" sz="2400" baseline="30000" dirty="0">
                <a:solidFill>
                  <a:schemeClr val="tx1"/>
                </a:solidFill>
              </a:rPr>
              <a:t> </a:t>
            </a:r>
            <a:r>
              <a:rPr lang="en-US" sz="2400" dirty="0">
                <a:solidFill>
                  <a:schemeClr val="tx1"/>
                </a:solidFill>
              </a:rPr>
              <a:t>  It is a sign of normal aging, in contrast to osteoporosis which is present in pathological aging.” (Wikipedia)</a:t>
            </a:r>
          </a:p>
          <a:p>
            <a:pPr marL="0" indent="0">
              <a:buNone/>
            </a:pPr>
            <a:endParaRPr lang="en-US" dirty="0"/>
          </a:p>
        </p:txBody>
      </p:sp>
    </p:spTree>
    <p:extLst>
      <p:ext uri="{BB962C8B-B14F-4D97-AF65-F5344CB8AC3E}">
        <p14:creationId xmlns:p14="http://schemas.microsoft.com/office/powerpoint/2010/main" val="21099890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92765"/>
            <a:ext cx="8911687" cy="1258957"/>
          </a:xfrm>
        </p:spPr>
        <p:txBody>
          <a:bodyPr>
            <a:normAutofit/>
          </a:bodyPr>
          <a:lstStyle/>
          <a:p>
            <a:pPr algn="ctr"/>
            <a:r>
              <a:rPr lang="en-US" dirty="0" smtClean="0"/>
              <a:t>Step #2:  </a:t>
            </a:r>
            <a:r>
              <a:rPr lang="en-US" dirty="0"/>
              <a:t>Delivering the Message and Teaching </a:t>
            </a:r>
            <a:r>
              <a:rPr lang="en-US" dirty="0" smtClean="0"/>
              <a:t>Back</a:t>
            </a:r>
            <a:endParaRPr lang="en-US" dirty="0"/>
          </a:p>
        </p:txBody>
      </p:sp>
      <p:sp>
        <p:nvSpPr>
          <p:cNvPr id="3" name="Content Placeholder 2"/>
          <p:cNvSpPr>
            <a:spLocks noGrp="1"/>
          </p:cNvSpPr>
          <p:nvPr>
            <p:ph idx="1"/>
          </p:nvPr>
        </p:nvSpPr>
        <p:spPr>
          <a:xfrm>
            <a:off x="2589212" y="1709530"/>
            <a:ext cx="8915400" cy="4201692"/>
          </a:xfrm>
        </p:spPr>
        <p:txBody>
          <a:bodyPr/>
          <a:lstStyle/>
          <a:p>
            <a:r>
              <a:rPr lang="en-US" dirty="0"/>
              <a:t>Use good verbal </a:t>
            </a:r>
            <a:r>
              <a:rPr lang="en-US" dirty="0" smtClean="0"/>
              <a:t>and non verbal communication </a:t>
            </a:r>
          </a:p>
          <a:p>
            <a:r>
              <a:rPr lang="en-US" dirty="0" smtClean="0"/>
              <a:t>Change </a:t>
            </a:r>
            <a:r>
              <a:rPr lang="en-US" dirty="0"/>
              <a:t>“Do you have any questions?” to “What questions do you have?</a:t>
            </a:r>
          </a:p>
          <a:p>
            <a:r>
              <a:rPr lang="en-US" dirty="0"/>
              <a:t>Teach back approach</a:t>
            </a:r>
          </a:p>
          <a:p>
            <a:pPr lvl="1"/>
            <a:r>
              <a:rPr lang="en-US" dirty="0"/>
              <a:t>Chunk and </a:t>
            </a:r>
            <a:r>
              <a:rPr lang="en-US" dirty="0" smtClean="0"/>
              <a:t>Check</a:t>
            </a:r>
            <a:endParaRPr lang="en-US" dirty="0"/>
          </a:p>
          <a:p>
            <a:pPr lvl="1"/>
            <a:r>
              <a:rPr lang="en-US" dirty="0"/>
              <a:t>Take responsibility for understanding</a:t>
            </a:r>
          </a:p>
          <a:p>
            <a:r>
              <a:rPr lang="en-US" dirty="0"/>
              <a:t>Ask about all Major </a:t>
            </a:r>
            <a:r>
              <a:rPr lang="en-US" dirty="0" smtClean="0"/>
              <a:t>points </a:t>
            </a:r>
            <a:endParaRPr lang="en-US" dirty="0"/>
          </a:p>
          <a:p>
            <a:r>
              <a:rPr lang="en-US" dirty="0"/>
              <a:t>Re-teach </a:t>
            </a:r>
            <a:r>
              <a:rPr lang="en-US" dirty="0" smtClean="0"/>
              <a:t>until understood</a:t>
            </a:r>
            <a:endParaRPr lang="en-US" dirty="0"/>
          </a:p>
          <a:p>
            <a:pPr marL="457200" lvl="1" indent="0">
              <a:buNone/>
            </a:pPr>
            <a:endParaRPr lang="en-US" dirty="0"/>
          </a:p>
        </p:txBody>
      </p:sp>
    </p:spTree>
    <p:extLst>
      <p:ext uri="{BB962C8B-B14F-4D97-AF65-F5344CB8AC3E}">
        <p14:creationId xmlns:p14="http://schemas.microsoft.com/office/powerpoint/2010/main" val="33376902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952899"/>
          </a:xfrm>
        </p:spPr>
        <p:txBody>
          <a:bodyPr/>
          <a:lstStyle/>
          <a:p>
            <a:pPr algn="ctr"/>
            <a:r>
              <a:rPr lang="en-US" dirty="0" smtClean="0"/>
              <a:t>Typical Teach Back</a:t>
            </a:r>
            <a:endParaRPr lang="en-US" dirty="0"/>
          </a:p>
        </p:txBody>
      </p:sp>
      <p:sp>
        <p:nvSpPr>
          <p:cNvPr id="3" name="Content Placeholder 2"/>
          <p:cNvSpPr>
            <a:spLocks noGrp="1"/>
          </p:cNvSpPr>
          <p:nvPr>
            <p:ph idx="1"/>
          </p:nvPr>
        </p:nvSpPr>
        <p:spPr/>
        <p:txBody>
          <a:bodyPr/>
          <a:lstStyle/>
          <a:p>
            <a:r>
              <a:rPr lang="en-US" dirty="0" smtClean="0">
                <a:hlinkClick r:id="rId2"/>
              </a:rPr>
              <a:t>https</a:t>
            </a:r>
            <a:r>
              <a:rPr lang="en-US" dirty="0">
                <a:hlinkClick r:id="rId2"/>
              </a:rPr>
              <a:t>://youtu.be/QNhuInjRmqk</a:t>
            </a:r>
            <a:endParaRPr lang="en-US" dirty="0"/>
          </a:p>
          <a:p>
            <a:pPr marL="0" indent="0">
              <a:buNone/>
            </a:pPr>
            <a:endParaRPr lang="en-US" dirty="0"/>
          </a:p>
          <a:p>
            <a:endParaRPr lang="en-US" dirty="0"/>
          </a:p>
          <a:p>
            <a:endParaRPr lang="en-US" dirty="0"/>
          </a:p>
        </p:txBody>
      </p:sp>
    </p:spTree>
    <p:extLst>
      <p:ext uri="{BB962C8B-B14F-4D97-AF65-F5344CB8AC3E}">
        <p14:creationId xmlns:p14="http://schemas.microsoft.com/office/powerpoint/2010/main" val="32820301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87086"/>
            <a:ext cx="8911687" cy="1271452"/>
          </a:xfrm>
        </p:spPr>
        <p:txBody>
          <a:bodyPr>
            <a:normAutofit/>
          </a:bodyPr>
          <a:lstStyle/>
          <a:p>
            <a:pPr algn="ctr"/>
            <a:r>
              <a:rPr lang="en-US" dirty="0" smtClean="0"/>
              <a:t/>
            </a:r>
            <a:br>
              <a:rPr lang="en-US" dirty="0" smtClean="0"/>
            </a:br>
            <a:endParaRPr 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6733" y="949233"/>
            <a:ext cx="6445989" cy="5192601"/>
          </a:xfrm>
          <a:prstGeom prst="rect">
            <a:avLst/>
          </a:prstGeom>
        </p:spPr>
      </p:pic>
      <p:sp>
        <p:nvSpPr>
          <p:cNvPr id="4" name="TextBox 3"/>
          <p:cNvSpPr txBox="1"/>
          <p:nvPr/>
        </p:nvSpPr>
        <p:spPr>
          <a:xfrm>
            <a:off x="8104339" y="6388274"/>
            <a:ext cx="3306872" cy="369332"/>
          </a:xfrm>
          <a:prstGeom prst="rect">
            <a:avLst/>
          </a:prstGeom>
          <a:noFill/>
        </p:spPr>
        <p:txBody>
          <a:bodyPr wrap="square" rtlCol="0">
            <a:spAutoFit/>
          </a:bodyPr>
          <a:lstStyle/>
          <a:p>
            <a:r>
              <a:rPr lang="en-US" dirty="0" smtClean="0"/>
              <a:t>Johnson &amp; </a:t>
            </a:r>
            <a:r>
              <a:rPr lang="en-US" dirty="0" err="1" smtClean="0"/>
              <a:t>Klare</a:t>
            </a:r>
            <a:r>
              <a:rPr lang="en-US" dirty="0" smtClean="0"/>
              <a:t>, 1961</a:t>
            </a:r>
            <a:endParaRPr lang="en-US" dirty="0"/>
          </a:p>
        </p:txBody>
      </p:sp>
    </p:spTree>
    <p:extLst>
      <p:ext uri="{BB962C8B-B14F-4D97-AF65-F5344CB8AC3E}">
        <p14:creationId xmlns:p14="http://schemas.microsoft.com/office/powerpoint/2010/main" val="8669251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Teach Back Communication Model</a:t>
            </a:r>
            <a:endParaRPr lang="en-US" dirty="0"/>
          </a:p>
        </p:txBody>
      </p:sp>
      <p:sp>
        <p:nvSpPr>
          <p:cNvPr id="5" name="Rectangle 4"/>
          <p:cNvSpPr/>
          <p:nvPr/>
        </p:nvSpPr>
        <p:spPr>
          <a:xfrm>
            <a:off x="8699863" y="3526970"/>
            <a:ext cx="2586446" cy="1410789"/>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u="sng" dirty="0" smtClean="0">
                <a:solidFill>
                  <a:schemeClr val="tx1"/>
                </a:solidFill>
              </a:rPr>
              <a:t>Patient</a:t>
            </a:r>
          </a:p>
          <a:p>
            <a:pPr algn="ctr"/>
            <a:r>
              <a:rPr lang="en-US" dirty="0" smtClean="0">
                <a:solidFill>
                  <a:schemeClr val="tx1"/>
                </a:solidFill>
              </a:rPr>
              <a:t>Decoder?</a:t>
            </a:r>
          </a:p>
          <a:p>
            <a:pPr algn="ctr"/>
            <a:r>
              <a:rPr lang="en-US" dirty="0" smtClean="0">
                <a:solidFill>
                  <a:schemeClr val="tx1"/>
                </a:solidFill>
              </a:rPr>
              <a:t>Interpreter?</a:t>
            </a:r>
          </a:p>
          <a:p>
            <a:pPr algn="ctr"/>
            <a:r>
              <a:rPr lang="en-US" dirty="0" smtClean="0">
                <a:solidFill>
                  <a:schemeClr val="tx1"/>
                </a:solidFill>
              </a:rPr>
              <a:t>Encoder?</a:t>
            </a:r>
            <a:endParaRPr lang="en-US" dirty="0">
              <a:solidFill>
                <a:schemeClr val="tx1"/>
              </a:solidFill>
            </a:endParaRPr>
          </a:p>
        </p:txBody>
      </p:sp>
      <p:sp>
        <p:nvSpPr>
          <p:cNvPr id="12" name="Rectangle 11"/>
          <p:cNvSpPr/>
          <p:nvPr/>
        </p:nvSpPr>
        <p:spPr>
          <a:xfrm>
            <a:off x="5312228" y="2472145"/>
            <a:ext cx="2177143" cy="696686"/>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Patient Education Message</a:t>
            </a:r>
            <a:endParaRPr lang="en-US" dirty="0">
              <a:solidFill>
                <a:schemeClr val="tx1"/>
              </a:solidFill>
            </a:endParaRPr>
          </a:p>
        </p:txBody>
      </p:sp>
      <p:sp>
        <p:nvSpPr>
          <p:cNvPr id="14" name="Rectangle 13"/>
          <p:cNvSpPr/>
          <p:nvPr/>
        </p:nvSpPr>
        <p:spPr>
          <a:xfrm>
            <a:off x="2316479" y="3735975"/>
            <a:ext cx="2455818" cy="1332413"/>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u="sng" dirty="0" smtClean="0">
                <a:solidFill>
                  <a:schemeClr val="tx1"/>
                </a:solidFill>
              </a:rPr>
              <a:t>Provider</a:t>
            </a:r>
          </a:p>
          <a:p>
            <a:pPr algn="ctr"/>
            <a:r>
              <a:rPr lang="en-US" dirty="0" smtClean="0">
                <a:solidFill>
                  <a:schemeClr val="tx1"/>
                </a:solidFill>
              </a:rPr>
              <a:t>Encoder</a:t>
            </a:r>
          </a:p>
          <a:p>
            <a:pPr algn="ctr"/>
            <a:r>
              <a:rPr lang="en-US" dirty="0" smtClean="0">
                <a:solidFill>
                  <a:schemeClr val="tx1"/>
                </a:solidFill>
              </a:rPr>
              <a:t>Interpreter?</a:t>
            </a:r>
          </a:p>
          <a:p>
            <a:pPr algn="ctr"/>
            <a:r>
              <a:rPr lang="en-US" dirty="0" smtClean="0">
                <a:solidFill>
                  <a:schemeClr val="tx1"/>
                </a:solidFill>
              </a:rPr>
              <a:t>Encoder?</a:t>
            </a:r>
            <a:endParaRPr lang="en-US" dirty="0">
              <a:solidFill>
                <a:schemeClr val="tx1"/>
              </a:solidFill>
            </a:endParaRPr>
          </a:p>
          <a:p>
            <a:pPr algn="ctr"/>
            <a:endParaRPr lang="en-US" dirty="0"/>
          </a:p>
        </p:txBody>
      </p:sp>
      <p:sp>
        <p:nvSpPr>
          <p:cNvPr id="17" name="Bent Arrow 16"/>
          <p:cNvSpPr/>
          <p:nvPr/>
        </p:nvSpPr>
        <p:spPr>
          <a:xfrm>
            <a:off x="4496017" y="2867296"/>
            <a:ext cx="813816" cy="868680"/>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8" name="Curved Left Arrow 17"/>
          <p:cNvSpPr/>
          <p:nvPr/>
        </p:nvSpPr>
        <p:spPr>
          <a:xfrm>
            <a:off x="7489371" y="2821576"/>
            <a:ext cx="1210492" cy="1942013"/>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97186442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Teach Back Videos on You Tube and Vimeo</a:t>
            </a:r>
            <a:endParaRPr lang="en-US" dirty="0"/>
          </a:p>
        </p:txBody>
      </p:sp>
      <p:sp>
        <p:nvSpPr>
          <p:cNvPr id="3" name="Content Placeholder 2"/>
          <p:cNvSpPr>
            <a:spLocks noGrp="1"/>
          </p:cNvSpPr>
          <p:nvPr>
            <p:ph idx="1"/>
          </p:nvPr>
        </p:nvSpPr>
        <p:spPr/>
        <p:txBody>
          <a:bodyPr>
            <a:normAutofit fontScale="25000" lnSpcReduction="20000"/>
          </a:bodyPr>
          <a:lstStyle/>
          <a:p>
            <a:pPr marL="0" indent="0">
              <a:buNone/>
            </a:pPr>
            <a:r>
              <a:rPr lang="en-US" sz="13500" dirty="0" smtClean="0"/>
              <a:t>In 28 </a:t>
            </a:r>
            <a:r>
              <a:rPr lang="en-US" sz="13500" dirty="0" smtClean="0"/>
              <a:t>of </a:t>
            </a:r>
            <a:r>
              <a:rPr lang="en-US" sz="13500" dirty="0" smtClean="0"/>
              <a:t>34 videos the health professional did not elicit </a:t>
            </a:r>
            <a:r>
              <a:rPr lang="en-US" sz="13500" dirty="0" smtClean="0"/>
              <a:t>information from the patient/recipient outside of the teach back message.</a:t>
            </a:r>
          </a:p>
          <a:p>
            <a:pPr marL="0" indent="0">
              <a:buNone/>
            </a:pPr>
            <a:endParaRPr lang="en-US" sz="4600" dirty="0"/>
          </a:p>
          <a:p>
            <a:pPr marL="0" indent="0">
              <a:buNone/>
            </a:pPr>
            <a:endParaRPr lang="en-US" sz="4600"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lgn="r">
              <a:buNone/>
            </a:pPr>
            <a:r>
              <a:rPr lang="en-US" sz="7200" dirty="0" smtClean="0"/>
              <a:t>Thanks to Nicole Holmes for assistance in data gathering!</a:t>
            </a:r>
            <a:endParaRPr lang="en-US" sz="7200" dirty="0"/>
          </a:p>
        </p:txBody>
      </p:sp>
    </p:spTree>
    <p:extLst>
      <p:ext uri="{BB962C8B-B14F-4D97-AF65-F5344CB8AC3E}">
        <p14:creationId xmlns:p14="http://schemas.microsoft.com/office/powerpoint/2010/main" val="224993668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235131"/>
            <a:ext cx="8911687" cy="1018903"/>
          </a:xfrm>
        </p:spPr>
        <p:txBody>
          <a:bodyPr>
            <a:normAutofit fontScale="90000"/>
          </a:bodyPr>
          <a:lstStyle/>
          <a:p>
            <a:r>
              <a:rPr lang="en-US" dirty="0" smtClean="0"/>
              <a:t>Problems </a:t>
            </a:r>
            <a:r>
              <a:rPr lang="en-US" dirty="0"/>
              <a:t>with How Teach Back is Taught</a:t>
            </a:r>
          </a:p>
        </p:txBody>
      </p:sp>
      <p:sp>
        <p:nvSpPr>
          <p:cNvPr id="3" name="Content Placeholder 2"/>
          <p:cNvSpPr>
            <a:spLocks noGrp="1"/>
          </p:cNvSpPr>
          <p:nvPr>
            <p:ph idx="1"/>
          </p:nvPr>
        </p:nvSpPr>
        <p:spPr>
          <a:xfrm>
            <a:off x="2072640" y="1079863"/>
            <a:ext cx="9718766" cy="5599233"/>
          </a:xfrm>
        </p:spPr>
        <p:txBody>
          <a:bodyPr>
            <a:normAutofit/>
          </a:bodyPr>
          <a:lstStyle/>
          <a:p>
            <a:r>
              <a:rPr lang="en-US" sz="2400" dirty="0"/>
              <a:t>O</a:t>
            </a:r>
            <a:r>
              <a:rPr lang="en-US" sz="2400" dirty="0" smtClean="0"/>
              <a:t>ften </a:t>
            </a:r>
            <a:r>
              <a:rPr lang="en-US" sz="2400" dirty="0"/>
              <a:t>taught in isolation </a:t>
            </a:r>
            <a:endParaRPr lang="en-US" sz="2400" dirty="0" smtClean="0"/>
          </a:p>
          <a:p>
            <a:r>
              <a:rPr lang="en-US" sz="2400" dirty="0" smtClean="0"/>
              <a:t>B</a:t>
            </a:r>
            <a:r>
              <a:rPr lang="en-US" sz="2400" dirty="0" smtClean="0"/>
              <a:t>locks </a:t>
            </a:r>
            <a:r>
              <a:rPr lang="en-US" sz="2400" dirty="0"/>
              <a:t>two way communication. </a:t>
            </a:r>
            <a:endParaRPr lang="en-US" sz="2400" dirty="0" smtClean="0"/>
          </a:p>
          <a:p>
            <a:r>
              <a:rPr lang="en-US" sz="2400" dirty="0" smtClean="0"/>
              <a:t>Listening </a:t>
            </a:r>
            <a:r>
              <a:rPr lang="en-US" sz="2400" dirty="0"/>
              <a:t>is prescribed at the end of the communication </a:t>
            </a:r>
            <a:endParaRPr lang="en-US" sz="2400" dirty="0" smtClean="0"/>
          </a:p>
          <a:p>
            <a:r>
              <a:rPr lang="en-US" sz="2400" dirty="0" smtClean="0"/>
              <a:t>feedback </a:t>
            </a:r>
            <a:r>
              <a:rPr lang="en-US" sz="2400" dirty="0"/>
              <a:t>loops are used as prescribed.  </a:t>
            </a:r>
            <a:endParaRPr lang="en-US" sz="2400" dirty="0" smtClean="0"/>
          </a:p>
          <a:p>
            <a:r>
              <a:rPr lang="en-US" sz="2400" dirty="0" smtClean="0"/>
              <a:t>Practitioners </a:t>
            </a:r>
            <a:r>
              <a:rPr lang="en-US" sz="2400" dirty="0"/>
              <a:t>can walk away from the encounter without checking out what the patient’s thoughts are on the message.</a:t>
            </a:r>
          </a:p>
          <a:p>
            <a:r>
              <a:rPr lang="en-US" sz="2400" dirty="0"/>
              <a:t>Without patient input the practitioner doesn’t know if the patient is struggling with conflicting messages, personal concerns, cultural concerns, </a:t>
            </a:r>
            <a:r>
              <a:rPr lang="en-US" sz="2400" dirty="0" smtClean="0"/>
              <a:t>or barriers </a:t>
            </a:r>
            <a:r>
              <a:rPr lang="en-US" sz="2400" dirty="0"/>
              <a:t>to action. </a:t>
            </a:r>
          </a:p>
          <a:p>
            <a:r>
              <a:rPr lang="en-US" sz="2400" dirty="0"/>
              <a:t>Teach back without patient </a:t>
            </a:r>
            <a:r>
              <a:rPr lang="en-US" sz="2400" dirty="0" smtClean="0"/>
              <a:t>input </a:t>
            </a:r>
            <a:r>
              <a:rPr lang="en-US" sz="2400" dirty="0"/>
              <a:t>doesn’t lead to joint decision making</a:t>
            </a:r>
          </a:p>
        </p:txBody>
      </p:sp>
    </p:spTree>
    <p:extLst>
      <p:ext uri="{BB962C8B-B14F-4D97-AF65-F5344CB8AC3E}">
        <p14:creationId xmlns:p14="http://schemas.microsoft.com/office/powerpoint/2010/main" val="246891120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Discussion</a:t>
            </a:r>
            <a:endParaRPr lang="en-US" dirty="0"/>
          </a:p>
        </p:txBody>
      </p:sp>
      <p:sp>
        <p:nvSpPr>
          <p:cNvPr id="3" name="Content Placeholder 2"/>
          <p:cNvSpPr>
            <a:spLocks noGrp="1"/>
          </p:cNvSpPr>
          <p:nvPr>
            <p:ph idx="1"/>
          </p:nvPr>
        </p:nvSpPr>
        <p:spPr>
          <a:xfrm>
            <a:off x="2589212" y="1497874"/>
            <a:ext cx="8915400" cy="4413348"/>
          </a:xfrm>
        </p:spPr>
        <p:txBody>
          <a:bodyPr/>
          <a:lstStyle/>
          <a:p>
            <a:r>
              <a:rPr lang="en-US" dirty="0"/>
              <a:t>What are the </a:t>
            </a:r>
            <a:r>
              <a:rPr lang="en-US" dirty="0" smtClean="0"/>
              <a:t>possible thoughts this patient might be having during this interview?</a:t>
            </a:r>
          </a:p>
          <a:p>
            <a:r>
              <a:rPr lang="en-US" dirty="0" smtClean="0"/>
              <a:t>What concerns or misperceptions might </a:t>
            </a:r>
            <a:r>
              <a:rPr lang="en-US" dirty="0"/>
              <a:t>arise in </a:t>
            </a:r>
            <a:r>
              <a:rPr lang="en-US" dirty="0" smtClean="0"/>
              <a:t>the </a:t>
            </a:r>
            <a:r>
              <a:rPr lang="en-US" dirty="0"/>
              <a:t>scenario by e</a:t>
            </a:r>
            <a:r>
              <a:rPr lang="en-US" dirty="0" smtClean="0"/>
              <a:t>liciting the patient’s perspective </a:t>
            </a:r>
            <a:r>
              <a:rPr lang="en-US" dirty="0"/>
              <a:t>and listening</a:t>
            </a:r>
            <a:r>
              <a:rPr lang="en-US" dirty="0" smtClean="0"/>
              <a:t>?</a:t>
            </a:r>
          </a:p>
          <a:p>
            <a:r>
              <a:rPr lang="en-US" dirty="0" smtClean="0"/>
              <a:t>What barriers could be taken away through the process of eliciting patients’ perspectives and listening?</a:t>
            </a:r>
            <a:endParaRPr lang="en-US" dirty="0"/>
          </a:p>
        </p:txBody>
      </p:sp>
      <p:sp>
        <p:nvSpPr>
          <p:cNvPr id="4" name="Cloud Callout 3"/>
          <p:cNvSpPr/>
          <p:nvPr/>
        </p:nvSpPr>
        <p:spPr>
          <a:xfrm>
            <a:off x="4765265" y="3796937"/>
            <a:ext cx="4737464" cy="2194560"/>
          </a:xfrm>
          <a:prstGeom prst="cloudCallou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I am so glad I got this medication and I will be fine.  I think I will stop for French fries on my way home!</a:t>
            </a:r>
            <a:endParaRPr lang="en-US" dirty="0">
              <a:solidFill>
                <a:schemeClr val="tx1"/>
              </a:solidFill>
            </a:endParaRPr>
          </a:p>
        </p:txBody>
      </p:sp>
      <p:sp>
        <p:nvSpPr>
          <p:cNvPr id="5" name="TextBox 4"/>
          <p:cNvSpPr txBox="1"/>
          <p:nvPr/>
        </p:nvSpPr>
        <p:spPr>
          <a:xfrm>
            <a:off x="4765265" y="6415654"/>
            <a:ext cx="2637021" cy="369332"/>
          </a:xfrm>
          <a:prstGeom prst="rect">
            <a:avLst/>
          </a:prstGeom>
          <a:noFill/>
        </p:spPr>
        <p:txBody>
          <a:bodyPr wrap="square" rtlCol="0">
            <a:spAutoFit/>
          </a:bodyPr>
          <a:lstStyle/>
          <a:p>
            <a:r>
              <a:rPr lang="en-US" dirty="0"/>
              <a:t>M</a:t>
            </a:r>
            <a:r>
              <a:rPr lang="en-US" dirty="0" smtClean="0"/>
              <a:t>isunderstanding</a:t>
            </a:r>
            <a:endParaRPr lang="en-US" dirty="0"/>
          </a:p>
        </p:txBody>
      </p:sp>
    </p:spTree>
    <p:extLst>
      <p:ext uri="{BB962C8B-B14F-4D97-AF65-F5344CB8AC3E}">
        <p14:creationId xmlns:p14="http://schemas.microsoft.com/office/powerpoint/2010/main" val="338063827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Thoughts Might Someone Newly Diagnosed with Diabetes Have?</a:t>
            </a:r>
            <a:endParaRPr lang="en-US" dirty="0"/>
          </a:p>
        </p:txBody>
      </p:sp>
      <p:sp>
        <p:nvSpPr>
          <p:cNvPr id="3" name="Content Placeholder 2"/>
          <p:cNvSpPr>
            <a:spLocks noGrp="1"/>
          </p:cNvSpPr>
          <p:nvPr>
            <p:ph idx="1"/>
          </p:nvPr>
        </p:nvSpPr>
        <p:spPr>
          <a:xfrm>
            <a:off x="2510835" y="2090057"/>
            <a:ext cx="8915400" cy="4369805"/>
          </a:xfrm>
        </p:spPr>
        <p:txBody>
          <a:bodyPr/>
          <a:lstStyle/>
          <a:p>
            <a:pPr marL="0" indent="0">
              <a:buNone/>
            </a:pPr>
            <a:r>
              <a:rPr lang="en-US" dirty="0" smtClean="0"/>
              <a:t>How would these hidden concerns affect what they decide to do?</a:t>
            </a:r>
            <a:endParaRPr lang="en-US" dirty="0"/>
          </a:p>
        </p:txBody>
      </p:sp>
      <p:sp>
        <p:nvSpPr>
          <p:cNvPr id="4" name="Cloud Callout 3"/>
          <p:cNvSpPr/>
          <p:nvPr/>
        </p:nvSpPr>
        <p:spPr>
          <a:xfrm>
            <a:off x="2708367" y="2822805"/>
            <a:ext cx="2969622" cy="1976845"/>
          </a:xfrm>
          <a:prstGeom prst="cloudCallou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Yikes! I do not want to give myself shots!</a:t>
            </a:r>
            <a:endParaRPr lang="en-US" dirty="0">
              <a:solidFill>
                <a:schemeClr val="tx1"/>
              </a:solidFill>
            </a:endParaRPr>
          </a:p>
        </p:txBody>
      </p:sp>
      <p:sp>
        <p:nvSpPr>
          <p:cNvPr id="5" name="Cloud Callout 4"/>
          <p:cNvSpPr/>
          <p:nvPr/>
        </p:nvSpPr>
        <p:spPr>
          <a:xfrm>
            <a:off x="4794069" y="4274959"/>
            <a:ext cx="3370217" cy="1959429"/>
          </a:xfrm>
          <a:prstGeom prst="cloudCallou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So? My dad had diabetes and ate Culvers every night. I don’t think I need that diet.</a:t>
            </a:r>
            <a:endParaRPr lang="en-US" dirty="0">
              <a:solidFill>
                <a:schemeClr val="tx1"/>
              </a:solidFill>
            </a:endParaRPr>
          </a:p>
        </p:txBody>
      </p:sp>
      <p:sp>
        <p:nvSpPr>
          <p:cNvPr id="6" name="Cloud Callout 5"/>
          <p:cNvSpPr/>
          <p:nvPr/>
        </p:nvSpPr>
        <p:spPr>
          <a:xfrm>
            <a:off x="7341915" y="2857639"/>
            <a:ext cx="4084320" cy="1942011"/>
          </a:xfrm>
          <a:prstGeom prst="cloudCallou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I guess I will either go blind or have those leg sores like all my aunties on the </a:t>
            </a:r>
            <a:r>
              <a:rPr lang="en-US" dirty="0" err="1" smtClean="0">
                <a:solidFill>
                  <a:schemeClr val="tx1"/>
                </a:solidFill>
              </a:rPr>
              <a:t>rez</a:t>
            </a:r>
            <a:r>
              <a:rPr lang="en-US" dirty="0" smtClean="0">
                <a:solidFill>
                  <a:schemeClr val="tx1"/>
                </a:solidFill>
              </a:rPr>
              <a:t>.</a:t>
            </a:r>
            <a:endParaRPr lang="en-US" dirty="0">
              <a:solidFill>
                <a:schemeClr val="tx1"/>
              </a:solidFill>
            </a:endParaRPr>
          </a:p>
        </p:txBody>
      </p:sp>
    </p:spTree>
    <p:extLst>
      <p:ext uri="{BB962C8B-B14F-4D97-AF65-F5344CB8AC3E}">
        <p14:creationId xmlns:p14="http://schemas.microsoft.com/office/powerpoint/2010/main" val="12788762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a:r>
              <a:rPr lang="en-US" sz="4800" dirty="0" smtClean="0"/>
              <a:t>I </a:t>
            </a:r>
            <a:r>
              <a:rPr lang="en-US" sz="4800" dirty="0"/>
              <a:t>have no relevant financial interests</a:t>
            </a:r>
            <a:endParaRPr lang="en-US" sz="4800" dirty="0"/>
          </a:p>
        </p:txBody>
      </p:sp>
    </p:spTree>
    <p:extLst>
      <p:ext uri="{BB962C8B-B14F-4D97-AF65-F5344CB8AC3E}">
        <p14:creationId xmlns:p14="http://schemas.microsoft.com/office/powerpoint/2010/main" val="9699754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011288079"/>
              </p:ext>
            </p:extLst>
          </p:nvPr>
        </p:nvGraphicFramePr>
        <p:xfrm>
          <a:off x="2299063" y="1254035"/>
          <a:ext cx="9205550" cy="41975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9342871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934724"/>
          </a:xfrm>
        </p:spPr>
        <p:txBody>
          <a:bodyPr>
            <a:normAutofit fontScale="90000"/>
          </a:bodyPr>
          <a:lstStyle/>
          <a:p>
            <a:pPr algn="ctr"/>
            <a:r>
              <a:rPr lang="en-US" dirty="0" smtClean="0"/>
              <a:t>Shared Decision Making</a:t>
            </a:r>
            <a:br>
              <a:rPr lang="en-US" dirty="0" smtClean="0"/>
            </a:b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endParaRPr lang="en-US" dirty="0" smtClean="0"/>
          </a:p>
          <a:p>
            <a:pPr marL="0" indent="0">
              <a:buNone/>
            </a:pPr>
            <a:r>
              <a:rPr lang="en-US" sz="2800" dirty="0" smtClean="0"/>
              <a:t>“Shared </a:t>
            </a:r>
            <a:r>
              <a:rPr lang="en-US" sz="2800" dirty="0"/>
              <a:t>decision making is an </a:t>
            </a:r>
            <a:r>
              <a:rPr lang="en-US" sz="2800" dirty="0" smtClean="0"/>
              <a:t>interpersonal, interdependent </a:t>
            </a:r>
            <a:r>
              <a:rPr lang="en-US" sz="2800" dirty="0"/>
              <a:t>process in which </a:t>
            </a:r>
            <a:r>
              <a:rPr lang="en-US" sz="2800" dirty="0" smtClean="0"/>
              <a:t>the health </a:t>
            </a:r>
            <a:r>
              <a:rPr lang="en-US" sz="2800" dirty="0"/>
              <a:t>care provider and the patient relate to </a:t>
            </a:r>
            <a:r>
              <a:rPr lang="en-US" sz="2800" dirty="0" smtClean="0"/>
              <a:t>and influence </a:t>
            </a:r>
            <a:r>
              <a:rPr lang="en-US" sz="2800" dirty="0"/>
              <a:t>each other as they collaborate in </a:t>
            </a:r>
            <a:r>
              <a:rPr lang="en-US" sz="2800" dirty="0" smtClean="0"/>
              <a:t>making decisions </a:t>
            </a:r>
            <a:r>
              <a:rPr lang="en-US" sz="2800" dirty="0"/>
              <a:t>about the patient’s health </a:t>
            </a:r>
            <a:r>
              <a:rPr lang="en-US" sz="2800" dirty="0" smtClean="0"/>
              <a:t>care.  Shared </a:t>
            </a:r>
            <a:r>
              <a:rPr lang="en-US" sz="2800" dirty="0"/>
              <a:t>decision making is patient specific, </a:t>
            </a:r>
            <a:r>
              <a:rPr lang="en-US" sz="2800" dirty="0" smtClean="0"/>
              <a:t>and it </a:t>
            </a:r>
            <a:r>
              <a:rPr lang="en-US" sz="2800" dirty="0"/>
              <a:t>relies on the medical evidence, the </a:t>
            </a:r>
            <a:r>
              <a:rPr lang="en-US" sz="2800" dirty="0" smtClean="0"/>
              <a:t>provider’s clinical </a:t>
            </a:r>
            <a:r>
              <a:rPr lang="en-US" sz="2800" dirty="0"/>
              <a:t>expertise, and the unique attributes </a:t>
            </a:r>
            <a:r>
              <a:rPr lang="en-US" sz="2800" dirty="0" smtClean="0"/>
              <a:t>of the </a:t>
            </a:r>
            <a:r>
              <a:rPr lang="en-US" sz="2800" dirty="0"/>
              <a:t>patient and his or her family</a:t>
            </a:r>
            <a:r>
              <a:rPr lang="en-US" sz="2800" dirty="0" smtClean="0"/>
              <a:t>.” (</a:t>
            </a:r>
            <a:r>
              <a:rPr lang="en-US" sz="2800" dirty="0" err="1" smtClean="0"/>
              <a:t>Le</a:t>
            </a:r>
            <a:r>
              <a:rPr lang="en-US" sz="2800" dirty="0" err="1" smtClean="0">
                <a:latin typeface="Times New Roman" panose="02020603050405020304" pitchFamily="18" charset="0"/>
                <a:cs typeface="Times New Roman" panose="02020603050405020304" pitchFamily="18" charset="0"/>
              </a:rPr>
              <a:t>́</a:t>
            </a:r>
            <a:r>
              <a:rPr lang="en-US" sz="2800" dirty="0" err="1" smtClean="0"/>
              <a:t>gare</a:t>
            </a:r>
            <a:r>
              <a:rPr lang="en-US" sz="2800" dirty="0" smtClean="0"/>
              <a:t> et al, 2012</a:t>
            </a:r>
            <a:r>
              <a:rPr lang="en-US" sz="2800" dirty="0" smtClean="0">
                <a:latin typeface="Times New Roman" panose="02020603050405020304" pitchFamily="18" charset="0"/>
                <a:cs typeface="Times New Roman" panose="02020603050405020304" pitchFamily="18" charset="0"/>
              </a:rPr>
              <a:t>́</a:t>
            </a:r>
            <a:r>
              <a:rPr lang="en-US" sz="2800" dirty="0" smtClean="0"/>
              <a:t>)</a:t>
            </a:r>
            <a:endParaRPr lang="en-US" sz="2800" dirty="0"/>
          </a:p>
        </p:txBody>
      </p:sp>
    </p:spTree>
    <p:extLst>
      <p:ext uri="{BB962C8B-B14F-4D97-AF65-F5344CB8AC3E}">
        <p14:creationId xmlns:p14="http://schemas.microsoft.com/office/powerpoint/2010/main" val="155217511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Shared Decision Making</a:t>
            </a:r>
            <a:endParaRPr lang="en-US" dirty="0"/>
          </a:p>
        </p:txBody>
      </p:sp>
      <p:sp>
        <p:nvSpPr>
          <p:cNvPr id="3" name="Content Placeholder 2"/>
          <p:cNvSpPr>
            <a:spLocks noGrp="1"/>
          </p:cNvSpPr>
          <p:nvPr>
            <p:ph idx="1"/>
          </p:nvPr>
        </p:nvSpPr>
        <p:spPr/>
        <p:txBody>
          <a:bodyPr>
            <a:normAutofit lnSpcReduction="10000"/>
          </a:bodyPr>
          <a:lstStyle/>
          <a:p>
            <a:r>
              <a:rPr lang="en-US" sz="2400" dirty="0" smtClean="0"/>
              <a:t>Essential Elements of Shared Decision Making (</a:t>
            </a:r>
            <a:r>
              <a:rPr lang="en-US" sz="2400" dirty="0" err="1" smtClean="0"/>
              <a:t>Elwyn</a:t>
            </a:r>
            <a:r>
              <a:rPr lang="en-US" sz="2400" dirty="0" smtClean="0"/>
              <a:t> et al, 2010)</a:t>
            </a:r>
          </a:p>
          <a:p>
            <a:pPr lvl="1"/>
            <a:r>
              <a:rPr lang="en-US" sz="2400" dirty="0"/>
              <a:t>Both the patient and the provider must recognize that there is a decision to be make</a:t>
            </a:r>
          </a:p>
          <a:p>
            <a:pPr lvl="1"/>
            <a:r>
              <a:rPr lang="en-US" sz="2400" dirty="0"/>
              <a:t>Understanding the best available evidence</a:t>
            </a:r>
          </a:p>
          <a:p>
            <a:pPr lvl="1"/>
            <a:r>
              <a:rPr lang="en-US" sz="2400" dirty="0"/>
              <a:t>Incorporating Patients’ Values And </a:t>
            </a:r>
            <a:r>
              <a:rPr lang="en-US" sz="2400" dirty="0" smtClean="0"/>
              <a:t>Preferences</a:t>
            </a:r>
          </a:p>
          <a:p>
            <a:r>
              <a:rPr lang="en-US" sz="2400" dirty="0" smtClean="0"/>
              <a:t>Most Appropriate where there is uncertainty </a:t>
            </a:r>
          </a:p>
          <a:p>
            <a:r>
              <a:rPr lang="en-US" sz="2400" dirty="0" smtClean="0"/>
              <a:t>Used when there is more than one choice </a:t>
            </a:r>
            <a:r>
              <a:rPr lang="en-US" sz="2400" dirty="0"/>
              <a:t>(</a:t>
            </a:r>
            <a:r>
              <a:rPr lang="en-US" sz="2400" dirty="0" err="1" smtClean="0"/>
              <a:t>Le</a:t>
            </a:r>
            <a:r>
              <a:rPr lang="en-US" sz="2400" dirty="0" err="1" smtClean="0">
                <a:latin typeface="Times New Roman" panose="02020603050405020304" pitchFamily="18" charset="0"/>
                <a:cs typeface="Times New Roman" panose="02020603050405020304" pitchFamily="18" charset="0"/>
              </a:rPr>
              <a:t>́</a:t>
            </a:r>
            <a:r>
              <a:rPr lang="en-US" sz="2400" dirty="0" err="1" smtClean="0"/>
              <a:t>gare</a:t>
            </a:r>
            <a:r>
              <a:rPr lang="en-US" sz="2400" dirty="0" smtClean="0">
                <a:latin typeface="Times New Roman" panose="02020603050405020304" pitchFamily="18" charset="0"/>
                <a:cs typeface="Times New Roman" panose="02020603050405020304" pitchFamily="18" charset="0"/>
              </a:rPr>
              <a:t>́</a:t>
            </a:r>
            <a:r>
              <a:rPr lang="en-US" sz="2400" dirty="0" smtClean="0"/>
              <a:t>, </a:t>
            </a:r>
            <a:r>
              <a:rPr lang="en-US" sz="2400" dirty="0"/>
              <a:t>et al. 2012)</a:t>
            </a:r>
            <a:endParaRPr lang="en-US" sz="2400" dirty="0" smtClean="0"/>
          </a:p>
          <a:p>
            <a:pPr marL="457200" lvl="1" indent="0">
              <a:buNone/>
            </a:pPr>
            <a:endParaRPr lang="en-US" sz="2400" dirty="0"/>
          </a:p>
          <a:p>
            <a:pPr lvl="1"/>
            <a:endParaRPr lang="en-US" dirty="0"/>
          </a:p>
        </p:txBody>
      </p:sp>
    </p:spTree>
    <p:extLst>
      <p:ext uri="{BB962C8B-B14F-4D97-AF65-F5344CB8AC3E}">
        <p14:creationId xmlns:p14="http://schemas.microsoft.com/office/powerpoint/2010/main" val="122851811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r>
              <a:rPr lang="en-US" dirty="0" smtClean="0"/>
              <a:t>Important Points</a:t>
            </a:r>
            <a:endParaRPr lang="en-US" dirty="0"/>
          </a:p>
        </p:txBody>
      </p:sp>
      <p:sp>
        <p:nvSpPr>
          <p:cNvPr id="3" name="Content Placeholder 2"/>
          <p:cNvSpPr>
            <a:spLocks noGrp="1"/>
          </p:cNvSpPr>
          <p:nvPr>
            <p:ph idx="1"/>
          </p:nvPr>
        </p:nvSpPr>
        <p:spPr>
          <a:xfrm>
            <a:off x="2589212" y="1524000"/>
            <a:ext cx="8915400" cy="4387222"/>
          </a:xfrm>
        </p:spPr>
        <p:txBody>
          <a:bodyPr>
            <a:normAutofit fontScale="40000" lnSpcReduction="20000"/>
          </a:bodyPr>
          <a:lstStyle/>
          <a:p>
            <a:r>
              <a:rPr lang="en-US" sz="5900" dirty="0" smtClean="0"/>
              <a:t>Shared decision making relies on practitioner skills </a:t>
            </a:r>
            <a:r>
              <a:rPr lang="en-US" sz="5900" dirty="0"/>
              <a:t>that help </a:t>
            </a:r>
            <a:r>
              <a:rPr lang="en-US" sz="5900" dirty="0" smtClean="0"/>
              <a:t>“confer agency”. In other words these skills let </a:t>
            </a:r>
            <a:r>
              <a:rPr lang="en-US" sz="5900" dirty="0" smtClean="0"/>
              <a:t>patients </a:t>
            </a:r>
            <a:r>
              <a:rPr lang="en-US" sz="5900" dirty="0" smtClean="0"/>
              <a:t>know that they can act </a:t>
            </a:r>
            <a:r>
              <a:rPr lang="en-US" sz="5900" dirty="0"/>
              <a:t>independently and </a:t>
            </a:r>
            <a:r>
              <a:rPr lang="en-US" sz="5900" dirty="0" smtClean="0"/>
              <a:t>make </a:t>
            </a:r>
            <a:r>
              <a:rPr lang="en-US" sz="5900" dirty="0"/>
              <a:t>their own free choices</a:t>
            </a:r>
            <a:r>
              <a:rPr lang="en-US" sz="5900" dirty="0" smtClean="0"/>
              <a:t>. Skills that confer agency include: </a:t>
            </a:r>
          </a:p>
          <a:p>
            <a:pPr lvl="1"/>
            <a:r>
              <a:rPr lang="en-US" sz="5900" dirty="0" smtClean="0"/>
              <a:t> providing usable information </a:t>
            </a:r>
          </a:p>
          <a:p>
            <a:pPr lvl="1"/>
            <a:r>
              <a:rPr lang="en-US" sz="5900" dirty="0"/>
              <a:t> </a:t>
            </a:r>
            <a:r>
              <a:rPr lang="en-US" sz="5900" dirty="0" smtClean="0"/>
              <a:t>supporting </a:t>
            </a:r>
            <a:r>
              <a:rPr lang="en-US" sz="5900" dirty="0"/>
              <a:t>the decision making process</a:t>
            </a:r>
            <a:r>
              <a:rPr lang="en-US" sz="5900" dirty="0" smtClean="0"/>
              <a:t>.</a:t>
            </a:r>
          </a:p>
          <a:p>
            <a:pPr lvl="1"/>
            <a:r>
              <a:rPr lang="en-US" sz="5900" dirty="0" smtClean="0"/>
              <a:t>Eliciting information from patients about what they know and confirming if it is correct.</a:t>
            </a:r>
          </a:p>
          <a:p>
            <a:pPr lvl="1"/>
            <a:endParaRPr lang="en-US" sz="5900" dirty="0"/>
          </a:p>
          <a:p>
            <a:pPr lvl="1"/>
            <a:endParaRPr lang="en-US" sz="2000" dirty="0" smtClean="0"/>
          </a:p>
          <a:p>
            <a:pPr lvl="1"/>
            <a:endParaRPr lang="en-US" sz="2000" dirty="0"/>
          </a:p>
          <a:p>
            <a:pPr marL="457200" lvl="1" indent="0" algn="r">
              <a:buNone/>
            </a:pPr>
            <a:r>
              <a:rPr lang="en-US" sz="2000" dirty="0" smtClean="0"/>
              <a:t>(</a:t>
            </a:r>
            <a:r>
              <a:rPr lang="en-US" sz="2000" dirty="0" err="1" smtClean="0"/>
              <a:t>Elwyn</a:t>
            </a:r>
            <a:r>
              <a:rPr lang="en-US" sz="2000" dirty="0" smtClean="0"/>
              <a:t>, et al, 2012)</a:t>
            </a:r>
          </a:p>
        </p:txBody>
      </p:sp>
    </p:spTree>
    <p:extLst>
      <p:ext uri="{BB962C8B-B14F-4D97-AF65-F5344CB8AC3E}">
        <p14:creationId xmlns:p14="http://schemas.microsoft.com/office/powerpoint/2010/main" val="77658387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Shared Decision Making: Eliciting Information and Listening</a:t>
            </a:r>
            <a:endParaRPr lang="en-US" dirty="0"/>
          </a:p>
        </p:txBody>
      </p:sp>
      <p:sp>
        <p:nvSpPr>
          <p:cNvPr id="3" name="Content Placeholder 2"/>
          <p:cNvSpPr>
            <a:spLocks noGrp="1"/>
          </p:cNvSpPr>
          <p:nvPr>
            <p:ph idx="1"/>
          </p:nvPr>
        </p:nvSpPr>
        <p:spPr/>
        <p:txBody>
          <a:bodyPr/>
          <a:lstStyle/>
          <a:p>
            <a:r>
              <a:rPr lang="en-US" dirty="0">
                <a:hlinkClick r:id="rId2"/>
              </a:rPr>
              <a:t>https://</a:t>
            </a:r>
            <a:r>
              <a:rPr lang="en-US" dirty="0" smtClean="0">
                <a:hlinkClick r:id="rId2"/>
              </a:rPr>
              <a:t>youtu.be/i-OGg9yXhpw</a:t>
            </a:r>
            <a:endParaRPr lang="en-US" dirty="0" smtClean="0"/>
          </a:p>
          <a:p>
            <a:endParaRPr lang="en-US" dirty="0"/>
          </a:p>
        </p:txBody>
      </p:sp>
    </p:spTree>
    <p:extLst>
      <p:ext uri="{BB962C8B-B14F-4D97-AF65-F5344CB8AC3E}">
        <p14:creationId xmlns:p14="http://schemas.microsoft.com/office/powerpoint/2010/main" val="39449078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77143" y="624110"/>
            <a:ext cx="9327469" cy="1280890"/>
          </a:xfrm>
        </p:spPr>
        <p:txBody>
          <a:bodyPr>
            <a:normAutofit fontScale="90000"/>
          </a:bodyPr>
          <a:lstStyle/>
          <a:p>
            <a:pPr algn="ctr"/>
            <a:r>
              <a:rPr lang="en-US" sz="3200" dirty="0" smtClean="0"/>
              <a:t>My New</a:t>
            </a:r>
            <a:r>
              <a:rPr lang="en-US" sz="3200" dirty="0" smtClean="0"/>
              <a:t> </a:t>
            </a:r>
            <a:r>
              <a:rPr lang="en-US" sz="3200" dirty="0"/>
              <a:t>Approach to Teaching Teach </a:t>
            </a:r>
            <a:r>
              <a:rPr lang="en-US" sz="3200" dirty="0" smtClean="0"/>
              <a:t>Back </a:t>
            </a:r>
            <a:r>
              <a:rPr lang="en-US" sz="3200" dirty="0" smtClean="0"/>
              <a:t>(</a:t>
            </a:r>
            <a:r>
              <a:rPr lang="en-US" sz="3200" dirty="0"/>
              <a:t>C</a:t>
            </a:r>
            <a:r>
              <a:rPr lang="en-US" sz="3200" dirty="0" smtClean="0"/>
              <a:t>ontextualizing </a:t>
            </a:r>
            <a:r>
              <a:rPr lang="en-US" sz="3200" dirty="0"/>
              <a:t>T</a:t>
            </a:r>
            <a:r>
              <a:rPr lang="en-US" sz="3200" dirty="0" smtClean="0"/>
              <a:t>each </a:t>
            </a:r>
            <a:r>
              <a:rPr lang="en-US" sz="3200" dirty="0" smtClean="0"/>
              <a:t>B</a:t>
            </a:r>
            <a:r>
              <a:rPr lang="en-US" sz="3200" dirty="0" smtClean="0"/>
              <a:t>ack, adding two way communications)</a:t>
            </a:r>
            <a:endParaRPr lang="en-US" sz="3200" dirty="0"/>
          </a:p>
        </p:txBody>
      </p:sp>
      <p:sp>
        <p:nvSpPr>
          <p:cNvPr id="3" name="Content Placeholder 2"/>
          <p:cNvSpPr>
            <a:spLocks noGrp="1"/>
          </p:cNvSpPr>
          <p:nvPr>
            <p:ph idx="1"/>
          </p:nvPr>
        </p:nvSpPr>
        <p:spPr/>
        <p:txBody>
          <a:bodyPr/>
          <a:lstStyle/>
          <a:p>
            <a:pPr marL="0" indent="0">
              <a:buNone/>
            </a:pPr>
            <a:r>
              <a:rPr lang="en-US" sz="3200" dirty="0" smtClean="0"/>
              <a:t> </a:t>
            </a:r>
            <a:r>
              <a:rPr lang="en-US" sz="3200" dirty="0"/>
              <a:t>#1: </a:t>
            </a:r>
            <a:r>
              <a:rPr lang="en-US" sz="3200" dirty="0" smtClean="0"/>
              <a:t>Develop </a:t>
            </a:r>
            <a:r>
              <a:rPr lang="en-US" sz="3200" dirty="0"/>
              <a:t>the Message</a:t>
            </a:r>
          </a:p>
          <a:p>
            <a:pPr marL="0" indent="0">
              <a:buNone/>
            </a:pPr>
            <a:r>
              <a:rPr lang="en-US" sz="3200" dirty="0" smtClean="0"/>
              <a:t>#2</a:t>
            </a:r>
            <a:r>
              <a:rPr lang="en-US" sz="3200" dirty="0"/>
              <a:t>: </a:t>
            </a:r>
            <a:r>
              <a:rPr lang="en-US" sz="3200" dirty="0" smtClean="0"/>
              <a:t> Elicit Information from the Patie</a:t>
            </a:r>
            <a:r>
              <a:rPr lang="en-US" sz="3200" dirty="0" smtClean="0"/>
              <a:t>nt </a:t>
            </a:r>
          </a:p>
          <a:p>
            <a:pPr marL="0" indent="0">
              <a:buNone/>
            </a:pPr>
            <a:r>
              <a:rPr lang="en-US" sz="3200" dirty="0" smtClean="0"/>
              <a:t>#3: Confirm understanding of Patient’s message</a:t>
            </a:r>
          </a:p>
          <a:p>
            <a:pPr marL="0" indent="0">
              <a:buNone/>
            </a:pPr>
            <a:r>
              <a:rPr lang="en-US" sz="3200" dirty="0" smtClean="0"/>
              <a:t>#3:  Adjust </a:t>
            </a:r>
            <a:r>
              <a:rPr lang="en-US" sz="3200" dirty="0"/>
              <a:t>the Message to Patient </a:t>
            </a:r>
            <a:r>
              <a:rPr lang="en-US" sz="3200" dirty="0" smtClean="0"/>
              <a:t>Input </a:t>
            </a:r>
          </a:p>
          <a:p>
            <a:pPr marL="0" indent="0">
              <a:buNone/>
            </a:pPr>
            <a:r>
              <a:rPr lang="en-US" sz="3200" dirty="0" smtClean="0"/>
              <a:t>#4: Conduct teach back</a:t>
            </a:r>
          </a:p>
          <a:p>
            <a:pPr marL="0" indent="0">
              <a:buNone/>
            </a:pPr>
            <a:endParaRPr lang="en-US" dirty="0"/>
          </a:p>
        </p:txBody>
      </p:sp>
    </p:spTree>
    <p:extLst>
      <p:ext uri="{BB962C8B-B14F-4D97-AF65-F5344CB8AC3E}">
        <p14:creationId xmlns:p14="http://schemas.microsoft.com/office/powerpoint/2010/main" val="247694137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#2:   Eliciting Information</a:t>
            </a:r>
            <a:endParaRPr lang="en-US" dirty="0"/>
          </a:p>
        </p:txBody>
      </p:sp>
      <p:sp>
        <p:nvSpPr>
          <p:cNvPr id="3" name="Content Placeholder 2"/>
          <p:cNvSpPr>
            <a:spLocks noGrp="1"/>
          </p:cNvSpPr>
          <p:nvPr>
            <p:ph idx="1"/>
          </p:nvPr>
        </p:nvSpPr>
        <p:spPr>
          <a:xfrm>
            <a:off x="2589212" y="1515291"/>
            <a:ext cx="8915400" cy="5342709"/>
          </a:xfrm>
        </p:spPr>
        <p:txBody>
          <a:bodyPr>
            <a:normAutofit/>
          </a:bodyPr>
          <a:lstStyle/>
          <a:p>
            <a:pPr marL="0" indent="0">
              <a:buNone/>
            </a:pPr>
            <a:r>
              <a:rPr lang="en-US" sz="2400" dirty="0"/>
              <a:t>Before delivering the message</a:t>
            </a:r>
          </a:p>
          <a:p>
            <a:r>
              <a:rPr lang="en-US" sz="2400" dirty="0"/>
              <a:t>“I have a few things that I want to talk with you about, however, before I do could you tell me what you think is happening to you?”…”what makes you think that?” (can be followed up with “did you search on the internet or read about it?” Did someone tell you about it?”  (reveals preconceived ideas, preferred ways of finding information, hesitancies and anxiety level)</a:t>
            </a:r>
          </a:p>
          <a:p>
            <a:r>
              <a:rPr lang="en-US" sz="2400" dirty="0"/>
              <a:t>“ What do the people closest to you think, the ones you have told?” (reveals information about support system and often cultural issues)</a:t>
            </a:r>
          </a:p>
          <a:p>
            <a:pPr marL="0" indent="0">
              <a:buNone/>
            </a:pPr>
            <a:endParaRPr lang="en-US" dirty="0"/>
          </a:p>
        </p:txBody>
      </p:sp>
    </p:spTree>
    <p:extLst>
      <p:ext uri="{BB962C8B-B14F-4D97-AF65-F5344CB8AC3E}">
        <p14:creationId xmlns:p14="http://schemas.microsoft.com/office/powerpoint/2010/main" val="12908896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the McDonald’s method of confirming what the patient has said</a:t>
            </a:r>
            <a:br>
              <a:rPr lang="en-US" dirty="0"/>
            </a:br>
            <a:endParaRPr lang="en-US" dirty="0"/>
          </a:p>
        </p:txBody>
      </p:sp>
      <p:sp>
        <p:nvSpPr>
          <p:cNvPr id="3" name="Content Placeholder 2"/>
          <p:cNvSpPr>
            <a:spLocks noGrp="1"/>
          </p:cNvSpPr>
          <p:nvPr>
            <p:ph idx="1"/>
          </p:nvPr>
        </p:nvSpPr>
        <p:spPr/>
        <p:txBody>
          <a:bodyPr/>
          <a:lstStyle/>
          <a:p>
            <a:r>
              <a:rPr lang="en-US" sz="2400" dirty="0" smtClean="0"/>
              <a:t>“</a:t>
            </a:r>
            <a:r>
              <a:rPr lang="en-US" sz="2400" dirty="0"/>
              <a:t>So you looked at a bunch of websites and you are pretty sure this has something to do with your heart?”</a:t>
            </a:r>
          </a:p>
          <a:p>
            <a:r>
              <a:rPr lang="en-US" sz="2400" dirty="0"/>
              <a:t>“Let me get this right, your Uncle Eddie had this type of trouble but he got worse when he went to the doctor and took medicine so your mom is worried about you coming here. Is that correct”</a:t>
            </a:r>
          </a:p>
          <a:p>
            <a:r>
              <a:rPr lang="en-US" sz="2400" dirty="0"/>
              <a:t>“So you are saying that you are afraid you will need a blood transfusion and that is not something you would do because of your religion?”</a:t>
            </a:r>
          </a:p>
          <a:p>
            <a:endParaRPr lang="en-US" dirty="0"/>
          </a:p>
        </p:txBody>
      </p:sp>
    </p:spTree>
    <p:extLst>
      <p:ext uri="{BB962C8B-B14F-4D97-AF65-F5344CB8AC3E}">
        <p14:creationId xmlns:p14="http://schemas.microsoft.com/office/powerpoint/2010/main" val="38383595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Tier #3:   Adjusting the Message to Patient Input</a:t>
            </a:r>
          </a:p>
        </p:txBody>
      </p:sp>
      <p:sp>
        <p:nvSpPr>
          <p:cNvPr id="3" name="Content Placeholder 2"/>
          <p:cNvSpPr>
            <a:spLocks noGrp="1"/>
          </p:cNvSpPr>
          <p:nvPr>
            <p:ph idx="1"/>
          </p:nvPr>
        </p:nvSpPr>
        <p:spPr>
          <a:xfrm>
            <a:off x="2589212" y="1904999"/>
            <a:ext cx="8915400" cy="4840357"/>
          </a:xfrm>
        </p:spPr>
        <p:txBody>
          <a:bodyPr>
            <a:noAutofit/>
          </a:bodyPr>
          <a:lstStyle/>
          <a:p>
            <a:pPr marL="0" indent="0">
              <a:buNone/>
            </a:pPr>
            <a:r>
              <a:rPr lang="en-US" sz="2000" dirty="0"/>
              <a:t>Adjust the message to acknowledge and build on concerns</a:t>
            </a:r>
          </a:p>
          <a:p>
            <a:r>
              <a:rPr lang="en-US" sz="2000" dirty="0"/>
              <a:t>“So, you are correct there is something happening with your heart, but it isn’t a heart attack.”</a:t>
            </a:r>
          </a:p>
          <a:p>
            <a:r>
              <a:rPr lang="en-US" sz="2000" dirty="0"/>
              <a:t>“I think that website took you in the wrong direction. Let me explain a little and I will show you a website that will work better”</a:t>
            </a:r>
          </a:p>
          <a:p>
            <a:r>
              <a:rPr lang="en-US" sz="2000" dirty="0"/>
              <a:t>“You said your aunt is scared because this happened to her father.?”...  “Can you tell me more about that?”…</a:t>
            </a:r>
          </a:p>
          <a:p>
            <a:pPr marL="0" indent="0">
              <a:buNone/>
            </a:pPr>
            <a:r>
              <a:rPr lang="en-US" sz="2000" dirty="0"/>
              <a:t>After completing the teach back begin with “What questions do you have?” and then “Have we addressed all of your concerns or is there more to talk about?” “What do you think about the plan?” “Is it something you feel you can do?”</a:t>
            </a:r>
            <a:br>
              <a:rPr lang="en-US" sz="2000" dirty="0"/>
            </a:br>
            <a:endParaRPr lang="en-US" sz="2000" dirty="0"/>
          </a:p>
          <a:p>
            <a:endParaRPr lang="en-US" sz="2000" dirty="0"/>
          </a:p>
          <a:p>
            <a:pPr marL="0" indent="0">
              <a:buNone/>
            </a:pPr>
            <a:r>
              <a:rPr lang="en-US" sz="2000" dirty="0"/>
              <a:t> </a:t>
            </a:r>
          </a:p>
          <a:p>
            <a:endParaRPr lang="en-US" sz="2000" dirty="0"/>
          </a:p>
        </p:txBody>
      </p:sp>
    </p:spTree>
    <p:extLst>
      <p:ext uri="{BB962C8B-B14F-4D97-AF65-F5344CB8AC3E}">
        <p14:creationId xmlns:p14="http://schemas.microsoft.com/office/powerpoint/2010/main" val="236431486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#4: The Teach Back</a:t>
            </a:r>
            <a:endParaRPr lang="en-US" dirty="0"/>
          </a:p>
        </p:txBody>
      </p:sp>
      <p:sp>
        <p:nvSpPr>
          <p:cNvPr id="3" name="Content Placeholder 2"/>
          <p:cNvSpPr>
            <a:spLocks noGrp="1"/>
          </p:cNvSpPr>
          <p:nvPr>
            <p:ph idx="1"/>
          </p:nvPr>
        </p:nvSpPr>
        <p:spPr/>
        <p:txBody>
          <a:bodyPr/>
          <a:lstStyle/>
          <a:p>
            <a:r>
              <a:rPr lang="en-US" dirty="0" smtClean="0"/>
              <a:t>Use Teach back for parts of message that are new</a:t>
            </a:r>
          </a:p>
          <a:p>
            <a:r>
              <a:rPr lang="en-US" dirty="0" smtClean="0"/>
              <a:t>Be Sure to Re-teach if necessary</a:t>
            </a:r>
          </a:p>
          <a:p>
            <a:r>
              <a:rPr lang="en-US" dirty="0" smtClean="0"/>
              <a:t>After </a:t>
            </a:r>
            <a:r>
              <a:rPr lang="en-US" dirty="0"/>
              <a:t>completing the teach back begin with “What questions do you have</a:t>
            </a:r>
            <a:r>
              <a:rPr lang="en-US" dirty="0" smtClean="0"/>
              <a:t>?”</a:t>
            </a:r>
          </a:p>
          <a:p>
            <a:r>
              <a:rPr lang="en-US" dirty="0" smtClean="0"/>
              <a:t>Elicit Information:  “Is </a:t>
            </a:r>
            <a:r>
              <a:rPr lang="en-US" dirty="0"/>
              <a:t>there more to talk about</a:t>
            </a:r>
            <a:r>
              <a:rPr lang="en-US" dirty="0" smtClean="0"/>
              <a:t>?” or </a:t>
            </a:r>
            <a:r>
              <a:rPr lang="en-US" dirty="0"/>
              <a:t>“What do you think about the plan</a:t>
            </a:r>
            <a:r>
              <a:rPr lang="en-US" dirty="0" smtClean="0"/>
              <a:t>?” or </a:t>
            </a:r>
            <a:r>
              <a:rPr lang="en-US" dirty="0"/>
              <a:t>“Is it something you feel you can do?”</a:t>
            </a:r>
            <a:br>
              <a:rPr lang="en-US" dirty="0"/>
            </a:br>
            <a:endParaRPr lang="en-US" dirty="0"/>
          </a:p>
          <a:p>
            <a:pPr marL="0" indent="0">
              <a:buNone/>
            </a:pPr>
            <a:endParaRPr lang="en-US" dirty="0" smtClean="0"/>
          </a:p>
        </p:txBody>
      </p:sp>
    </p:spTree>
    <p:extLst>
      <p:ext uri="{BB962C8B-B14F-4D97-AF65-F5344CB8AC3E}">
        <p14:creationId xmlns:p14="http://schemas.microsoft.com/office/powerpoint/2010/main" val="36603967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Objectives:</a:t>
            </a:r>
            <a:endParaRPr lang="en-US" dirty="0"/>
          </a:p>
        </p:txBody>
      </p:sp>
      <p:sp>
        <p:nvSpPr>
          <p:cNvPr id="3" name="Content Placeholder 2"/>
          <p:cNvSpPr>
            <a:spLocks noGrp="1"/>
          </p:cNvSpPr>
          <p:nvPr>
            <p:ph idx="1"/>
          </p:nvPr>
        </p:nvSpPr>
        <p:spPr/>
        <p:txBody>
          <a:bodyPr>
            <a:normAutofit/>
          </a:bodyPr>
          <a:lstStyle/>
          <a:p>
            <a:pPr marL="0" indent="0">
              <a:buNone/>
            </a:pPr>
            <a:r>
              <a:rPr lang="en-US" sz="2400" dirty="0" smtClean="0"/>
              <a:t>At the end of this workshop participants will be able to:</a:t>
            </a:r>
          </a:p>
          <a:p>
            <a:r>
              <a:rPr lang="en-US" sz="2400" dirty="0" smtClean="0"/>
              <a:t>Construct patient education in plain language with a clear structure to prepare for teach back</a:t>
            </a:r>
          </a:p>
          <a:p>
            <a:r>
              <a:rPr lang="en-US" sz="2400" dirty="0" smtClean="0"/>
              <a:t>Recognize examples of public teach back resources that facilitate joint decision making and resources that block joint decision making</a:t>
            </a:r>
          </a:p>
          <a:p>
            <a:r>
              <a:rPr lang="en-US" sz="2400" dirty="0" smtClean="0"/>
              <a:t>Adjust patient education according to the patient’s understanding and setting up the platform for decision making.</a:t>
            </a:r>
            <a:endParaRPr lang="en-US" sz="2400" dirty="0"/>
          </a:p>
        </p:txBody>
      </p:sp>
    </p:spTree>
    <p:extLst>
      <p:ext uri="{BB962C8B-B14F-4D97-AF65-F5344CB8AC3E}">
        <p14:creationId xmlns:p14="http://schemas.microsoft.com/office/powerpoint/2010/main" val="322831734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Preliminary Results with Students</a:t>
            </a:r>
            <a:endParaRPr lang="en-US" dirty="0"/>
          </a:p>
        </p:txBody>
      </p:sp>
      <p:sp>
        <p:nvSpPr>
          <p:cNvPr id="3" name="Content Placeholder 2"/>
          <p:cNvSpPr>
            <a:spLocks noGrp="1"/>
          </p:cNvSpPr>
          <p:nvPr>
            <p:ph idx="1"/>
          </p:nvPr>
        </p:nvSpPr>
        <p:spPr/>
        <p:txBody>
          <a:bodyPr>
            <a:noAutofit/>
          </a:bodyPr>
          <a:lstStyle/>
          <a:p>
            <a:r>
              <a:rPr lang="en-US" sz="3200" dirty="0" smtClean="0"/>
              <a:t>Able to elicit information from “patients”</a:t>
            </a:r>
          </a:p>
          <a:p>
            <a:r>
              <a:rPr lang="en-US" sz="3200" dirty="0" smtClean="0"/>
              <a:t>Usually information is what they have gleaned from internet or family</a:t>
            </a:r>
          </a:p>
          <a:p>
            <a:r>
              <a:rPr lang="en-US" sz="3200" dirty="0" smtClean="0"/>
              <a:t>Student are quite anxious about readjusting their messages</a:t>
            </a:r>
          </a:p>
          <a:p>
            <a:r>
              <a:rPr lang="en-US" sz="3200" dirty="0" smtClean="0"/>
              <a:t>Still need a well laid out message to adjust from</a:t>
            </a:r>
            <a:endParaRPr lang="en-US" sz="3200" dirty="0"/>
          </a:p>
        </p:txBody>
      </p:sp>
    </p:spTree>
    <p:extLst>
      <p:ext uri="{BB962C8B-B14F-4D97-AF65-F5344CB8AC3E}">
        <p14:creationId xmlns:p14="http://schemas.microsoft.com/office/powerpoint/2010/main" val="283475768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Teach </a:t>
            </a:r>
            <a:r>
              <a:rPr lang="en-US" dirty="0" smtClean="0"/>
              <a:t>Back with An Initial Eliciting Question</a:t>
            </a:r>
            <a:endParaRPr lang="en-US" dirty="0"/>
          </a:p>
        </p:txBody>
      </p:sp>
      <p:sp>
        <p:nvSpPr>
          <p:cNvPr id="3" name="Content Placeholder 2"/>
          <p:cNvSpPr>
            <a:spLocks noGrp="1"/>
          </p:cNvSpPr>
          <p:nvPr>
            <p:ph idx="1"/>
          </p:nvPr>
        </p:nvSpPr>
        <p:spPr>
          <a:xfrm>
            <a:off x="2589212" y="3023418"/>
            <a:ext cx="8915400" cy="2887803"/>
          </a:xfrm>
        </p:spPr>
        <p:txBody>
          <a:bodyPr/>
          <a:lstStyle/>
          <a:p>
            <a:pPr marL="0" indent="0">
              <a:buNone/>
            </a:pPr>
            <a:r>
              <a:rPr lang="en-US" dirty="0">
                <a:hlinkClick r:id="rId2"/>
              </a:rPr>
              <a:t>https://</a:t>
            </a:r>
            <a:r>
              <a:rPr lang="en-US" dirty="0" smtClean="0">
                <a:hlinkClick r:id="rId2"/>
              </a:rPr>
              <a:t>vimeo.com/103084322</a:t>
            </a:r>
            <a:endParaRPr lang="en-US" dirty="0" smtClean="0"/>
          </a:p>
          <a:p>
            <a:pPr marL="0" indent="0">
              <a:buNone/>
            </a:pPr>
            <a:endParaRPr lang="en-US" dirty="0"/>
          </a:p>
        </p:txBody>
      </p:sp>
    </p:spTree>
    <p:extLst>
      <p:ext uri="{BB962C8B-B14F-4D97-AF65-F5344CB8AC3E}">
        <p14:creationId xmlns:p14="http://schemas.microsoft.com/office/powerpoint/2010/main" val="185935812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dirty="0"/>
              <a:t>Thank you!</a:t>
            </a:r>
          </a:p>
        </p:txBody>
      </p:sp>
      <p:sp>
        <p:nvSpPr>
          <p:cNvPr id="3" name="Content Placeholder 2"/>
          <p:cNvSpPr>
            <a:spLocks noGrp="1"/>
          </p:cNvSpPr>
          <p:nvPr>
            <p:ph idx="1"/>
          </p:nvPr>
        </p:nvSpPr>
        <p:spPr/>
        <p:txBody>
          <a:bodyPr>
            <a:normAutofit/>
          </a:bodyPr>
          <a:lstStyle/>
          <a:p>
            <a:pPr marL="0" indent="0" algn="ctr">
              <a:buNone/>
            </a:pPr>
            <a:r>
              <a:rPr lang="en-US" sz="6000" dirty="0" smtClean="0"/>
              <a:t>What Are Your  Questions?</a:t>
            </a:r>
            <a:endParaRPr lang="en-US" sz="6000" dirty="0"/>
          </a:p>
        </p:txBody>
      </p:sp>
      <p:sp>
        <p:nvSpPr>
          <p:cNvPr id="5" name="Cloud Callout 4"/>
          <p:cNvSpPr/>
          <p:nvPr/>
        </p:nvSpPr>
        <p:spPr>
          <a:xfrm>
            <a:off x="8778239" y="450303"/>
            <a:ext cx="2090057" cy="1628503"/>
          </a:xfrm>
          <a:prstGeom prst="cloudCallou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4400" dirty="0" smtClean="0"/>
              <a:t>???</a:t>
            </a:r>
            <a:endParaRPr lang="en-US" sz="4400" dirty="0"/>
          </a:p>
        </p:txBody>
      </p:sp>
      <p:sp>
        <p:nvSpPr>
          <p:cNvPr id="6" name="Cloud Callout 5"/>
          <p:cNvSpPr/>
          <p:nvPr/>
        </p:nvSpPr>
        <p:spPr>
          <a:xfrm>
            <a:off x="1828800" y="3076955"/>
            <a:ext cx="2865120" cy="1718637"/>
          </a:xfrm>
          <a:prstGeom prst="cloudCallou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4000" dirty="0" smtClean="0"/>
              <a:t>?????</a:t>
            </a:r>
            <a:endParaRPr lang="en-US" sz="4000" dirty="0"/>
          </a:p>
        </p:txBody>
      </p:sp>
      <p:sp>
        <p:nvSpPr>
          <p:cNvPr id="7" name="Cloud Callout 6"/>
          <p:cNvSpPr/>
          <p:nvPr/>
        </p:nvSpPr>
        <p:spPr>
          <a:xfrm>
            <a:off x="7306490" y="3936274"/>
            <a:ext cx="4198121" cy="2203548"/>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dirty="0" smtClean="0"/>
              <a:t>???????</a:t>
            </a:r>
            <a:endParaRPr lang="en-US" sz="4800" dirty="0"/>
          </a:p>
        </p:txBody>
      </p:sp>
    </p:spTree>
    <p:extLst>
      <p:ext uri="{BB962C8B-B14F-4D97-AF65-F5344CB8AC3E}">
        <p14:creationId xmlns:p14="http://schemas.microsoft.com/office/powerpoint/2010/main" val="427125457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95794"/>
            <a:ext cx="8911687" cy="775063"/>
          </a:xfrm>
        </p:spPr>
        <p:txBody>
          <a:bodyPr/>
          <a:lstStyle/>
          <a:p>
            <a:pPr algn="ctr"/>
            <a:r>
              <a:rPr lang="en-US" dirty="0"/>
              <a:t>References </a:t>
            </a:r>
          </a:p>
        </p:txBody>
      </p:sp>
      <p:sp>
        <p:nvSpPr>
          <p:cNvPr id="3" name="Content Placeholder 2"/>
          <p:cNvSpPr>
            <a:spLocks noGrp="1"/>
          </p:cNvSpPr>
          <p:nvPr>
            <p:ph idx="1"/>
          </p:nvPr>
        </p:nvSpPr>
        <p:spPr>
          <a:xfrm>
            <a:off x="2272937" y="870857"/>
            <a:ext cx="9440091" cy="5730240"/>
          </a:xfrm>
        </p:spPr>
        <p:txBody>
          <a:bodyPr>
            <a:noAutofit/>
          </a:bodyPr>
          <a:lstStyle/>
          <a:p>
            <a:pPr marL="0" lvl="0" indent="-457200" defTabSz="914400" eaLnBrk="0" fontAlgn="base" hangingPunct="0">
              <a:lnSpc>
                <a:spcPct val="200000"/>
              </a:lnSpc>
              <a:spcBef>
                <a:spcPct val="0"/>
              </a:spcBef>
              <a:spcAft>
                <a:spcPct val="0"/>
              </a:spcAft>
              <a:buClrTx/>
              <a:buNone/>
            </a:pPr>
            <a:r>
              <a:rPr lang="en-US" sz="1600" dirty="0" err="1" smtClean="0">
                <a:latin typeface="Times New Roman" panose="02020603050405020304" pitchFamily="18" charset="0"/>
                <a:cs typeface="Times New Roman" panose="02020603050405020304" pitchFamily="18" charset="0"/>
              </a:rPr>
              <a:t>Elwyn</a:t>
            </a:r>
            <a:r>
              <a:rPr lang="en-US" sz="1600" dirty="0" smtClean="0">
                <a:latin typeface="Times New Roman" panose="02020603050405020304" pitchFamily="18" charset="0"/>
                <a:cs typeface="Times New Roman" panose="02020603050405020304" pitchFamily="18" charset="0"/>
              </a:rPr>
              <a:t>, G., </a:t>
            </a:r>
            <a:r>
              <a:rPr lang="en-US" sz="1600" dirty="0" err="1" smtClean="0">
                <a:latin typeface="Times New Roman" panose="02020603050405020304" pitchFamily="18" charset="0"/>
                <a:cs typeface="Times New Roman" panose="02020603050405020304" pitchFamily="18" charset="0"/>
              </a:rPr>
              <a:t>Frosch</a:t>
            </a:r>
            <a:r>
              <a:rPr lang="en-US" sz="1600" dirty="0" smtClean="0">
                <a:latin typeface="Times New Roman" panose="02020603050405020304" pitchFamily="18" charset="0"/>
                <a:cs typeface="Times New Roman" panose="02020603050405020304" pitchFamily="18" charset="0"/>
              </a:rPr>
              <a:t>, D., Thomson, R. et al. (2012). </a:t>
            </a:r>
            <a:r>
              <a:rPr lang="en-US" altLang="en-US" sz="1600" dirty="0">
                <a:solidFill>
                  <a:schemeClr val="tx1"/>
                </a:solidFill>
                <a:latin typeface="Times New Roman" panose="02020603050405020304" pitchFamily="18" charset="0"/>
                <a:cs typeface="Times New Roman" panose="02020603050405020304" pitchFamily="18" charset="0"/>
              </a:rPr>
              <a:t>Shared decision making: a model for clinical </a:t>
            </a:r>
            <a:endParaRPr lang="en-US" altLang="en-US" sz="1600" dirty="0" smtClean="0">
              <a:solidFill>
                <a:schemeClr val="tx1"/>
              </a:solidFill>
              <a:latin typeface="Times New Roman" panose="02020603050405020304" pitchFamily="18" charset="0"/>
              <a:cs typeface="Times New Roman" panose="02020603050405020304" pitchFamily="18" charset="0"/>
            </a:endParaRPr>
          </a:p>
          <a:p>
            <a:pPr marL="0" lvl="0" indent="-457200" defTabSz="914400" eaLnBrk="0" fontAlgn="base" hangingPunct="0">
              <a:lnSpc>
                <a:spcPct val="200000"/>
              </a:lnSpc>
              <a:spcBef>
                <a:spcPct val="0"/>
              </a:spcBef>
              <a:spcAft>
                <a:spcPct val="0"/>
              </a:spcAft>
              <a:buClrTx/>
              <a:buNone/>
            </a:pPr>
            <a:r>
              <a:rPr lang="en-US" altLang="en-US" sz="1600" dirty="0">
                <a:solidFill>
                  <a:schemeClr val="tx1"/>
                </a:solidFill>
                <a:latin typeface="Times New Roman" panose="02020603050405020304" pitchFamily="18" charset="0"/>
                <a:cs typeface="Times New Roman" panose="02020603050405020304" pitchFamily="18" charset="0"/>
              </a:rPr>
              <a:t> </a:t>
            </a:r>
            <a:r>
              <a:rPr lang="en-US" altLang="en-US" sz="1600" dirty="0" smtClean="0">
                <a:solidFill>
                  <a:schemeClr val="tx1"/>
                </a:solidFill>
                <a:latin typeface="Times New Roman" panose="02020603050405020304" pitchFamily="18" charset="0"/>
                <a:cs typeface="Times New Roman" panose="02020603050405020304" pitchFamily="18" charset="0"/>
              </a:rPr>
              <a:t>      practice</a:t>
            </a:r>
            <a:r>
              <a:rPr lang="en-US" altLang="en-US" sz="1600" dirty="0">
                <a:solidFill>
                  <a:schemeClr val="tx1"/>
                </a:solidFill>
                <a:latin typeface="Times New Roman" panose="02020603050405020304" pitchFamily="18" charset="0"/>
                <a:cs typeface="Times New Roman" panose="02020603050405020304" pitchFamily="18" charset="0"/>
              </a:rPr>
              <a:t>. </a:t>
            </a:r>
            <a:r>
              <a:rPr lang="en-US" altLang="en-US" sz="1600" i="1" dirty="0">
                <a:solidFill>
                  <a:schemeClr val="tx1"/>
                </a:solidFill>
                <a:latin typeface="Times New Roman" panose="02020603050405020304" pitchFamily="18" charset="0"/>
                <a:cs typeface="Times New Roman" panose="02020603050405020304" pitchFamily="18" charset="0"/>
              </a:rPr>
              <a:t>J Gen Intern </a:t>
            </a:r>
            <a:r>
              <a:rPr lang="en-US" altLang="en-US" sz="1600" i="1" dirty="0" smtClean="0">
                <a:solidFill>
                  <a:schemeClr val="tx1"/>
                </a:solidFill>
                <a:latin typeface="Times New Roman" panose="02020603050405020304" pitchFamily="18" charset="0"/>
                <a:cs typeface="Times New Roman" panose="02020603050405020304" pitchFamily="18" charset="0"/>
              </a:rPr>
              <a:t>Med.27:1361–7</a:t>
            </a:r>
            <a:r>
              <a:rPr lang="en-US" altLang="en-US" sz="1600" i="1" dirty="0">
                <a:solidFill>
                  <a:schemeClr val="tx1"/>
                </a:solidFill>
                <a:latin typeface="Times New Roman" panose="02020603050405020304" pitchFamily="18" charset="0"/>
                <a:cs typeface="Times New Roman" panose="02020603050405020304" pitchFamily="18" charset="0"/>
              </a:rPr>
              <a:t>. </a:t>
            </a:r>
            <a:r>
              <a:rPr lang="en-US" altLang="en-US" sz="1600" i="1" dirty="0" smtClean="0">
                <a:solidFill>
                  <a:schemeClr val="tx1"/>
                </a:solidFill>
                <a:latin typeface="Times New Roman" panose="02020603050405020304" pitchFamily="18" charset="0"/>
                <a:cs typeface="Times New Roman" panose="02020603050405020304" pitchFamily="18" charset="0"/>
                <a:hlinkClick r:id="rId2"/>
              </a:rPr>
              <a:t>doi:10.1007/s11606-012-2077-6</a:t>
            </a:r>
            <a:endParaRPr lang="en-US" altLang="en-US" sz="1600" i="1" dirty="0" smtClean="0">
              <a:solidFill>
                <a:schemeClr val="tx1"/>
              </a:solidFill>
              <a:latin typeface="Times New Roman" panose="02020603050405020304" pitchFamily="18" charset="0"/>
              <a:cs typeface="Times New Roman" panose="02020603050405020304" pitchFamily="18" charset="0"/>
            </a:endParaRPr>
          </a:p>
          <a:p>
            <a:pPr marL="0" indent="-457200">
              <a:buNone/>
            </a:pPr>
            <a:r>
              <a:rPr lang="en-US" sz="1600" dirty="0" err="1" smtClean="0">
                <a:latin typeface="Times New Roman" panose="02020603050405020304" pitchFamily="18" charset="0"/>
                <a:cs typeface="Times New Roman" panose="02020603050405020304" pitchFamily="18" charset="0"/>
              </a:rPr>
              <a:t>Elwyn</a:t>
            </a:r>
            <a:r>
              <a:rPr lang="en-US" sz="1600" dirty="0" smtClean="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G, Coulter A, </a:t>
            </a:r>
            <a:r>
              <a:rPr lang="en-US" sz="1600" dirty="0" err="1">
                <a:latin typeface="Times New Roman" panose="02020603050405020304" pitchFamily="18" charset="0"/>
                <a:cs typeface="Times New Roman" panose="02020603050405020304" pitchFamily="18" charset="0"/>
              </a:rPr>
              <a:t>Laitner</a:t>
            </a:r>
            <a:r>
              <a:rPr lang="en-US" sz="1600" dirty="0">
                <a:latin typeface="Times New Roman" panose="02020603050405020304" pitchFamily="18" charset="0"/>
                <a:cs typeface="Times New Roman" panose="02020603050405020304" pitchFamily="18" charset="0"/>
              </a:rPr>
              <a:t> S, Walker E, Watson P, Thomson </a:t>
            </a:r>
            <a:r>
              <a:rPr lang="en-US" sz="1600" dirty="0" smtClean="0">
                <a:latin typeface="Times New Roman" panose="02020603050405020304" pitchFamily="18" charset="0"/>
                <a:cs typeface="Times New Roman" panose="02020603050405020304" pitchFamily="18" charset="0"/>
              </a:rPr>
              <a:t>R. (2010). Implementing </a:t>
            </a:r>
            <a:r>
              <a:rPr lang="en-US" sz="1600" dirty="0">
                <a:latin typeface="Times New Roman" panose="02020603050405020304" pitchFamily="18" charset="0"/>
                <a:cs typeface="Times New Roman" panose="02020603050405020304" pitchFamily="18" charset="0"/>
              </a:rPr>
              <a:t>shared decision </a:t>
            </a:r>
            <a:r>
              <a:rPr lang="en-US" sz="1600" dirty="0" smtClean="0">
                <a:latin typeface="Times New Roman" panose="02020603050405020304" pitchFamily="18" charset="0"/>
                <a:cs typeface="Times New Roman" panose="02020603050405020304" pitchFamily="18" charset="0"/>
              </a:rPr>
              <a:t>making</a:t>
            </a:r>
          </a:p>
          <a:p>
            <a:pPr marL="0" indent="-457200">
              <a:buNone/>
            </a:pPr>
            <a:r>
              <a:rPr lang="en-US" sz="1600" dirty="0">
                <a:latin typeface="Times New Roman" panose="02020603050405020304" pitchFamily="18" charset="0"/>
                <a:cs typeface="Times New Roman" panose="02020603050405020304" pitchFamily="18" charset="0"/>
              </a:rPr>
              <a:t>	</a:t>
            </a:r>
            <a:r>
              <a:rPr lang="en-US" sz="1600" dirty="0" smtClean="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in the NHS. </a:t>
            </a:r>
            <a:r>
              <a:rPr lang="en-US" sz="1600" dirty="0" smtClean="0">
                <a:latin typeface="Times New Roman" panose="02020603050405020304" pitchFamily="18" charset="0"/>
                <a:cs typeface="Times New Roman" panose="02020603050405020304" pitchFamily="18" charset="0"/>
              </a:rPr>
              <a:t>341(5146).</a:t>
            </a:r>
            <a:endParaRPr lang="en-US" altLang="en-US" sz="1600" dirty="0">
              <a:solidFill>
                <a:schemeClr val="tx1"/>
              </a:solidFill>
              <a:latin typeface="Times New Roman" panose="02020603050405020304" pitchFamily="18" charset="0"/>
              <a:cs typeface="Times New Roman" panose="02020603050405020304" pitchFamily="18" charset="0"/>
            </a:endParaRPr>
          </a:p>
          <a:p>
            <a:pPr marL="0" indent="-457200">
              <a:buNone/>
            </a:pPr>
            <a:r>
              <a:rPr lang="en-US" sz="1600" dirty="0" smtClean="0">
                <a:latin typeface="Times New Roman" panose="02020603050405020304" pitchFamily="18" charset="0"/>
                <a:cs typeface="Times New Roman" panose="02020603050405020304" pitchFamily="18" charset="0"/>
              </a:rPr>
              <a:t>European </a:t>
            </a:r>
            <a:r>
              <a:rPr lang="en-US" sz="1600" dirty="0">
                <a:latin typeface="Times New Roman" panose="02020603050405020304" pitchFamily="18" charset="0"/>
                <a:cs typeface="Times New Roman" panose="02020603050405020304" pitchFamily="18" charset="0"/>
              </a:rPr>
              <a:t>Commission: Together for health: a strategic approach for the EU 2008-2013. (2007) Com. 630 final</a:t>
            </a:r>
            <a:r>
              <a:rPr lang="en-US" sz="1600" dirty="0" smtClean="0">
                <a:latin typeface="Times New Roman" panose="02020603050405020304" pitchFamily="18" charset="0"/>
                <a:cs typeface="Times New Roman" panose="02020603050405020304" pitchFamily="18" charset="0"/>
              </a:rPr>
              <a:t>.</a:t>
            </a:r>
          </a:p>
          <a:p>
            <a:pPr marL="0" indent="-457200">
              <a:buNone/>
            </a:pPr>
            <a:r>
              <a:rPr lang="en-US" sz="1600" dirty="0" smtClean="0">
                <a:latin typeface="Times New Roman" panose="02020603050405020304" pitchFamily="18" charset="0"/>
                <a:cs typeface="Times New Roman" panose="02020603050405020304" pitchFamily="18" charset="0"/>
              </a:rPr>
              <a:t>Johnson, F. C., </a:t>
            </a:r>
            <a:r>
              <a:rPr lang="en-US" sz="1600" dirty="0" err="1" smtClean="0">
                <a:latin typeface="Times New Roman" panose="02020603050405020304" pitchFamily="18" charset="0"/>
                <a:cs typeface="Times New Roman" panose="02020603050405020304" pitchFamily="18" charset="0"/>
              </a:rPr>
              <a:t>Klare</a:t>
            </a:r>
            <a:r>
              <a:rPr lang="en-US" sz="1600" dirty="0" smtClean="0">
                <a:latin typeface="Times New Roman" panose="02020603050405020304" pitchFamily="18" charset="0"/>
                <a:cs typeface="Times New Roman" panose="02020603050405020304" pitchFamily="18" charset="0"/>
              </a:rPr>
              <a:t>, G. R. (1961). General models of communication research: A survey of the developments of</a:t>
            </a:r>
          </a:p>
          <a:p>
            <a:pPr marL="0" indent="-457200">
              <a:buNone/>
            </a:pPr>
            <a:r>
              <a:rPr lang="en-US" sz="1600" dirty="0">
                <a:latin typeface="Times New Roman" panose="02020603050405020304" pitchFamily="18" charset="0"/>
                <a:cs typeface="Times New Roman" panose="02020603050405020304" pitchFamily="18" charset="0"/>
              </a:rPr>
              <a:t> </a:t>
            </a:r>
            <a:r>
              <a:rPr lang="en-US" sz="1600" dirty="0" smtClean="0">
                <a:latin typeface="Times New Roman" panose="02020603050405020304" pitchFamily="18" charset="0"/>
                <a:cs typeface="Times New Roman" panose="02020603050405020304" pitchFamily="18" charset="0"/>
              </a:rPr>
              <a:t>          a decade.</a:t>
            </a:r>
            <a:r>
              <a:rPr lang="en-US" sz="1600" dirty="0" smtClean="0">
                <a:latin typeface="Times New Roman" panose="02020603050405020304" pitchFamily="18" charset="0"/>
                <a:cs typeface="Times New Roman" panose="02020603050405020304" pitchFamily="18" charset="0"/>
              </a:rPr>
              <a:t> Journal of Communication. 11(1). 13-26. </a:t>
            </a:r>
            <a:r>
              <a:rPr lang="en-US" sz="1600" dirty="0" err="1" smtClean="0">
                <a:latin typeface="Times New Roman" panose="02020603050405020304" pitchFamily="18" charset="0"/>
                <a:cs typeface="Times New Roman" panose="02020603050405020304" pitchFamily="18" charset="0"/>
              </a:rPr>
              <a:t>doi</a:t>
            </a:r>
            <a:r>
              <a:rPr lang="en-US" sz="1600" dirty="0" smtClean="0">
                <a:latin typeface="Times New Roman" panose="02020603050405020304" pitchFamily="18" charset="0"/>
                <a:cs typeface="Times New Roman" panose="02020603050405020304" pitchFamily="18" charset="0"/>
              </a:rPr>
              <a:t>: 10.1111/j.1460-2466.1961.th00320.x</a:t>
            </a:r>
            <a:endParaRPr lang="en-US" sz="1600" dirty="0">
              <a:latin typeface="Times New Roman" panose="02020603050405020304" pitchFamily="18" charset="0"/>
              <a:cs typeface="Times New Roman" panose="02020603050405020304" pitchFamily="18" charset="0"/>
            </a:endParaRPr>
          </a:p>
          <a:p>
            <a:pPr marL="0" indent="-457200">
              <a:buNone/>
            </a:pPr>
            <a:r>
              <a:rPr lang="en-US" sz="1600" dirty="0" err="1" smtClean="0">
                <a:latin typeface="Times New Roman" panose="02020603050405020304" pitchFamily="18" charset="0"/>
                <a:cs typeface="Times New Roman" panose="02020603050405020304" pitchFamily="18" charset="0"/>
              </a:rPr>
              <a:t>Kutner</a:t>
            </a:r>
            <a:r>
              <a:rPr lang="en-US" sz="1600" dirty="0" smtClean="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M, Greenberg E, Baer J. A. (2006).  </a:t>
            </a:r>
            <a:r>
              <a:rPr lang="en-US" sz="1600" i="1" dirty="0">
                <a:latin typeface="Times New Roman" panose="02020603050405020304" pitchFamily="18" charset="0"/>
                <a:cs typeface="Times New Roman" panose="02020603050405020304" pitchFamily="18" charset="0"/>
              </a:rPr>
              <a:t>First Look at the Literacy of America's Adults in the 21st </a:t>
            </a:r>
            <a:r>
              <a:rPr lang="en-US" sz="1600" i="1" dirty="0" smtClean="0">
                <a:latin typeface="Times New Roman" panose="02020603050405020304" pitchFamily="18" charset="0"/>
                <a:cs typeface="Times New Roman" panose="02020603050405020304" pitchFamily="18" charset="0"/>
              </a:rPr>
              <a:t>Century</a:t>
            </a:r>
          </a:p>
          <a:p>
            <a:pPr marL="0" indent="-457200">
              <a:buNone/>
            </a:pPr>
            <a:r>
              <a:rPr lang="en-US" sz="1600" i="1" dirty="0">
                <a:latin typeface="Times New Roman" panose="02020603050405020304" pitchFamily="18" charset="0"/>
                <a:cs typeface="Times New Roman" panose="02020603050405020304" pitchFamily="18" charset="0"/>
              </a:rPr>
              <a:t>	</a:t>
            </a:r>
            <a:r>
              <a:rPr lang="en-US" sz="1600" i="1" dirty="0" smtClean="0">
                <a:latin typeface="Times New Roman" panose="02020603050405020304" pitchFamily="18" charset="0"/>
                <a:cs typeface="Times New Roman" panose="02020603050405020304" pitchFamily="18" charset="0"/>
              </a:rPr>
              <a:t> </a:t>
            </a:r>
            <a:r>
              <a:rPr lang="en-US" sz="1600" i="1" dirty="0">
                <a:latin typeface="Times New Roman" panose="02020603050405020304" pitchFamily="18" charset="0"/>
                <a:cs typeface="Times New Roman" panose="02020603050405020304" pitchFamily="18" charset="0"/>
              </a:rPr>
              <a:t>(NCES 2006–470</a:t>
            </a:r>
            <a:r>
              <a:rPr lang="en-US" sz="1600" i="1" dirty="0" smtClean="0">
                <a:latin typeface="Times New Roman" panose="02020603050405020304" pitchFamily="18" charset="0"/>
                <a:cs typeface="Times New Roman" panose="02020603050405020304" pitchFamily="18" charset="0"/>
              </a:rPr>
              <a:t>). </a:t>
            </a:r>
            <a:r>
              <a:rPr lang="en-US" sz="1600" dirty="0" smtClean="0">
                <a:latin typeface="Times New Roman" panose="02020603050405020304" pitchFamily="18" charset="0"/>
                <a:cs typeface="Times New Roman" panose="02020603050405020304" pitchFamily="18" charset="0"/>
              </a:rPr>
              <a:t>Washington</a:t>
            </a:r>
            <a:r>
              <a:rPr lang="en-US" sz="1600" dirty="0">
                <a:latin typeface="Times New Roman" panose="02020603050405020304" pitchFamily="18" charset="0"/>
                <a:cs typeface="Times New Roman" panose="02020603050405020304" pitchFamily="18" charset="0"/>
              </a:rPr>
              <a:t>, DC: National Center for Educational Statistics United States Department </a:t>
            </a:r>
            <a:endParaRPr lang="en-US" sz="1600" dirty="0" smtClean="0">
              <a:latin typeface="Times New Roman" panose="02020603050405020304" pitchFamily="18" charset="0"/>
              <a:cs typeface="Times New Roman" panose="02020603050405020304" pitchFamily="18" charset="0"/>
            </a:endParaRPr>
          </a:p>
          <a:p>
            <a:pPr marL="0" indent="-457200">
              <a:buNone/>
            </a:pPr>
            <a:r>
              <a:rPr lang="en-US" sz="1600" dirty="0">
                <a:latin typeface="Times New Roman" panose="02020603050405020304" pitchFamily="18" charset="0"/>
                <a:cs typeface="Times New Roman" panose="02020603050405020304" pitchFamily="18" charset="0"/>
              </a:rPr>
              <a:t>	</a:t>
            </a:r>
            <a:r>
              <a:rPr lang="en-US" sz="1600" dirty="0" smtClean="0">
                <a:latin typeface="Times New Roman" panose="02020603050405020304" pitchFamily="18" charset="0"/>
                <a:cs typeface="Times New Roman" panose="02020603050405020304" pitchFamily="18" charset="0"/>
              </a:rPr>
              <a:t>of </a:t>
            </a:r>
            <a:r>
              <a:rPr lang="en-US" sz="1600" dirty="0">
                <a:latin typeface="Times New Roman" panose="02020603050405020304" pitchFamily="18" charset="0"/>
                <a:cs typeface="Times New Roman" panose="02020603050405020304" pitchFamily="18" charset="0"/>
              </a:rPr>
              <a:t>Education</a:t>
            </a:r>
            <a:r>
              <a:rPr lang="en-US" sz="1600" dirty="0" smtClean="0">
                <a:latin typeface="Times New Roman" panose="02020603050405020304" pitchFamily="18" charset="0"/>
                <a:cs typeface="Times New Roman" panose="02020603050405020304" pitchFamily="18" charset="0"/>
              </a:rPr>
              <a:t>.</a:t>
            </a:r>
          </a:p>
          <a:p>
            <a:pPr marL="0" indent="0">
              <a:buNone/>
            </a:pPr>
            <a:r>
              <a:rPr lang="en-US" sz="1600" dirty="0">
                <a:latin typeface="Times New Roman" panose="02020603050405020304" pitchFamily="18" charset="0"/>
                <a:cs typeface="Times New Roman" panose="02020603050405020304" pitchFamily="18" charset="0"/>
              </a:rPr>
              <a:t>Kurtz S, Silverman J. </a:t>
            </a:r>
            <a:r>
              <a:rPr lang="en-US" sz="1600" dirty="0" smtClean="0">
                <a:latin typeface="Times New Roman" panose="02020603050405020304" pitchFamily="18" charset="0"/>
                <a:cs typeface="Times New Roman" panose="02020603050405020304" pitchFamily="18" charset="0"/>
              </a:rPr>
              <a:t> (1996). The </a:t>
            </a:r>
            <a:r>
              <a:rPr lang="en-US" sz="1600" dirty="0">
                <a:latin typeface="Times New Roman" panose="02020603050405020304" pitchFamily="18" charset="0"/>
                <a:cs typeface="Times New Roman" panose="02020603050405020304" pitchFamily="18" charset="0"/>
              </a:rPr>
              <a:t>Calgary—Cambridge Referenced </a:t>
            </a:r>
            <a:r>
              <a:rPr lang="en-US" sz="1600" dirty="0" smtClean="0">
                <a:latin typeface="Times New Roman" panose="02020603050405020304" pitchFamily="18" charset="0"/>
                <a:cs typeface="Times New Roman" panose="02020603050405020304" pitchFamily="18" charset="0"/>
              </a:rPr>
              <a:t>Observation </a:t>
            </a:r>
            <a:r>
              <a:rPr lang="en-US" sz="1600" dirty="0">
                <a:latin typeface="Times New Roman" panose="02020603050405020304" pitchFamily="18" charset="0"/>
                <a:cs typeface="Times New Roman" panose="02020603050405020304" pitchFamily="18" charset="0"/>
              </a:rPr>
              <a:t>Guides: an aid to defining the </a:t>
            </a:r>
            <a:endParaRPr lang="en-US" sz="1600" dirty="0" smtClean="0">
              <a:latin typeface="Times New Roman" panose="02020603050405020304" pitchFamily="18" charset="0"/>
              <a:cs typeface="Times New Roman" panose="02020603050405020304" pitchFamily="18" charset="0"/>
            </a:endParaRPr>
          </a:p>
          <a:p>
            <a:pPr marL="0" indent="0">
              <a:buNone/>
            </a:pPr>
            <a:r>
              <a:rPr lang="en-US" sz="1600" dirty="0">
                <a:latin typeface="Times New Roman" panose="02020603050405020304" pitchFamily="18" charset="0"/>
                <a:cs typeface="Times New Roman" panose="02020603050405020304" pitchFamily="18" charset="0"/>
              </a:rPr>
              <a:t>	</a:t>
            </a:r>
            <a:r>
              <a:rPr lang="en-US" sz="1600" dirty="0" smtClean="0">
                <a:latin typeface="Times New Roman" panose="02020603050405020304" pitchFamily="18" charset="0"/>
                <a:cs typeface="Times New Roman" panose="02020603050405020304" pitchFamily="18" charset="0"/>
              </a:rPr>
              <a:t>curriculum </a:t>
            </a:r>
            <a:r>
              <a:rPr lang="en-US" sz="1600" dirty="0">
                <a:latin typeface="Times New Roman" panose="02020603050405020304" pitchFamily="18" charset="0"/>
                <a:cs typeface="Times New Roman" panose="02020603050405020304" pitchFamily="18" charset="0"/>
              </a:rPr>
              <a:t>and organizing the teaching in communication training </a:t>
            </a:r>
            <a:r>
              <a:rPr lang="en-US" sz="1600" dirty="0" err="1">
                <a:latin typeface="Times New Roman" panose="02020603050405020304" pitchFamily="18" charset="0"/>
                <a:cs typeface="Times New Roman" panose="02020603050405020304" pitchFamily="18" charset="0"/>
              </a:rPr>
              <a:t>programmes</a:t>
            </a:r>
            <a:r>
              <a:rPr lang="en-US" sz="1600" dirty="0">
                <a:latin typeface="Times New Roman" panose="02020603050405020304" pitchFamily="18" charset="0"/>
                <a:cs typeface="Times New Roman" panose="02020603050405020304" pitchFamily="18" charset="0"/>
              </a:rPr>
              <a:t>. </a:t>
            </a:r>
            <a:r>
              <a:rPr lang="en-US" sz="1600" i="1" dirty="0">
                <a:latin typeface="Times New Roman" panose="02020603050405020304" pitchFamily="18" charset="0"/>
                <a:cs typeface="Times New Roman" panose="02020603050405020304" pitchFamily="18" charset="0"/>
              </a:rPr>
              <a:t>Med Educ</a:t>
            </a:r>
            <a:r>
              <a:rPr lang="en-US" sz="1600" dirty="0">
                <a:latin typeface="Times New Roman" panose="02020603050405020304" pitchFamily="18" charset="0"/>
                <a:cs typeface="Times New Roman" panose="02020603050405020304" pitchFamily="18" charset="0"/>
              </a:rPr>
              <a:t>. </a:t>
            </a:r>
            <a:r>
              <a:rPr lang="en-US" sz="1600" dirty="0" smtClean="0">
                <a:latin typeface="Times New Roman" panose="02020603050405020304" pitchFamily="18" charset="0"/>
                <a:cs typeface="Times New Roman" panose="02020603050405020304" pitchFamily="18" charset="0"/>
              </a:rPr>
              <a:t>1996;30</a:t>
            </a:r>
          </a:p>
          <a:p>
            <a:pPr marL="0" indent="0">
              <a:buNone/>
            </a:pPr>
            <a:r>
              <a:rPr lang="en-US" sz="1600" dirty="0">
                <a:latin typeface="Times New Roman" panose="02020603050405020304" pitchFamily="18" charset="0"/>
                <a:cs typeface="Times New Roman" panose="02020603050405020304" pitchFamily="18" charset="0"/>
              </a:rPr>
              <a:t>	</a:t>
            </a:r>
            <a:r>
              <a:rPr lang="en-US" sz="1600" dirty="0" smtClean="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(2):83–9.</a:t>
            </a:r>
          </a:p>
          <a:p>
            <a:pPr marL="0" indent="-457200">
              <a:buNone/>
            </a:pPr>
            <a:endParaRPr lang="en-US"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2726545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139338"/>
            <a:ext cx="8911687" cy="792480"/>
          </a:xfrm>
        </p:spPr>
        <p:txBody>
          <a:bodyPr/>
          <a:lstStyle/>
          <a:p>
            <a:pPr algn="ctr"/>
            <a:r>
              <a:rPr lang="en-US" dirty="0" smtClean="0"/>
              <a:t>References (cont.)</a:t>
            </a:r>
            <a:endParaRPr lang="en-US" dirty="0"/>
          </a:p>
        </p:txBody>
      </p:sp>
      <p:sp>
        <p:nvSpPr>
          <p:cNvPr id="3" name="Content Placeholder 2"/>
          <p:cNvSpPr>
            <a:spLocks noGrp="1"/>
          </p:cNvSpPr>
          <p:nvPr>
            <p:ph idx="1"/>
          </p:nvPr>
        </p:nvSpPr>
        <p:spPr>
          <a:xfrm>
            <a:off x="2159726" y="783771"/>
            <a:ext cx="9344886" cy="5127451"/>
          </a:xfrm>
        </p:spPr>
        <p:txBody>
          <a:bodyPr>
            <a:noAutofit/>
          </a:bodyPr>
          <a:lstStyle/>
          <a:p>
            <a:pPr marL="0" indent="-457200">
              <a:lnSpc>
                <a:spcPct val="200000"/>
              </a:lnSpc>
              <a:buNone/>
            </a:pPr>
            <a:r>
              <a:rPr lang="en-US" sz="1600" dirty="0" err="1" smtClean="0">
                <a:latin typeface="Times New Roman" panose="02020603050405020304" pitchFamily="18" charset="0"/>
                <a:cs typeface="Times New Roman" panose="02020603050405020304" pitchFamily="18" charset="0"/>
              </a:rPr>
              <a:t>Légaŕe</a:t>
            </a:r>
            <a:r>
              <a:rPr lang="en-US" sz="1600" dirty="0" smtClean="0">
                <a:latin typeface="Times New Roman" panose="02020603050405020304" pitchFamily="18" charset="0"/>
                <a:cs typeface="Times New Roman" panose="02020603050405020304" pitchFamily="18" charset="0"/>
              </a:rPr>
              <a:t> F, </a:t>
            </a:r>
            <a:r>
              <a:rPr lang="en-US" sz="1600" dirty="0" err="1" smtClean="0">
                <a:latin typeface="Times New Roman" panose="02020603050405020304" pitchFamily="18" charset="0"/>
                <a:cs typeface="Times New Roman" panose="02020603050405020304" pitchFamily="18" charset="0"/>
              </a:rPr>
              <a:t>Witteman</a:t>
            </a:r>
            <a:r>
              <a:rPr lang="en-US" sz="1600" dirty="0" smtClean="0">
                <a:latin typeface="Times New Roman" panose="02020603050405020304" pitchFamily="18" charset="0"/>
                <a:cs typeface="Times New Roman" panose="02020603050405020304" pitchFamily="18" charset="0"/>
              </a:rPr>
              <a:t>, H.O. (2013). Shared decision making: Examining key elements and barriers to</a:t>
            </a:r>
          </a:p>
          <a:p>
            <a:pPr marL="0" indent="-457200">
              <a:lnSpc>
                <a:spcPct val="200000"/>
              </a:lnSpc>
              <a:buNone/>
            </a:pPr>
            <a:r>
              <a:rPr lang="en-US" sz="1600" dirty="0" smtClean="0">
                <a:latin typeface="Times New Roman" panose="02020603050405020304" pitchFamily="18" charset="0"/>
                <a:cs typeface="Times New Roman" panose="02020603050405020304" pitchFamily="18" charset="0"/>
              </a:rPr>
              <a:t>	adoption into routine 	clinical practice.  </a:t>
            </a:r>
            <a:r>
              <a:rPr lang="en-US" sz="1600" i="1" dirty="0" smtClean="0">
                <a:latin typeface="Times New Roman" panose="02020603050405020304" pitchFamily="18" charset="0"/>
                <a:cs typeface="Times New Roman" panose="02020603050405020304" pitchFamily="18" charset="0"/>
              </a:rPr>
              <a:t>Health Affairs. 32: 276-84. </a:t>
            </a:r>
            <a:r>
              <a:rPr lang="en-US" altLang="en-US" sz="1600" i="1" dirty="0" smtClean="0">
                <a:solidFill>
                  <a:schemeClr val="tx1"/>
                </a:solidFill>
                <a:latin typeface="Times New Roman" panose="02020603050405020304" pitchFamily="18" charset="0"/>
                <a:cs typeface="Times New Roman" panose="02020603050405020304" pitchFamily="18" charset="0"/>
                <a:hlinkClick r:id="rId2"/>
              </a:rPr>
              <a:t>doi:10.1377/hlthaff.2012.1078</a:t>
            </a:r>
            <a:endParaRPr lang="en-US" sz="1600" i="1" dirty="0" smtClean="0">
              <a:latin typeface="Times New Roman" panose="02020603050405020304" pitchFamily="18" charset="0"/>
              <a:cs typeface="Times New Roman" panose="02020603050405020304" pitchFamily="18" charset="0"/>
            </a:endParaRPr>
          </a:p>
          <a:p>
            <a:pPr marL="0" indent="-457200">
              <a:lnSpc>
                <a:spcPct val="200000"/>
              </a:lnSpc>
              <a:buNone/>
            </a:pPr>
            <a:r>
              <a:rPr lang="en-US" sz="1600" dirty="0" smtClean="0">
                <a:latin typeface="Times New Roman" panose="02020603050405020304" pitchFamily="18" charset="0"/>
                <a:cs typeface="Times New Roman" panose="02020603050405020304" pitchFamily="18" charset="0"/>
              </a:rPr>
              <a:t>National Patient Safety Foundation. </a:t>
            </a:r>
            <a:r>
              <a:rPr lang="en-US" sz="1600" i="1" dirty="0" smtClean="0">
                <a:latin typeface="Times New Roman" panose="02020603050405020304" pitchFamily="18" charset="0"/>
                <a:cs typeface="Times New Roman" panose="02020603050405020304" pitchFamily="18" charset="0"/>
              </a:rPr>
              <a:t>Ask  </a:t>
            </a:r>
            <a:r>
              <a:rPr lang="en-US" sz="1600" i="1" dirty="0" err="1" smtClean="0">
                <a:latin typeface="Times New Roman" panose="02020603050405020304" pitchFamily="18" charset="0"/>
                <a:cs typeface="Times New Roman" panose="02020603050405020304" pitchFamily="18" charset="0"/>
              </a:rPr>
              <a:t>MeThree</a:t>
            </a:r>
            <a:r>
              <a:rPr lang="en-US" sz="1600" i="1" dirty="0" smtClean="0">
                <a:latin typeface="Times New Roman" panose="02020603050405020304" pitchFamily="18" charset="0"/>
                <a:cs typeface="Times New Roman" panose="02020603050405020304" pitchFamily="18" charset="0"/>
              </a:rPr>
              <a:t>™</a:t>
            </a:r>
            <a:r>
              <a:rPr lang="en-US" sz="1600" dirty="0" smtClean="0">
                <a:latin typeface="Times New Roman" panose="02020603050405020304" pitchFamily="18" charset="0"/>
                <a:cs typeface="Times New Roman" panose="02020603050405020304" pitchFamily="18" charset="0"/>
              </a:rPr>
              <a:t>(2016). </a:t>
            </a:r>
            <a:r>
              <a:rPr lang="en-US" sz="1600" dirty="0" smtClean="0">
                <a:latin typeface="Times New Roman" panose="02020603050405020304" pitchFamily="18" charset="0"/>
                <a:cs typeface="Times New Roman" panose="02020603050405020304" pitchFamily="18" charset="0"/>
                <a:hlinkClick r:id="rId3"/>
              </a:rPr>
              <a:t>http</a:t>
            </a:r>
            <a:r>
              <a:rPr lang="en-US" sz="1600" dirty="0">
                <a:latin typeface="Times New Roman" panose="02020603050405020304" pitchFamily="18" charset="0"/>
                <a:cs typeface="Times New Roman" panose="02020603050405020304" pitchFamily="18" charset="0"/>
                <a:hlinkClick r:id="rId3"/>
              </a:rPr>
              <a:t>://www.npsf.org/?</a:t>
            </a:r>
            <a:r>
              <a:rPr lang="en-US" sz="1600" dirty="0" smtClean="0">
                <a:latin typeface="Times New Roman" panose="02020603050405020304" pitchFamily="18" charset="0"/>
                <a:cs typeface="Times New Roman" panose="02020603050405020304" pitchFamily="18" charset="0"/>
                <a:hlinkClick r:id="rId3"/>
              </a:rPr>
              <a:t>page=askme3</a:t>
            </a:r>
            <a:r>
              <a:rPr lang="en-US" sz="1600" dirty="0" smtClean="0">
                <a:latin typeface="Times New Roman" panose="02020603050405020304" pitchFamily="18" charset="0"/>
                <a:cs typeface="Times New Roman" panose="02020603050405020304" pitchFamily="18" charset="0"/>
              </a:rPr>
              <a:t> retrieved on 	August 15, 2016.</a:t>
            </a:r>
          </a:p>
          <a:p>
            <a:pPr marL="0" indent="-457200">
              <a:lnSpc>
                <a:spcPct val="200000"/>
              </a:lnSpc>
              <a:buNone/>
            </a:pPr>
            <a:r>
              <a:rPr lang="en-US" sz="1600" dirty="0">
                <a:latin typeface="Times New Roman" panose="02020603050405020304" pitchFamily="18" charset="0"/>
                <a:cs typeface="Times New Roman" panose="02020603050405020304" pitchFamily="18" charset="0"/>
              </a:rPr>
              <a:t>OECD, (2015). Public Data and Analysis.  Survey of Adult Skills (PIACC</a:t>
            </a:r>
            <a:r>
              <a:rPr lang="en-US" sz="1600" dirty="0" smtClean="0">
                <a:latin typeface="Times New Roman" panose="02020603050405020304" pitchFamily="18" charset="0"/>
                <a:cs typeface="Times New Roman" panose="02020603050405020304" pitchFamily="18" charset="0"/>
              </a:rPr>
              <a:t>). 	</a:t>
            </a:r>
            <a:r>
              <a:rPr lang="en-US" sz="1600" dirty="0" smtClean="0">
                <a:latin typeface="Times New Roman" panose="02020603050405020304" pitchFamily="18" charset="0"/>
                <a:cs typeface="Times New Roman" panose="02020603050405020304" pitchFamily="18" charset="0"/>
                <a:hlinkClick r:id="rId4"/>
              </a:rPr>
              <a:t>http</a:t>
            </a:r>
            <a:r>
              <a:rPr lang="en-US" sz="1600" dirty="0">
                <a:latin typeface="Times New Roman" panose="02020603050405020304" pitchFamily="18" charset="0"/>
                <a:cs typeface="Times New Roman" panose="02020603050405020304" pitchFamily="18" charset="0"/>
                <a:hlinkClick r:id="rId4"/>
              </a:rPr>
              <a:t>://</a:t>
            </a:r>
            <a:r>
              <a:rPr lang="en-US" sz="1600" dirty="0" smtClean="0">
                <a:latin typeface="Times New Roman" panose="02020603050405020304" pitchFamily="18" charset="0"/>
                <a:cs typeface="Times New Roman" panose="02020603050405020304" pitchFamily="18" charset="0"/>
                <a:hlinkClick r:id="rId4"/>
              </a:rPr>
              <a:t>www.oecd.org/skills/piaac/publicdataandanalysis.htm</a:t>
            </a:r>
            <a:endParaRPr lang="en-US" sz="1600" dirty="0" smtClean="0">
              <a:latin typeface="Times New Roman" panose="02020603050405020304" pitchFamily="18" charset="0"/>
              <a:cs typeface="Times New Roman" panose="02020603050405020304" pitchFamily="18" charset="0"/>
            </a:endParaRPr>
          </a:p>
          <a:p>
            <a:pPr marL="0" lvl="0" indent="-457200" defTabSz="914400" eaLnBrk="0" fontAlgn="base" hangingPunct="0">
              <a:lnSpc>
                <a:spcPct val="200000"/>
              </a:lnSpc>
              <a:spcBef>
                <a:spcPct val="0"/>
              </a:spcBef>
              <a:spcAft>
                <a:spcPct val="0"/>
              </a:spcAft>
              <a:buClrTx/>
              <a:buNone/>
            </a:pPr>
            <a:r>
              <a:rPr lang="en-US" altLang="en-US" sz="1600" dirty="0" err="1" smtClean="0">
                <a:solidFill>
                  <a:schemeClr val="tx1"/>
                </a:solidFill>
                <a:latin typeface="Times New Roman" panose="02020603050405020304" pitchFamily="18" charset="0"/>
                <a:cs typeface="Times New Roman" panose="02020603050405020304" pitchFamily="18" charset="0"/>
              </a:rPr>
              <a:t>Stiggelbout</a:t>
            </a:r>
            <a:r>
              <a:rPr lang="en-US" altLang="en-US" sz="1600" dirty="0" smtClean="0">
                <a:solidFill>
                  <a:schemeClr val="tx1"/>
                </a:solidFill>
                <a:latin typeface="Times New Roman" panose="02020603050405020304" pitchFamily="18" charset="0"/>
                <a:cs typeface="Times New Roman" panose="02020603050405020304" pitchFamily="18" charset="0"/>
              </a:rPr>
              <a:t> </a:t>
            </a:r>
            <a:r>
              <a:rPr lang="en-US" altLang="en-US" sz="1600" dirty="0">
                <a:solidFill>
                  <a:schemeClr val="tx1"/>
                </a:solidFill>
                <a:latin typeface="Times New Roman" panose="02020603050405020304" pitchFamily="18" charset="0"/>
                <a:cs typeface="Times New Roman" panose="02020603050405020304" pitchFamily="18" charset="0"/>
              </a:rPr>
              <a:t>AM, Van der </a:t>
            </a:r>
            <a:r>
              <a:rPr lang="en-US" altLang="en-US" sz="1600" dirty="0" err="1">
                <a:solidFill>
                  <a:schemeClr val="tx1"/>
                </a:solidFill>
                <a:latin typeface="Times New Roman" panose="02020603050405020304" pitchFamily="18" charset="0"/>
                <a:cs typeface="Times New Roman" panose="02020603050405020304" pitchFamily="18" charset="0"/>
              </a:rPr>
              <a:t>Weijden</a:t>
            </a:r>
            <a:r>
              <a:rPr lang="en-US" altLang="en-US" sz="1600" dirty="0">
                <a:solidFill>
                  <a:schemeClr val="tx1"/>
                </a:solidFill>
                <a:latin typeface="Times New Roman" panose="02020603050405020304" pitchFamily="18" charset="0"/>
                <a:cs typeface="Times New Roman" panose="02020603050405020304" pitchFamily="18" charset="0"/>
              </a:rPr>
              <a:t> T, De Wit MP, et al. (2012). Shared decision making: </a:t>
            </a:r>
            <a:endParaRPr lang="en-US" altLang="en-US" sz="1600" dirty="0" smtClean="0">
              <a:solidFill>
                <a:schemeClr val="tx1"/>
              </a:solidFill>
              <a:latin typeface="Times New Roman" panose="02020603050405020304" pitchFamily="18" charset="0"/>
              <a:cs typeface="Times New Roman" panose="02020603050405020304" pitchFamily="18" charset="0"/>
            </a:endParaRPr>
          </a:p>
          <a:p>
            <a:pPr marL="0" lvl="0" indent="-457200" defTabSz="914400" eaLnBrk="0" fontAlgn="base" hangingPunct="0">
              <a:lnSpc>
                <a:spcPct val="200000"/>
              </a:lnSpc>
              <a:spcBef>
                <a:spcPct val="0"/>
              </a:spcBef>
              <a:spcAft>
                <a:spcPct val="0"/>
              </a:spcAft>
              <a:buClrTx/>
              <a:buNone/>
            </a:pPr>
            <a:r>
              <a:rPr lang="en-US" altLang="en-US" sz="1600" dirty="0">
                <a:solidFill>
                  <a:schemeClr val="tx1"/>
                </a:solidFill>
                <a:latin typeface="Times New Roman" panose="02020603050405020304" pitchFamily="18" charset="0"/>
                <a:cs typeface="Times New Roman" panose="02020603050405020304" pitchFamily="18" charset="0"/>
              </a:rPr>
              <a:t> </a:t>
            </a:r>
            <a:r>
              <a:rPr lang="en-US" altLang="en-US" sz="1600" dirty="0" smtClean="0">
                <a:solidFill>
                  <a:schemeClr val="tx1"/>
                </a:solidFill>
                <a:latin typeface="Times New Roman" panose="02020603050405020304" pitchFamily="18" charset="0"/>
                <a:cs typeface="Times New Roman" panose="02020603050405020304" pitchFamily="18" charset="0"/>
              </a:rPr>
              <a:t>        really </a:t>
            </a:r>
            <a:r>
              <a:rPr lang="en-US" altLang="en-US" sz="1600" dirty="0">
                <a:solidFill>
                  <a:schemeClr val="tx1"/>
                </a:solidFill>
                <a:latin typeface="Times New Roman" panose="02020603050405020304" pitchFamily="18" charset="0"/>
                <a:cs typeface="Times New Roman" panose="02020603050405020304" pitchFamily="18" charset="0"/>
              </a:rPr>
              <a:t>putting patients at the </a:t>
            </a:r>
            <a:r>
              <a:rPr lang="en-US" altLang="en-US" sz="1600" dirty="0" err="1">
                <a:solidFill>
                  <a:schemeClr val="tx1"/>
                </a:solidFill>
                <a:latin typeface="Times New Roman" panose="02020603050405020304" pitchFamily="18" charset="0"/>
                <a:cs typeface="Times New Roman" panose="02020603050405020304" pitchFamily="18" charset="0"/>
              </a:rPr>
              <a:t>centre</a:t>
            </a:r>
            <a:r>
              <a:rPr lang="en-US" altLang="en-US" sz="1600" dirty="0">
                <a:solidFill>
                  <a:schemeClr val="tx1"/>
                </a:solidFill>
                <a:latin typeface="Times New Roman" panose="02020603050405020304" pitchFamily="18" charset="0"/>
                <a:cs typeface="Times New Roman" panose="02020603050405020304" pitchFamily="18" charset="0"/>
              </a:rPr>
              <a:t> of healthcare.</a:t>
            </a:r>
            <a:r>
              <a:rPr lang="en-US" altLang="en-US" sz="1600" i="1" dirty="0">
                <a:solidFill>
                  <a:schemeClr val="tx1"/>
                </a:solidFill>
                <a:latin typeface="Times New Roman" panose="02020603050405020304" pitchFamily="18" charset="0"/>
                <a:cs typeface="Times New Roman" panose="02020603050405020304" pitchFamily="18" charset="0"/>
              </a:rPr>
              <a:t> BMJ. 344 (256). </a:t>
            </a:r>
            <a:r>
              <a:rPr lang="en-US" altLang="en-US" sz="1600" i="1" dirty="0" smtClean="0">
                <a:solidFill>
                  <a:schemeClr val="tx1"/>
                </a:solidFill>
                <a:latin typeface="Times New Roman" panose="02020603050405020304" pitchFamily="18" charset="0"/>
                <a:cs typeface="Times New Roman" panose="02020603050405020304" pitchFamily="18" charset="0"/>
                <a:hlinkClick r:id="rId5"/>
              </a:rPr>
              <a:t>doi:10.1136/bmj.e256</a:t>
            </a:r>
            <a:endParaRPr lang="en-US" altLang="en-US" sz="1600" i="1" dirty="0">
              <a:solidFill>
                <a:schemeClr val="tx1"/>
              </a:solidFill>
              <a:latin typeface="Times New Roman" panose="02020603050405020304" pitchFamily="18" charset="0"/>
              <a:cs typeface="Times New Roman" panose="02020603050405020304" pitchFamily="18" charset="0"/>
            </a:endParaRPr>
          </a:p>
          <a:p>
            <a:pPr marL="0" indent="-457200" defTabSz="914400" eaLnBrk="0" fontAlgn="base" hangingPunct="0">
              <a:lnSpc>
                <a:spcPct val="200000"/>
              </a:lnSpc>
              <a:spcBef>
                <a:spcPct val="0"/>
              </a:spcBef>
              <a:spcAft>
                <a:spcPct val="0"/>
              </a:spcAft>
              <a:buClrTx/>
              <a:buNone/>
            </a:pPr>
            <a:r>
              <a:rPr lang="en-US" sz="1600" dirty="0">
                <a:latin typeface="Times New Roman" panose="02020603050405020304" pitchFamily="18" charset="0"/>
                <a:cs typeface="Times New Roman" panose="02020603050405020304" pitchFamily="18" charset="0"/>
              </a:rPr>
              <a:t>Wikipedia.  </a:t>
            </a:r>
            <a:r>
              <a:rPr lang="en-US" sz="1600" i="1" dirty="0">
                <a:latin typeface="Times New Roman" panose="02020603050405020304" pitchFamily="18" charset="0"/>
                <a:cs typeface="Times New Roman" panose="02020603050405020304" pitchFamily="18" charset="0"/>
              </a:rPr>
              <a:t>Osteopenia.</a:t>
            </a:r>
            <a:r>
              <a:rPr lang="en-US" sz="1600" dirty="0">
                <a:latin typeface="Times New Roman" panose="02020603050405020304" pitchFamily="18" charset="0"/>
                <a:cs typeface="Times New Roman" panose="02020603050405020304" pitchFamily="18" charset="0"/>
              </a:rPr>
              <a:t> Retrieved on Sept 5, 2016</a:t>
            </a:r>
          </a:p>
        </p:txBody>
      </p:sp>
    </p:spTree>
    <p:extLst>
      <p:ext uri="{BB962C8B-B14F-4D97-AF65-F5344CB8AC3E}">
        <p14:creationId xmlns:p14="http://schemas.microsoft.com/office/powerpoint/2010/main" val="29050802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3643090"/>
          </a:xfrm>
        </p:spPr>
        <p:txBody>
          <a:bodyPr>
            <a:noAutofit/>
          </a:bodyPr>
          <a:lstStyle/>
          <a:p>
            <a:pPr algn="ctr"/>
            <a:r>
              <a:rPr lang="en-US" sz="6000" dirty="0" smtClean="0"/>
              <a:t>A Story of Discovery: How I Changed the Way I Teach Teach-Back</a:t>
            </a:r>
            <a:endParaRPr lang="en-US" sz="6000" dirty="0"/>
          </a:p>
        </p:txBody>
      </p:sp>
    </p:spTree>
    <p:extLst>
      <p:ext uri="{BB962C8B-B14F-4D97-AF65-F5344CB8AC3E}">
        <p14:creationId xmlns:p14="http://schemas.microsoft.com/office/powerpoint/2010/main" val="29046975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What is Teach Back?</a:t>
            </a:r>
            <a:endParaRPr lang="en-US" dirty="0"/>
          </a:p>
        </p:txBody>
      </p:sp>
      <p:sp>
        <p:nvSpPr>
          <p:cNvPr id="3" name="Content Placeholder 2"/>
          <p:cNvSpPr>
            <a:spLocks noGrp="1"/>
          </p:cNvSpPr>
          <p:nvPr>
            <p:ph idx="1"/>
          </p:nvPr>
        </p:nvSpPr>
        <p:spPr/>
        <p:txBody>
          <a:bodyPr>
            <a:normAutofit/>
          </a:bodyPr>
          <a:lstStyle/>
          <a:p>
            <a:pPr marL="0" indent="0">
              <a:buNone/>
            </a:pPr>
            <a:r>
              <a:rPr lang="en-US" sz="4000" dirty="0" smtClean="0"/>
              <a:t>A method for confirming that a patient hears and understands a message enough to paraphrase it back to the health provider</a:t>
            </a:r>
            <a:endParaRPr lang="en-US" sz="4000" dirty="0"/>
          </a:p>
        </p:txBody>
      </p:sp>
    </p:spTree>
    <p:extLst>
      <p:ext uri="{BB962C8B-B14F-4D97-AF65-F5344CB8AC3E}">
        <p14:creationId xmlns:p14="http://schemas.microsoft.com/office/powerpoint/2010/main" val="20776045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Strengths of Teach back</a:t>
            </a:r>
          </a:p>
        </p:txBody>
      </p:sp>
      <p:sp>
        <p:nvSpPr>
          <p:cNvPr id="3" name="Content Placeholder 2"/>
          <p:cNvSpPr>
            <a:spLocks noGrp="1"/>
          </p:cNvSpPr>
          <p:nvPr>
            <p:ph idx="1"/>
          </p:nvPr>
        </p:nvSpPr>
        <p:spPr>
          <a:xfrm>
            <a:off x="2589212" y="1351721"/>
            <a:ext cx="8915400" cy="5314121"/>
          </a:xfrm>
        </p:spPr>
        <p:txBody>
          <a:bodyPr>
            <a:normAutofit/>
          </a:bodyPr>
          <a:lstStyle/>
          <a:p>
            <a:r>
              <a:rPr lang="en-US" sz="2800" dirty="0"/>
              <a:t>A</a:t>
            </a:r>
            <a:r>
              <a:rPr lang="en-US" sz="2800" dirty="0" smtClean="0"/>
              <a:t>ssures </a:t>
            </a:r>
            <a:r>
              <a:rPr lang="en-US" sz="2800" dirty="0" smtClean="0"/>
              <a:t>basic understanding</a:t>
            </a:r>
            <a:r>
              <a:rPr lang="en-US" sz="2800" dirty="0"/>
              <a:t>.</a:t>
            </a:r>
          </a:p>
          <a:p>
            <a:r>
              <a:rPr lang="en-US" sz="2800" dirty="0" smtClean="0"/>
              <a:t>Confirms </a:t>
            </a:r>
            <a:r>
              <a:rPr lang="en-US" sz="2800" dirty="0" smtClean="0"/>
              <a:t>communication </a:t>
            </a:r>
          </a:p>
          <a:p>
            <a:r>
              <a:rPr lang="en-US" sz="2800" dirty="0"/>
              <a:t>E</a:t>
            </a:r>
            <a:r>
              <a:rPr lang="en-US" sz="2800" dirty="0" smtClean="0"/>
              <a:t>asy </a:t>
            </a:r>
            <a:r>
              <a:rPr lang="en-US" sz="2800" dirty="0"/>
              <a:t>to learn </a:t>
            </a:r>
            <a:endParaRPr lang="en-US" sz="2800" dirty="0" smtClean="0"/>
          </a:p>
          <a:p>
            <a:r>
              <a:rPr lang="en-US" sz="2800" dirty="0" smtClean="0"/>
              <a:t>Rounds out a package </a:t>
            </a:r>
            <a:r>
              <a:rPr lang="en-US" sz="2800" dirty="0" smtClean="0"/>
              <a:t>of good communication  </a:t>
            </a:r>
            <a:r>
              <a:rPr lang="en-US" sz="2800" dirty="0"/>
              <a:t>(building </a:t>
            </a:r>
            <a:r>
              <a:rPr lang="en-US" sz="2800" dirty="0" smtClean="0"/>
              <a:t>rapport</a:t>
            </a:r>
            <a:r>
              <a:rPr lang="en-US" sz="2800" dirty="0" smtClean="0"/>
              <a:t>, </a:t>
            </a:r>
            <a:r>
              <a:rPr lang="en-US" sz="2800" dirty="0"/>
              <a:t>making eye contact, </a:t>
            </a:r>
            <a:r>
              <a:rPr lang="en-US" sz="2800" dirty="0" smtClean="0"/>
              <a:t>relaxed body language, </a:t>
            </a:r>
            <a:r>
              <a:rPr lang="en-US" sz="2800" dirty="0"/>
              <a:t>using empathy, encouraging two way communication, etc.)</a:t>
            </a:r>
          </a:p>
          <a:p>
            <a:r>
              <a:rPr lang="en-US" sz="2800" dirty="0"/>
              <a:t>T</a:t>
            </a:r>
            <a:r>
              <a:rPr lang="en-US" sz="2800" dirty="0" smtClean="0"/>
              <a:t>he </a:t>
            </a:r>
            <a:r>
              <a:rPr lang="en-US" sz="2800" dirty="0" smtClean="0"/>
              <a:t>health provider/educator</a:t>
            </a:r>
            <a:r>
              <a:rPr lang="en-US" sz="2800" dirty="0" smtClean="0"/>
              <a:t> </a:t>
            </a:r>
            <a:r>
              <a:rPr lang="en-US" sz="2800" dirty="0" smtClean="0"/>
              <a:t>takes</a:t>
            </a:r>
            <a:r>
              <a:rPr lang="en-US" sz="2800" dirty="0" smtClean="0"/>
              <a:t> </a:t>
            </a:r>
            <a:r>
              <a:rPr lang="en-US" sz="2800" dirty="0"/>
              <a:t>responsibility for </a:t>
            </a:r>
            <a:r>
              <a:rPr lang="en-US" sz="2800" dirty="0" smtClean="0"/>
              <a:t>what is understood </a:t>
            </a:r>
          </a:p>
          <a:p>
            <a:r>
              <a:rPr lang="en-US" sz="2800" dirty="0" smtClean="0"/>
              <a:t>Encourages questions</a:t>
            </a:r>
            <a:endParaRPr lang="en-US" sz="2800" dirty="0"/>
          </a:p>
          <a:p>
            <a:endParaRPr lang="en-US" dirty="0"/>
          </a:p>
        </p:txBody>
      </p:sp>
    </p:spTree>
    <p:extLst>
      <p:ext uri="{BB962C8B-B14F-4D97-AF65-F5344CB8AC3E}">
        <p14:creationId xmlns:p14="http://schemas.microsoft.com/office/powerpoint/2010/main" val="837126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77143" y="624110"/>
            <a:ext cx="9327469" cy="743136"/>
          </a:xfrm>
        </p:spPr>
        <p:txBody>
          <a:bodyPr>
            <a:noAutofit/>
          </a:bodyPr>
          <a:lstStyle/>
          <a:p>
            <a:pPr algn="ctr"/>
            <a:r>
              <a:rPr lang="en-US" sz="4400" dirty="0" smtClean="0"/>
              <a:t>Teaching </a:t>
            </a:r>
            <a:r>
              <a:rPr lang="en-US" sz="4400" dirty="0"/>
              <a:t>Teach </a:t>
            </a:r>
            <a:r>
              <a:rPr lang="en-US" sz="4400" dirty="0" smtClean="0"/>
              <a:t>Back</a:t>
            </a:r>
            <a:endParaRPr lang="en-US" sz="4400" dirty="0"/>
          </a:p>
        </p:txBody>
      </p:sp>
      <p:sp>
        <p:nvSpPr>
          <p:cNvPr id="3" name="Content Placeholder 2"/>
          <p:cNvSpPr>
            <a:spLocks noGrp="1"/>
          </p:cNvSpPr>
          <p:nvPr>
            <p:ph idx="1"/>
          </p:nvPr>
        </p:nvSpPr>
        <p:spPr/>
        <p:txBody>
          <a:bodyPr>
            <a:normAutofit/>
          </a:bodyPr>
          <a:lstStyle/>
          <a:p>
            <a:pPr marL="0" indent="0">
              <a:buNone/>
            </a:pPr>
            <a:r>
              <a:rPr lang="en-US" sz="3600" dirty="0" smtClean="0"/>
              <a:t>#1</a:t>
            </a:r>
            <a:r>
              <a:rPr lang="en-US" sz="3600" dirty="0"/>
              <a:t>: </a:t>
            </a:r>
            <a:r>
              <a:rPr lang="en-US" sz="3600" dirty="0" smtClean="0"/>
              <a:t>Develop </a:t>
            </a:r>
            <a:r>
              <a:rPr lang="en-US" sz="3600" dirty="0" smtClean="0"/>
              <a:t>a Clear  </a:t>
            </a:r>
            <a:r>
              <a:rPr lang="en-US" sz="3600" dirty="0"/>
              <a:t>Message</a:t>
            </a:r>
          </a:p>
          <a:p>
            <a:pPr marL="0" indent="0">
              <a:buNone/>
            </a:pPr>
            <a:r>
              <a:rPr lang="en-US" sz="3600" dirty="0" smtClean="0"/>
              <a:t>#2</a:t>
            </a:r>
            <a:r>
              <a:rPr lang="en-US" sz="3600" dirty="0"/>
              <a:t>: </a:t>
            </a:r>
            <a:r>
              <a:rPr lang="en-US" sz="3600" dirty="0" smtClean="0"/>
              <a:t>Deliver </a:t>
            </a:r>
            <a:r>
              <a:rPr lang="en-US" sz="3600" dirty="0"/>
              <a:t>the Message </a:t>
            </a:r>
            <a:r>
              <a:rPr lang="en-US" sz="3600" dirty="0" smtClean="0"/>
              <a:t>and </a:t>
            </a:r>
            <a:r>
              <a:rPr lang="en-US" sz="3600" dirty="0" smtClean="0"/>
              <a:t>Teaching </a:t>
            </a:r>
            <a:r>
              <a:rPr lang="en-US" sz="3600" dirty="0" smtClean="0"/>
              <a:t>Back</a:t>
            </a:r>
            <a:endParaRPr lang="en-US" sz="3600" dirty="0"/>
          </a:p>
        </p:txBody>
      </p:sp>
    </p:spTree>
    <p:extLst>
      <p:ext uri="{BB962C8B-B14F-4D97-AF65-F5344CB8AC3E}">
        <p14:creationId xmlns:p14="http://schemas.microsoft.com/office/powerpoint/2010/main" val="2439247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200298"/>
            <a:ext cx="8911687" cy="731520"/>
          </a:xfrm>
        </p:spPr>
        <p:txBody>
          <a:bodyPr/>
          <a:lstStyle/>
          <a:p>
            <a:pPr algn="ctr"/>
            <a:r>
              <a:rPr lang="en-US" dirty="0"/>
              <a:t>Developing the Message</a:t>
            </a:r>
          </a:p>
        </p:txBody>
      </p:sp>
      <p:sp>
        <p:nvSpPr>
          <p:cNvPr id="3" name="Content Placeholder 2"/>
          <p:cNvSpPr>
            <a:spLocks noGrp="1"/>
          </p:cNvSpPr>
          <p:nvPr>
            <p:ph idx="1"/>
          </p:nvPr>
        </p:nvSpPr>
        <p:spPr>
          <a:xfrm>
            <a:off x="1672047" y="792480"/>
            <a:ext cx="10232570" cy="5833607"/>
          </a:xfrm>
        </p:spPr>
        <p:txBody>
          <a:bodyPr>
            <a:noAutofit/>
          </a:bodyPr>
          <a:lstStyle/>
          <a:p>
            <a:r>
              <a:rPr lang="en-US" sz="2800" dirty="0" smtClean="0"/>
              <a:t>Select the most important point of the message</a:t>
            </a:r>
            <a:endParaRPr lang="en-US" sz="2800" dirty="0" smtClean="0"/>
          </a:p>
          <a:p>
            <a:r>
              <a:rPr lang="en-US" sz="2800" dirty="0" smtClean="0"/>
              <a:t>Organize </a:t>
            </a:r>
            <a:r>
              <a:rPr lang="en-US" sz="2800" dirty="0" smtClean="0"/>
              <a:t>those points </a:t>
            </a:r>
            <a:r>
              <a:rPr lang="en-US" sz="2800" dirty="0"/>
              <a:t>into a logical, understandable format. </a:t>
            </a:r>
            <a:r>
              <a:rPr lang="en-US" sz="2800" dirty="0" smtClean="0"/>
              <a:t>Like </a:t>
            </a:r>
            <a:r>
              <a:rPr lang="en-US" sz="2800" i="1" dirty="0" smtClean="0"/>
              <a:t>Ask </a:t>
            </a:r>
            <a:r>
              <a:rPr lang="en-US" sz="2800" i="1" dirty="0"/>
              <a:t>me </a:t>
            </a:r>
            <a:r>
              <a:rPr lang="en-US" sz="2800" i="1" dirty="0" smtClean="0"/>
              <a:t>Three™ </a:t>
            </a:r>
            <a:r>
              <a:rPr lang="en-US" sz="2800" dirty="0" smtClean="0"/>
              <a:t>(NPSF, 2016) </a:t>
            </a:r>
            <a:endParaRPr lang="en-US" sz="2800" dirty="0" smtClean="0"/>
          </a:p>
          <a:p>
            <a:pPr lvl="1"/>
            <a:r>
              <a:rPr lang="en-US" sz="2800" dirty="0" smtClean="0"/>
              <a:t>This </a:t>
            </a:r>
            <a:r>
              <a:rPr lang="en-US" sz="2800" dirty="0"/>
              <a:t>is your problem</a:t>
            </a:r>
          </a:p>
          <a:p>
            <a:pPr lvl="1"/>
            <a:r>
              <a:rPr lang="en-US" sz="2800" dirty="0"/>
              <a:t>This is what you can do about your problem</a:t>
            </a:r>
          </a:p>
          <a:p>
            <a:pPr lvl="1"/>
            <a:r>
              <a:rPr lang="en-US" sz="2800" dirty="0"/>
              <a:t>This is why it is important to do these things.</a:t>
            </a:r>
          </a:p>
          <a:p>
            <a:r>
              <a:rPr lang="en-US" sz="2800" dirty="0" smtClean="0"/>
              <a:t>Use </a:t>
            </a:r>
            <a:r>
              <a:rPr lang="en-US" sz="2800" dirty="0"/>
              <a:t>Plain Language</a:t>
            </a:r>
          </a:p>
          <a:p>
            <a:r>
              <a:rPr lang="en-US" sz="2800" dirty="0" smtClean="0"/>
              <a:t>Consider </a:t>
            </a:r>
            <a:r>
              <a:rPr lang="en-US" sz="2800" dirty="0"/>
              <a:t>your Audience (what might appeal, what might not?)</a:t>
            </a:r>
          </a:p>
          <a:p>
            <a:r>
              <a:rPr lang="en-US" sz="2800" dirty="0"/>
              <a:t>Use Teaching Aids (diagrams, models, etc.)</a:t>
            </a:r>
          </a:p>
          <a:p>
            <a:r>
              <a:rPr lang="en-US" sz="2800" dirty="0"/>
              <a:t>Use metaphors or </a:t>
            </a:r>
            <a:r>
              <a:rPr lang="en-US" sz="2800" dirty="0" smtClean="0"/>
              <a:t>stories</a:t>
            </a:r>
            <a:endParaRPr lang="en-US" sz="2800" dirty="0"/>
          </a:p>
          <a:p>
            <a:endParaRPr lang="en-US" sz="2000" dirty="0"/>
          </a:p>
          <a:p>
            <a:pPr marL="457200" lvl="1" indent="0">
              <a:buNone/>
            </a:pPr>
            <a:endParaRPr lang="en-US" sz="2000" dirty="0"/>
          </a:p>
          <a:p>
            <a:pPr lvl="1"/>
            <a:endParaRPr lang="en-US" sz="2000" dirty="0"/>
          </a:p>
        </p:txBody>
      </p:sp>
    </p:spTree>
    <p:extLst>
      <p:ext uri="{BB962C8B-B14F-4D97-AF65-F5344CB8AC3E}">
        <p14:creationId xmlns:p14="http://schemas.microsoft.com/office/powerpoint/2010/main" val="7906827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139338"/>
            <a:ext cx="8911687" cy="783771"/>
          </a:xfrm>
        </p:spPr>
        <p:txBody>
          <a:bodyPr/>
          <a:lstStyle/>
          <a:p>
            <a:pPr algn="ctr"/>
            <a:r>
              <a:rPr lang="en-US" dirty="0" smtClean="0"/>
              <a:t>What is Plain Language?</a:t>
            </a:r>
            <a:endParaRPr lang="en-US" dirty="0"/>
          </a:p>
        </p:txBody>
      </p:sp>
      <p:sp>
        <p:nvSpPr>
          <p:cNvPr id="3" name="Content Placeholder 2"/>
          <p:cNvSpPr>
            <a:spLocks noGrp="1"/>
          </p:cNvSpPr>
          <p:nvPr>
            <p:ph idx="1"/>
          </p:nvPr>
        </p:nvSpPr>
        <p:spPr>
          <a:xfrm>
            <a:off x="1759131" y="923109"/>
            <a:ext cx="10093235" cy="5834742"/>
          </a:xfrm>
        </p:spPr>
        <p:txBody>
          <a:bodyPr>
            <a:normAutofit/>
          </a:bodyPr>
          <a:lstStyle/>
          <a:p>
            <a:r>
              <a:rPr lang="en-US" sz="2800" dirty="0" smtClean="0"/>
              <a:t>“Living </a:t>
            </a:r>
            <a:r>
              <a:rPr lang="en-US" sz="2800" dirty="0" smtClean="0"/>
              <a:t>room language</a:t>
            </a:r>
            <a:r>
              <a:rPr lang="en-US" sz="2800" dirty="0" smtClean="0"/>
              <a:t>”</a:t>
            </a:r>
          </a:p>
          <a:p>
            <a:r>
              <a:rPr lang="en-US" sz="2800" dirty="0"/>
              <a:t>Use the shortest explanation possible (including short sentences and short words</a:t>
            </a:r>
            <a:r>
              <a:rPr lang="en-US" sz="2800" dirty="0" smtClean="0"/>
              <a:t>)</a:t>
            </a:r>
            <a:endParaRPr lang="en-US" sz="2800" dirty="0" smtClean="0"/>
          </a:p>
          <a:p>
            <a:r>
              <a:rPr lang="en-US" sz="2800" dirty="0"/>
              <a:t>Avoid vague measures (more than, less than) or words with multiple meanings (“your lab reports are positive for</a:t>
            </a:r>
            <a:r>
              <a:rPr lang="en-US" sz="2800" dirty="0" smtClean="0"/>
              <a:t>…”)</a:t>
            </a:r>
            <a:endParaRPr lang="en-US" sz="2800" dirty="0"/>
          </a:p>
          <a:p>
            <a:r>
              <a:rPr lang="en-US" sz="2800" dirty="0" smtClean="0"/>
              <a:t>Cut Medical Jargon</a:t>
            </a:r>
          </a:p>
          <a:p>
            <a:r>
              <a:rPr lang="en-US" sz="2800" dirty="0" smtClean="0"/>
              <a:t>Necessary </a:t>
            </a:r>
            <a:r>
              <a:rPr lang="en-US" sz="2800" dirty="0"/>
              <a:t>t</a:t>
            </a:r>
            <a:r>
              <a:rPr lang="en-US" sz="2800" dirty="0" smtClean="0"/>
              <a:t>erminology </a:t>
            </a:r>
            <a:r>
              <a:rPr lang="en-US" sz="2800" dirty="0" smtClean="0"/>
              <a:t>is </a:t>
            </a:r>
            <a:r>
              <a:rPr lang="en-US" sz="2800" dirty="0" smtClean="0"/>
              <a:t>clearly explained (metaphors or stories) or </a:t>
            </a:r>
            <a:r>
              <a:rPr lang="en-US" sz="2800" dirty="0" smtClean="0"/>
              <a:t>illustrated with a drawing or a model, </a:t>
            </a:r>
            <a:endParaRPr lang="en-US" sz="2800" dirty="0"/>
          </a:p>
          <a:p>
            <a:r>
              <a:rPr lang="en-US" sz="2800" dirty="0" smtClean="0"/>
              <a:t>O</a:t>
            </a:r>
            <a:r>
              <a:rPr lang="en-US" sz="2800" dirty="0" smtClean="0"/>
              <a:t>rganize </a:t>
            </a:r>
            <a:r>
              <a:rPr lang="en-US" sz="2800" dirty="0" smtClean="0"/>
              <a:t>for the </a:t>
            </a:r>
            <a:r>
              <a:rPr lang="en-US" sz="2800" dirty="0" smtClean="0"/>
              <a:t>audience</a:t>
            </a:r>
          </a:p>
          <a:p>
            <a:r>
              <a:rPr lang="en-US" sz="2800" dirty="0" smtClean="0"/>
              <a:t>U</a:t>
            </a:r>
            <a:r>
              <a:rPr lang="en-US" sz="2800" dirty="0" smtClean="0"/>
              <a:t>se </a:t>
            </a:r>
            <a:r>
              <a:rPr lang="en-US" sz="2800" dirty="0" smtClean="0"/>
              <a:t>an active </a:t>
            </a:r>
            <a:r>
              <a:rPr lang="en-US" sz="2800" dirty="0" smtClean="0"/>
              <a:t>voice (Zombie test).</a:t>
            </a:r>
            <a:endParaRPr lang="en-US" sz="2800" dirty="0" smtClean="0"/>
          </a:p>
          <a:p>
            <a:pPr marL="0" indent="0">
              <a:buNone/>
            </a:pPr>
            <a:endParaRPr lang="en-US" sz="2400" dirty="0" smtClean="0"/>
          </a:p>
          <a:p>
            <a:endParaRPr lang="en-US" dirty="0" smtClean="0"/>
          </a:p>
          <a:p>
            <a:endParaRPr lang="en-US" dirty="0"/>
          </a:p>
          <a:p>
            <a:pPr lvl="1"/>
            <a:endParaRPr lang="en-US" dirty="0"/>
          </a:p>
          <a:p>
            <a:endParaRPr lang="en-US" dirty="0"/>
          </a:p>
        </p:txBody>
      </p:sp>
    </p:spTree>
    <p:extLst>
      <p:ext uri="{BB962C8B-B14F-4D97-AF65-F5344CB8AC3E}">
        <p14:creationId xmlns:p14="http://schemas.microsoft.com/office/powerpoint/2010/main" val="4141295842"/>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4829</TotalTime>
  <Words>1855</Words>
  <Application>Microsoft Office PowerPoint</Application>
  <PresentationFormat>Widescreen</PresentationFormat>
  <Paragraphs>192</Paragraphs>
  <Slides>34</Slides>
  <Notes>0</Notes>
  <HiddenSlides>1</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34</vt:i4>
      </vt:variant>
    </vt:vector>
  </HeadingPairs>
  <TitlesOfParts>
    <vt:vector size="39" baseType="lpstr">
      <vt:lpstr>Arial</vt:lpstr>
      <vt:lpstr>Century Gothic</vt:lpstr>
      <vt:lpstr>Times New Roman</vt:lpstr>
      <vt:lpstr>Wingdings 3</vt:lpstr>
      <vt:lpstr>Wisp</vt:lpstr>
      <vt:lpstr>Teaching Teach Back to Facilitate Joint Decision Making</vt:lpstr>
      <vt:lpstr>PowerPoint Presentation</vt:lpstr>
      <vt:lpstr>Objectives:</vt:lpstr>
      <vt:lpstr>A Story of Discovery: How I Changed the Way I Teach Teach-Back</vt:lpstr>
      <vt:lpstr>What is Teach Back?</vt:lpstr>
      <vt:lpstr>The Strengths of Teach back</vt:lpstr>
      <vt:lpstr>Teaching Teach Back</vt:lpstr>
      <vt:lpstr>Developing the Message</vt:lpstr>
      <vt:lpstr>What is Plain Language?</vt:lpstr>
      <vt:lpstr>Sample Assignment: Osteopenia</vt:lpstr>
      <vt:lpstr>PowerPoint Presentation</vt:lpstr>
      <vt:lpstr>Step #2:  Delivering the Message and Teaching Back</vt:lpstr>
      <vt:lpstr>Typical Teach Back</vt:lpstr>
      <vt:lpstr> </vt:lpstr>
      <vt:lpstr>Teach Back Communication Model</vt:lpstr>
      <vt:lpstr>Teach Back Videos on You Tube and Vimeo</vt:lpstr>
      <vt:lpstr>Problems with How Teach Back is Taught</vt:lpstr>
      <vt:lpstr>Discussion</vt:lpstr>
      <vt:lpstr>What Thoughts Might Someone Newly Diagnosed with Diabetes Have?</vt:lpstr>
      <vt:lpstr>PowerPoint Presentation</vt:lpstr>
      <vt:lpstr>Shared Decision Making </vt:lpstr>
      <vt:lpstr>Shared Decision Making</vt:lpstr>
      <vt:lpstr> Important Points</vt:lpstr>
      <vt:lpstr>Shared Decision Making: Eliciting Information and Listening</vt:lpstr>
      <vt:lpstr>My New Approach to Teaching Teach Back (Contextualizing Teach Back, adding two way communications)</vt:lpstr>
      <vt:lpstr>#2:   Eliciting Information</vt:lpstr>
      <vt:lpstr>the McDonald’s method of confirming what the patient has said </vt:lpstr>
      <vt:lpstr>Tier #3:   Adjusting the Message to Patient Input</vt:lpstr>
      <vt:lpstr>#4: The Teach Back</vt:lpstr>
      <vt:lpstr>Preliminary Results with Students</vt:lpstr>
      <vt:lpstr>Teach Back with An Initial Eliciting Question</vt:lpstr>
      <vt:lpstr>Thank you!</vt:lpstr>
      <vt:lpstr>References </vt:lpstr>
      <vt:lpstr>References (cont.)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Using a Tiered Approach to Teach Teach-Back</dc:title>
  <dc:creator>Doris Ravotas</dc:creator>
  <cp:lastModifiedBy>Doris J Ravotas</cp:lastModifiedBy>
  <cp:revision>117</cp:revision>
  <dcterms:created xsi:type="dcterms:W3CDTF">2016-09-04T23:35:59Z</dcterms:created>
  <dcterms:modified xsi:type="dcterms:W3CDTF">2017-03-31T06:27:10Z</dcterms:modified>
</cp:coreProperties>
</file>