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48" r:id="rId2"/>
    <p:sldMasterId id="2147483680" r:id="rId3"/>
  </p:sldMasterIdLst>
  <p:notesMasterIdLst>
    <p:notesMasterId r:id="rId28"/>
  </p:notesMasterIdLst>
  <p:sldIdLst>
    <p:sldId id="278" r:id="rId4"/>
    <p:sldId id="256" r:id="rId5"/>
    <p:sldId id="257" r:id="rId6"/>
    <p:sldId id="282" r:id="rId7"/>
    <p:sldId id="259" r:id="rId8"/>
    <p:sldId id="258" r:id="rId9"/>
    <p:sldId id="260" r:id="rId10"/>
    <p:sldId id="276" r:id="rId11"/>
    <p:sldId id="261" r:id="rId12"/>
    <p:sldId id="274" r:id="rId13"/>
    <p:sldId id="275" r:id="rId14"/>
    <p:sldId id="262" r:id="rId15"/>
    <p:sldId id="280" r:id="rId16"/>
    <p:sldId id="281" r:id="rId17"/>
    <p:sldId id="263" r:id="rId18"/>
    <p:sldId id="270" r:id="rId19"/>
    <p:sldId id="265" r:id="rId20"/>
    <p:sldId id="266" r:id="rId21"/>
    <p:sldId id="271" r:id="rId22"/>
    <p:sldId id="264" r:id="rId23"/>
    <p:sldId id="267" r:id="rId24"/>
    <p:sldId id="273" r:id="rId25"/>
    <p:sldId id="272" r:id="rId26"/>
    <p:sldId id="26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6926FB-ABCD-49FF-9200-1667FE881C36}" v="4" dt="2024-10-25T15:41:26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4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microsoft.com/office/2018/10/relationships/authors" Target="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37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F60C5-6BC6-4FA3-B010-BE09725B16CC}" type="datetimeFigureOut"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FFD33-76CA-4507-896F-02A7F2B391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3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FFD33-76CA-4507-896F-02A7F2B39178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9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FFD33-76CA-4507-896F-02A7F2B39178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07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FFD33-76CA-4507-896F-02A7F2B39178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39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FFD33-76CA-4507-896F-02A7F2B39178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36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FFD33-76CA-4507-896F-02A7F2B39178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60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08AF-BDFD-4D8A-AC9D-A3AE774B02E9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7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FFD33-76CA-4507-896F-02A7F2B39178}" type="slidenum"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35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FFD33-76CA-4507-896F-02A7F2B39178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3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FFD33-76CA-4507-896F-02A7F2B39178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56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FFD33-76CA-4507-896F-02A7F2B39178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93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FFD33-76CA-4507-896F-02A7F2B39178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8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8D8CA-FEFC-4860-96E0-7DDF4EC8AC9D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52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FFD33-76CA-4507-896F-02A7F2B39178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4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FFD33-76CA-4507-896F-02A7F2B39178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5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FFD33-76CA-4507-896F-02A7F2B39178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61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FFD33-76CA-4507-896F-02A7F2B39178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98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FFD33-76CA-4507-896F-02A7F2B39178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48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FFD33-76CA-4507-896F-02A7F2B39178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78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FFD33-76CA-4507-896F-02A7F2B39178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7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6540E-5196-179D-9985-A2F90F1DC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85FDB-D026-B6CC-E227-ECC9240F7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4E473-6193-CA90-A24A-F8108CF3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E208-0137-47F3-BEB0-0BF8DC8CC2B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1A764-7FAF-540B-42C7-E781A210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C7B6E-15B1-4978-9C7D-C63BB420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9A0-DB6A-4BDD-A684-07638F09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9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DADC4-8B9D-D7C9-5FA7-6DAA0CB5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C707C-15A3-C4E7-BD28-284B8EA03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8BBBA-8054-C9BC-0BBE-604E19E8D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E208-0137-47F3-BEB0-0BF8DC8CC2B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B1F95-6393-D959-785D-7605B2B5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80946-D59A-91F1-7263-5D96CEC3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9A0-DB6A-4BDD-A684-07638F09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0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1AA479-EDE3-838F-0217-B853C15EF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F78C1-3A1C-8816-498D-C1D87584C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77DC9-9523-B8EC-1584-DC1B3512C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E208-0137-47F3-BEB0-0BF8DC8CC2B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47036-A457-FDB7-1E63-AF04C895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8BAB9-6695-7BE8-EFA4-CDEAB252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9A0-DB6A-4BDD-A684-07638F09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05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0A99-7F68-3682-EA5A-48E29C49F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1B72-D51C-98F3-D3A2-943942D98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2007D-B90F-0382-E25E-456EE761D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7D85-E7A8-4DCC-9E44-3107BB15FBF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3A3C7-920A-4003-5925-0F5E23D7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1EF6C-02CC-E1A2-F280-8B6CA33D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EB70-2628-4A23-A757-80BC8F2C2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2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2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7E74-01CC-48F9-9340-C1BCBA9E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3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35484-AB5B-AA7A-949B-9D1CDD8A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A1547-3564-16D4-F52E-5C512A16E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56778-45D5-F91E-6866-0D6C84FC7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E208-0137-47F3-BEB0-0BF8DC8CC2B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33747-D52E-AB9D-C4BB-709F8E22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81590-70D8-7F7F-BE3C-02A558E6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9A0-DB6A-4BDD-A684-07638F09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5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516B6-45B7-A159-3190-3AE0CB562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FCB0B-4A46-8611-8BF7-737E0443A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2A675-D0E9-B02C-F2C9-AA96526B0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E208-0137-47F3-BEB0-0BF8DC8CC2B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7C354-F6BD-4951-B9A0-F3983101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8B1ED-9637-DFC3-FE8D-D28A27F4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9A0-DB6A-4BDD-A684-07638F09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0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04B38-21B6-9EF7-941A-51E2A67E9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2E97B-8B10-D408-5314-FABD62AEC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58657-17B0-D390-A206-C4A688F8F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85728-7955-2DC6-565E-E23370BD7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E208-0137-47F3-BEB0-0BF8DC8CC2B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55F7E-7FF9-D1A6-BF94-DC7C27CA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F94BF-C770-8078-5476-4A504D68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9A0-DB6A-4BDD-A684-07638F09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8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380A-DDEE-8E5A-9733-BF502B6F1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7482C-27D1-3AB0-C623-BFD62F7FD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28778-8A1E-92CC-E460-3966431C3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FBE1B-A972-9C7B-69B1-96132CF5D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76CE8E-DDBA-E24F-21E1-FC8699437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94FA60-06F3-FCAA-35D6-A20AA0D50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E208-0137-47F3-BEB0-0BF8DC8CC2B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1A9757-1329-85C5-DCC3-BE5845D44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4F55A0-A7D1-91A6-8450-9E1F7E01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9A0-DB6A-4BDD-A684-07638F09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9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F5CA-3339-6EA7-0A89-4A224D29B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BA763-88EA-044F-4EE5-C8F574E3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E208-0137-47F3-BEB0-0BF8DC8CC2B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A8632-E75F-2EDE-F737-7FB31885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54E63-2C7F-B08B-72AD-BEABB56DC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9A0-DB6A-4BDD-A684-07638F09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3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BAF121-9F0E-8260-1B65-26968D970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E208-0137-47F3-BEB0-0BF8DC8CC2B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5D90C5-2F0E-ED8B-3F95-8E0C9F3BD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6A286-BAAF-C68E-BB8C-58BBD450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9A0-DB6A-4BDD-A684-07638F09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DE2D-D3AA-2587-14DB-3147CA5C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D754-509C-9FD5-F4BF-5DB1A67B1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37A88-BE9C-7AA0-4B57-9178A6BF6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1AF72-01EA-A5CC-D28D-C8049538C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E208-0137-47F3-BEB0-0BF8DC8CC2B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EE855-FA35-EA24-78AA-019EFC885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0426C-85F6-AA4D-A593-3D8BA622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9A0-DB6A-4BDD-A684-07638F09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8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D15EB-9850-D32C-29B7-3ADB72555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E556D7-E65A-CAED-FEF1-137663AE0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A7BEB-3683-BDA9-A541-2A0F39B2E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160BC-8256-63AB-B210-4C82425D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E208-0137-47F3-BEB0-0BF8DC8CC2B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EDA4D-7744-A8E3-B88E-56E8F4F8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D6C86-ECC5-7407-F405-563D8465E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C9A0-DB6A-4BDD-A684-07638F09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1A1203-9528-A981-366C-4632900F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5207B-48C7-8C0B-4895-89BBE7265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850B8-CCEC-E120-AF92-53B8B81C9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67E208-0137-47F3-BEB0-0BF8DC8CC2B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0B0FA-CF8C-25D4-C144-8883FE423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EA5B4-1CB8-1A44-AE9A-EAA8265AE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97C9A0-DB6A-4BDD-A684-07638F09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6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E9815-56ED-1091-ED18-9BBEA8239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92CDB-2762-3AB9-5E50-2CB5AE2CC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2DC16-DB2C-3F23-9F2D-5EC42CAE7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AD7D85-E7A8-4DCC-9E44-3107BB15FBF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DB73C-325B-86DC-2EB7-7C5936BA3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14654-A003-9686-C0A5-8320771F6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06EB70-2628-4A23-A757-80BC8F2C2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9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5498A-65F7-4FE1-831E-454EDC8DE1A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E7E74-01CC-48F9-9340-C1BCBA9E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6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digital-icons/6f100fa6-3a8a-4282-bf38-66b881e19f78" TargetMode="External"/><Relationship Id="rId2" Type="http://schemas.openxmlformats.org/officeDocument/2006/relationships/hyperlink" Target="http://www.kahoot.i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2" Type="http://schemas.openxmlformats.org/officeDocument/2006/relationships/video" Target="https://www.youtube.com/embed/fhf5b_1KgbI?feature=oembed" TargetMode="External"/><Relationship Id="rId1" Type="http://schemas.openxmlformats.org/officeDocument/2006/relationships/video" Target="https://www.youtube.com/embed/BWa03WQwy-o?feature=oembed" TargetMode="External"/><Relationship Id="rId6" Type="http://schemas.openxmlformats.org/officeDocument/2006/relationships/image" Target="../media/image26.jpeg"/><Relationship Id="rId5" Type="http://schemas.openxmlformats.org/officeDocument/2006/relationships/hyperlink" Target="https://www.youtube.com/watch?v=fhf5b_1KgbI#:~:text=Steps%20to%20take%3A%20Method%201,insert%20warning%20sign%20in%20Word" TargetMode="External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literacyassessment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sconsinliteracy.org/training/ongoing-tutor-training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DesignPageV2.aspx?subpage=design&amp;FormId=Qd5f9Su_202i_XKn4teUT67GwHAtHt5JvicNJB7rWZNURDdDNUIwUkdGUTg3TDI0NTFIUEEwWDc0Ti4u&amp;Token=230e5e0a222c4733901042e253cc715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ACA3B-42B3-D80D-5302-27850CBD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ign with a book and plants behind it&#10;&#10;Description automatically generated">
            <a:extLst>
              <a:ext uri="{FF2B5EF4-FFF2-40B4-BE49-F238E27FC236}">
                <a16:creationId xmlns:a16="http://schemas.microsoft.com/office/drawing/2014/main" id="{9EBAC7B5-096B-0DE9-B2FA-3F9EEED9F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46698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364F-166D-1318-0C36-FC027A7C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Pop-up Notifications: Microsoft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23BDE-D010-C783-99E7-93D5489A8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8A0EED6-9279-3FD0-B96F-2DA6E0D368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93" b="181"/>
          <a:stretch/>
        </p:blipFill>
        <p:spPr>
          <a:xfrm>
            <a:off x="5113020" y="2115502"/>
            <a:ext cx="6637021" cy="41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66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364F-166D-1318-0C36-FC027A7C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Pop-up Notifications: Zoom</a:t>
            </a:r>
          </a:p>
        </p:txBody>
      </p:sp>
      <p:pic>
        <p:nvPicPr>
          <p:cNvPr id="4" name="Picture 3" descr="A screenshot of a video chat&#10;&#10;Description automatically generated">
            <a:extLst>
              <a:ext uri="{FF2B5EF4-FFF2-40B4-BE49-F238E27FC236}">
                <a16:creationId xmlns:a16="http://schemas.microsoft.com/office/drawing/2014/main" id="{DCC085BF-64E4-74DE-77DB-13FDDCB6B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640" y="1948904"/>
            <a:ext cx="6443411" cy="385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2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ECC62-6DF6-6946-8349-A08D0AC3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Helpful Icons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ECFB9-52F9-1105-31E9-E75FE571B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91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Recognizable across contexts and devices</a:t>
            </a:r>
          </a:p>
          <a:p>
            <a:pPr marL="0" indent="0">
              <a:buNone/>
            </a:pPr>
            <a:endParaRPr lang="en-US" sz="3600"/>
          </a:p>
          <a:p>
            <a:endParaRPr lang="en-US" sz="3600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Graphic 5" descr="Badge Question Mark outline">
            <a:extLst>
              <a:ext uri="{FF2B5EF4-FFF2-40B4-BE49-F238E27FC236}">
                <a16:creationId xmlns:a16="http://schemas.microsoft.com/office/drawing/2014/main" id="{A8974E75-E44D-5A21-017E-F421291B0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549" y="2427279"/>
            <a:ext cx="914400" cy="914400"/>
          </a:xfrm>
          <a:prstGeom prst="rect">
            <a:avLst/>
          </a:prstGeom>
        </p:spPr>
      </p:pic>
      <p:pic>
        <p:nvPicPr>
          <p:cNvPr id="7" name="Graphic 6" descr="Information outline">
            <a:extLst>
              <a:ext uri="{FF2B5EF4-FFF2-40B4-BE49-F238E27FC236}">
                <a16:creationId xmlns:a16="http://schemas.microsoft.com/office/drawing/2014/main" id="{9E45F07D-67B1-5CF7-6021-FF03EEC09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8151" y="2518719"/>
            <a:ext cx="914400" cy="914400"/>
          </a:xfrm>
          <a:prstGeom prst="rect">
            <a:avLst/>
          </a:prstGeom>
        </p:spPr>
      </p:pic>
      <p:pic>
        <p:nvPicPr>
          <p:cNvPr id="8" name="Graphic 7" descr="Hamburger Menu Icon with solid fill">
            <a:extLst>
              <a:ext uri="{FF2B5EF4-FFF2-40B4-BE49-F238E27FC236}">
                <a16:creationId xmlns:a16="http://schemas.microsoft.com/office/drawing/2014/main" id="{4B4C72AE-20F5-7BD6-2118-7987201228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49989" y="3644557"/>
            <a:ext cx="914400" cy="914400"/>
          </a:xfrm>
          <a:prstGeom prst="rect">
            <a:avLst/>
          </a:prstGeom>
        </p:spPr>
      </p:pic>
      <p:pic>
        <p:nvPicPr>
          <p:cNvPr id="10" name="Graphic 9" descr="Single gear with solid fill">
            <a:extLst>
              <a:ext uri="{FF2B5EF4-FFF2-40B4-BE49-F238E27FC236}">
                <a16:creationId xmlns:a16="http://schemas.microsoft.com/office/drawing/2014/main" id="{8428BBBB-81E8-29B2-C5A8-9AD24EE59A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18151" y="3644557"/>
            <a:ext cx="914400" cy="914400"/>
          </a:xfrm>
          <a:prstGeom prst="rect">
            <a:avLst/>
          </a:prstGeom>
        </p:spPr>
      </p:pic>
      <p:pic>
        <p:nvPicPr>
          <p:cNvPr id="11" name="Graphic 10" descr="Miscellaneous with solid fill">
            <a:extLst>
              <a:ext uri="{FF2B5EF4-FFF2-40B4-BE49-F238E27FC236}">
                <a16:creationId xmlns:a16="http://schemas.microsoft.com/office/drawing/2014/main" id="{FE32EF76-C3D4-A6EE-3A33-A1BBDBD427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83341" y="2518719"/>
            <a:ext cx="914400" cy="914400"/>
          </a:xfrm>
          <a:prstGeom prst="rect">
            <a:avLst/>
          </a:prstGeom>
        </p:spPr>
      </p:pic>
      <p:pic>
        <p:nvPicPr>
          <p:cNvPr id="12" name="Graphic 11" descr="Speech outline">
            <a:extLst>
              <a:ext uri="{FF2B5EF4-FFF2-40B4-BE49-F238E27FC236}">
                <a16:creationId xmlns:a16="http://schemas.microsoft.com/office/drawing/2014/main" id="{E1FBD8DD-856B-0FCE-65F5-7A15C080D2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83341" y="37283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3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06B6A-7BF1-2F60-DDA9-EF5310C6D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DDD2388-AB88-AC2F-81DC-A50C3E65C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088" y="368132"/>
            <a:ext cx="10492849" cy="628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8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D6719-FF2E-01F0-AC69-659F93DB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Kahoot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D0116-6EC9-4C2B-8034-4F06C9ACC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11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Same device as our Zoom call: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>
                <a:hlinkClick r:id="rId2"/>
              </a:rPr>
              <a:t>www.kahoot.it</a:t>
            </a:r>
            <a:endParaRPr lang="en-US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/>
              <a:t>Enter PIN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Phone or tablet (different device as our Zoom call):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Scan the QR code with your camera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r>
              <a:rPr lang="en-US"/>
              <a:t>Pick a nickname 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marL="514350" indent="-51435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B4239A-273E-E1D2-7C81-C814BE0CD369}"/>
              </a:ext>
            </a:extLst>
          </p:cNvPr>
          <p:cNvSpPr txBox="1"/>
          <p:nvPr/>
        </p:nvSpPr>
        <p:spPr>
          <a:xfrm>
            <a:off x="6919784" y="5231026"/>
            <a:ext cx="44999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Let's play a </a:t>
            </a:r>
            <a:r>
              <a:rPr lang="en-US" sz="3600">
                <a:hlinkClick r:id="rId3"/>
              </a:rPr>
              <a:t>Kahoot</a:t>
            </a:r>
            <a:r>
              <a:rPr lang="en-US" sz="3600"/>
              <a:t>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2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5B964-90F7-5A8C-5AB1-495373E1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 and 4. Ask for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95651-8DD8-536B-E908-98FE4EDDC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Ask someone for help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Don't let them do it for you!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What did you learn for next time?</a:t>
            </a:r>
          </a:p>
          <a:p>
            <a:pPr marL="457200" lvl="1" indent="0">
              <a:buNone/>
            </a:pPr>
            <a:r>
              <a:rPr lang="en-US"/>
              <a:t> </a:t>
            </a:r>
          </a:p>
          <a:p>
            <a:r>
              <a:rPr lang="en-US"/>
              <a:t>Ask the internet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Google or another search engine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YouTube</a:t>
            </a:r>
          </a:p>
        </p:txBody>
      </p:sp>
    </p:spTree>
    <p:extLst>
      <p:ext uri="{BB962C8B-B14F-4D97-AF65-F5344CB8AC3E}">
        <p14:creationId xmlns:p14="http://schemas.microsoft.com/office/powerpoint/2010/main" val="37453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BB53-4D83-4D96-1115-B80707E5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Tips for Searching Google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10753-B5F4-964E-4D5D-8A8A84F3D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67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/>
              <a:t>Ask your question </a:t>
            </a:r>
          </a:p>
          <a:p>
            <a:pPr>
              <a:lnSpc>
                <a:spcPct val="150000"/>
              </a:lnSpc>
            </a:pPr>
            <a:r>
              <a:rPr lang="en-US"/>
              <a:t>Look at the posting date</a:t>
            </a:r>
          </a:p>
          <a:p>
            <a:pPr>
              <a:lnSpc>
                <a:spcPct val="150000"/>
              </a:lnSpc>
            </a:pPr>
            <a:r>
              <a:rPr lang="en-US"/>
              <a:t>Consider the format and the source</a:t>
            </a: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US"/>
              <a:t>Tech company tutorials (Google, Microsoft, Zoom, etc.)</a:t>
            </a: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US"/>
              <a:t>Articles or blogs</a:t>
            </a: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US"/>
              <a:t>User forums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33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C2B2-5160-6467-A48B-903216C7D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I Asked Google </a:t>
            </a:r>
          </a:p>
        </p:txBody>
      </p:sp>
      <p:pic>
        <p:nvPicPr>
          <p:cNvPr id="4" name="Content Placeholder 3" descr="A screenshot of a message&#10;&#10;Description automatically generated">
            <a:extLst>
              <a:ext uri="{FF2B5EF4-FFF2-40B4-BE49-F238E27FC236}">
                <a16:creationId xmlns:a16="http://schemas.microsoft.com/office/drawing/2014/main" id="{8BBE707E-6F2F-6AB9-6499-BECA88ECF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0457" y="1360869"/>
            <a:ext cx="10711542" cy="4137850"/>
          </a:xfr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F5E16AF-F110-1742-52BC-59D38FEF8CC7}"/>
              </a:ext>
            </a:extLst>
          </p:cNvPr>
          <p:cNvSpPr/>
          <p:nvPr/>
        </p:nvSpPr>
        <p:spPr>
          <a:xfrm>
            <a:off x="8018704" y="2999430"/>
            <a:ext cx="2157224" cy="594524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1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34AE4-8CE6-BD62-DF00-1ADD1E3D1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Tips for Searching YouTube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C0BC6-8A13-E7F1-4EEE-1FFBD2231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/>
              <a:t>Go directly to YouTube search bar</a:t>
            </a:r>
          </a:p>
          <a:p>
            <a:pPr>
              <a:lnSpc>
                <a:spcPct val="150000"/>
              </a:lnSpc>
            </a:pPr>
            <a:r>
              <a:rPr lang="en-US"/>
              <a:t>Look at video length</a:t>
            </a:r>
          </a:p>
          <a:p>
            <a:pPr>
              <a:lnSpc>
                <a:spcPct val="150000"/>
              </a:lnSpc>
            </a:pPr>
            <a:r>
              <a:rPr lang="en-US"/>
              <a:t>Look at posting date</a:t>
            </a:r>
          </a:p>
        </p:txBody>
      </p:sp>
    </p:spTree>
    <p:extLst>
      <p:ext uri="{BB962C8B-B14F-4D97-AF65-F5344CB8AC3E}">
        <p14:creationId xmlns:p14="http://schemas.microsoft.com/office/powerpoint/2010/main" val="2901140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D809-3671-A476-BAE6-EC691CA26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Adjusting speed</a:t>
            </a:r>
            <a:endParaRPr lang="en-US"/>
          </a:p>
        </p:txBody>
      </p:sp>
      <p:pic>
        <p:nvPicPr>
          <p:cNvPr id="4" name="Picture 4" descr="A group of women posing for a picture&#10;&#10;Description automatically generated">
            <a:extLst>
              <a:ext uri="{FF2B5EF4-FFF2-40B4-BE49-F238E27FC236}">
                <a16:creationId xmlns:a16="http://schemas.microsoft.com/office/drawing/2014/main" id="{91750329-2700-B54C-F10F-B92DCED1D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962766" y="1554403"/>
            <a:ext cx="2956435" cy="2362391"/>
          </a:xfrm>
        </p:spPr>
      </p:pic>
      <p:pic>
        <p:nvPicPr>
          <p:cNvPr id="5" name="Picture 5" descr="A screenshot of a video&#10;&#10;Description automatically generated">
            <a:extLst>
              <a:ext uri="{FF2B5EF4-FFF2-40B4-BE49-F238E27FC236}">
                <a16:creationId xmlns:a16="http://schemas.microsoft.com/office/drawing/2014/main" id="{42FC017A-BCB6-FD50-FA96-411501894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605" y="2098839"/>
            <a:ext cx="3484323" cy="2646143"/>
          </a:xfrm>
          <a:prstGeom prst="rect">
            <a:avLst/>
          </a:prstGeom>
        </p:spPr>
      </p:pic>
      <p:pic>
        <p:nvPicPr>
          <p:cNvPr id="6" name="Picture 6" descr="A screenshot of a cellphone&#10;&#10;Description automatically generated">
            <a:extLst>
              <a:ext uri="{FF2B5EF4-FFF2-40B4-BE49-F238E27FC236}">
                <a16:creationId xmlns:a16="http://schemas.microsoft.com/office/drawing/2014/main" id="{49680C47-AE85-B539-14F9-D4D5442BD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3999" y="2690080"/>
            <a:ext cx="2743200" cy="2892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E2B00A-82F2-86F8-B0D5-57E732A06EF0}"/>
              </a:ext>
            </a:extLst>
          </p:cNvPr>
          <p:cNvSpPr txBox="1"/>
          <p:nvPr/>
        </p:nvSpPr>
        <p:spPr>
          <a:xfrm>
            <a:off x="393029" y="1548500"/>
            <a:ext cx="56335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>
                <a:cs typeface="Calibri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B3600-1A37-ABAC-0A8C-45DC2705907B}"/>
              </a:ext>
            </a:extLst>
          </p:cNvPr>
          <p:cNvSpPr txBox="1"/>
          <p:nvPr/>
        </p:nvSpPr>
        <p:spPr>
          <a:xfrm>
            <a:off x="8583985" y="2555111"/>
            <a:ext cx="56335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>
                <a:cs typeface="Calibri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C41835-AE1D-3E16-9AEB-D7120B2C4CBD}"/>
              </a:ext>
            </a:extLst>
          </p:cNvPr>
          <p:cNvSpPr txBox="1"/>
          <p:nvPr/>
        </p:nvSpPr>
        <p:spPr>
          <a:xfrm>
            <a:off x="4318835" y="2097597"/>
            <a:ext cx="56335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>
                <a:cs typeface="Calibr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031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5F649-0D18-6B2C-8DC9-68BAC1A9E9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Keeping up with Microsoft, Google, Zoom and more!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9958B-F823-58E0-ADAB-3F22DD95B4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Tricks for technology tenacity</a:t>
            </a:r>
          </a:p>
          <a:p>
            <a:endParaRPr lang="en-US"/>
          </a:p>
          <a:p>
            <a:r>
              <a:rPr lang="en-US"/>
              <a:t>Presented by:</a:t>
            </a:r>
          </a:p>
          <a:p>
            <a:r>
              <a:rPr lang="en-US"/>
              <a:t>Jamie Kobs and Anna Bierer</a:t>
            </a:r>
          </a:p>
        </p:txBody>
      </p:sp>
    </p:spTree>
    <p:extLst>
      <p:ext uri="{BB962C8B-B14F-4D97-AF65-F5344CB8AC3E}">
        <p14:creationId xmlns:p14="http://schemas.microsoft.com/office/powerpoint/2010/main" val="1308342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A893-BAD7-9D3B-D8FB-329F36BF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0656" cy="1325563"/>
          </a:xfrm>
        </p:spPr>
        <p:txBody>
          <a:bodyPr/>
          <a:lstStyle/>
          <a:p>
            <a:r>
              <a:rPr lang="en-US"/>
              <a:t>Ask YouTube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4361A-4155-03BD-0BEB-D2648BC4B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97611" y="1724985"/>
            <a:ext cx="12125863" cy="44519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2" indent="0">
              <a:buNone/>
            </a:pPr>
            <a:endParaRPr lang="en-US" sz="3200" u="sng"/>
          </a:p>
          <a:p>
            <a:pPr lvl="2"/>
            <a:r>
              <a:rPr lang="en-US" sz="3200" u="sng">
                <a:hlinkClick r:id="rId5"/>
              </a:rPr>
              <a:t>https://</a:t>
            </a:r>
            <a:endParaRPr lang="en-US" sz="3200"/>
          </a:p>
        </p:txBody>
      </p:sp>
      <p:pic>
        <p:nvPicPr>
          <p:cNvPr id="4" name="Online Media 3" title="Microsoft Word: How to Put Text Box Over a Picture or Image - Add Words on a Picture">
            <a:hlinkClick r:id="" action="ppaction://media"/>
            <a:extLst>
              <a:ext uri="{FF2B5EF4-FFF2-40B4-BE49-F238E27FC236}">
                <a16:creationId xmlns:a16="http://schemas.microsoft.com/office/drawing/2014/main" id="{ECD7C4C8-1489-2FCB-3A10-3A10807A111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38858" y="2080404"/>
            <a:ext cx="4736172" cy="2697192"/>
          </a:xfrm>
          <a:prstGeom prst="rect">
            <a:avLst/>
          </a:prstGeom>
        </p:spPr>
      </p:pic>
      <p:pic>
        <p:nvPicPr>
          <p:cNvPr id="6" name="Online Media 5" title="How to insert warning sign in Word">
            <a:hlinkClick r:id="" action="ppaction://media"/>
            <a:extLst>
              <a:ext uri="{FF2B5EF4-FFF2-40B4-BE49-F238E27FC236}">
                <a16:creationId xmlns:a16="http://schemas.microsoft.com/office/drawing/2014/main" id="{865ACE16-DC4D-A05B-CF66-CFF9A01B5B4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6489161" y="2123536"/>
            <a:ext cx="4908700" cy="276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17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9F37-DA20-2670-29E1-A1EAB8EA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Breakout 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2CB7-61BF-81BD-C4FB-0B4D6015B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46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/>
              <a:t>Test your tenacity!</a:t>
            </a: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/>
              <a:t>Explore pop-up notifications</a:t>
            </a: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/>
              <a:t>Find and use helpful icons</a:t>
            </a: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/>
              <a:t>Ask the internet (Google or YouTube)</a:t>
            </a: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/>
              <a:t>Teach each other, but...</a:t>
            </a:r>
          </a:p>
          <a:p>
            <a:pPr lvl="2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n-US" b="1"/>
              <a:t>the goal is transferrable skills!</a:t>
            </a:r>
          </a:p>
        </p:txBody>
      </p:sp>
    </p:spTree>
    <p:extLst>
      <p:ext uri="{BB962C8B-B14F-4D97-AF65-F5344CB8AC3E}">
        <p14:creationId xmlns:p14="http://schemas.microsoft.com/office/powerpoint/2010/main" val="1179978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9F37-DA20-2670-29E1-A1EAB8EA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Breakout 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2CB7-61BF-81BD-C4FB-0B4D6015B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47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/>
              <a:t>Join the assigned breakout room.</a:t>
            </a:r>
          </a:p>
          <a:p>
            <a:pPr marL="457200" indent="-457200">
              <a:buFont typeface="+mj-lt"/>
              <a:buAutoNum type="arabicPeriod"/>
            </a:pPr>
            <a:endParaRPr lang="en-US" sz="1400"/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Choose a topic for the group to research. </a:t>
            </a:r>
          </a:p>
          <a:p>
            <a:pPr lvl="1"/>
            <a:r>
              <a:rPr lang="en-US"/>
              <a:t>If you already know how to do it, please don’t share the answer. Participate in the search with the rest of the group.</a:t>
            </a:r>
          </a:p>
          <a:p>
            <a:pPr marL="457200" indent="-457200">
              <a:buFont typeface="+mj-lt"/>
              <a:buAutoNum type="arabicPeriod"/>
            </a:pPr>
            <a:endParaRPr lang="en-US" sz="1400"/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When you return, share your group's</a:t>
            </a:r>
          </a:p>
          <a:p>
            <a:pPr lvl="1"/>
            <a:r>
              <a:rPr lang="en-US"/>
              <a:t>topic</a:t>
            </a:r>
          </a:p>
          <a:p>
            <a:pPr lvl="1"/>
            <a:r>
              <a:rPr lang="en-US"/>
              <a:t>strategies for being tenacious</a:t>
            </a:r>
          </a:p>
        </p:txBody>
      </p:sp>
    </p:spTree>
    <p:extLst>
      <p:ext uri="{BB962C8B-B14F-4D97-AF65-F5344CB8AC3E}">
        <p14:creationId xmlns:p14="http://schemas.microsoft.com/office/powerpoint/2010/main" val="2012322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9F37-DA20-2670-29E1-A1EAB8EA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 Choices (choose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2CB7-61BF-81BD-C4FB-0B4D6015B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47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100"/>
          </a:p>
          <a:p>
            <a:pPr marL="514350" indent="-514350">
              <a:buAutoNum type="arabicPeriod"/>
            </a:pPr>
            <a:r>
              <a:rPr lang="en-US" b="1"/>
              <a:t>Zoom Challenge:</a:t>
            </a:r>
            <a:r>
              <a:rPr lang="en-US"/>
              <a:t> How do I create a recurring Zoom meeting that will be on 2 consecutive Tuesdays, then a Wednesday?</a:t>
            </a:r>
            <a:endParaRPr lang="en-US" sz="100"/>
          </a:p>
          <a:p>
            <a:pPr marL="514350" indent="-514350">
              <a:buFont typeface="+mj-lt"/>
              <a:buAutoNum type="arabicPeriod"/>
            </a:pPr>
            <a:r>
              <a:rPr lang="en-US" b="1"/>
              <a:t>Google Challenge:</a:t>
            </a:r>
            <a:r>
              <a:rPr lang="en-US"/>
              <a:t> How do I share a Google Doc with someone but require them to make a copy so that they can’t edit my original document?</a:t>
            </a:r>
          </a:p>
          <a:p>
            <a:pPr marL="514350" indent="-514350">
              <a:buAutoNum type="arabicPeriod"/>
            </a:pPr>
            <a:r>
              <a:rPr lang="en-US" b="1"/>
              <a:t>Other Challenge:</a:t>
            </a:r>
            <a:r>
              <a:rPr lang="en-US"/>
              <a:t> What challenge did you share in our survey?</a:t>
            </a:r>
          </a:p>
        </p:txBody>
      </p:sp>
    </p:spTree>
    <p:extLst>
      <p:ext uri="{BB962C8B-B14F-4D97-AF65-F5344CB8AC3E}">
        <p14:creationId xmlns:p14="http://schemas.microsoft.com/office/powerpoint/2010/main" val="2586567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F723F-7902-7BE8-2655-D79C65380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from Wisconsin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EFA03-926B-3216-10C8-DA3D4BD6B261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hlinkClick r:id="rId3"/>
              </a:rPr>
              <a:t>Northstar Digital Literacy</a:t>
            </a:r>
            <a:r>
              <a:rPr lang="en-US"/>
              <a:t> Subscription</a:t>
            </a:r>
            <a:endParaRPr lang="en-US" err="1"/>
          </a:p>
          <a:p>
            <a:r>
              <a:rPr lang="en-US">
                <a:hlinkClick r:id="rId4"/>
              </a:rPr>
              <a:t>Digital Literacy Training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How to Teach Digital Literacy (online)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Remote Instruction 101 (online)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Zoom Skills and Strategies (live)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Digital Tools for Teaching (live, monthly series)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6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F482C-C0AD-0521-1E22-F6364718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>
                <a:hlinkClick r:id="rId3"/>
              </a:rPr>
              <a:t>What are your recent tech challenges?</a:t>
            </a:r>
            <a:endParaRPr lang="en-US" sz="5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7F31A-D021-6D85-5C1F-7B3FDE2FB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Audience Survey</a:t>
            </a:r>
          </a:p>
        </p:txBody>
      </p:sp>
    </p:spTree>
    <p:extLst>
      <p:ext uri="{BB962C8B-B14F-4D97-AF65-F5344CB8AC3E}">
        <p14:creationId xmlns:p14="http://schemas.microsoft.com/office/powerpoint/2010/main" val="40578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A6ED5BF-C848-F835-C391-3A0D8D98DC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09" r="28212" b="-6667"/>
          <a:stretch/>
        </p:blipFill>
        <p:spPr>
          <a:xfrm>
            <a:off x="-19792" y="6004212"/>
            <a:ext cx="12211715" cy="1053388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2BE8831E-8787-46C6-18F6-E98F4B5834EA}"/>
              </a:ext>
            </a:extLst>
          </p:cNvPr>
          <p:cNvSpPr/>
          <p:nvPr/>
        </p:nvSpPr>
        <p:spPr>
          <a:xfrm>
            <a:off x="10239530" y="3687776"/>
            <a:ext cx="984250" cy="2444750"/>
          </a:xfrm>
          <a:prstGeom prst="downArrow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88C6AB7-1DC0-A466-45F9-4A55E0AB9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How do I get back to Zoom?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873B69-D9D4-F3AE-7035-C217C6587CA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2413" y="1687080"/>
            <a:ext cx="10515600" cy="41227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Click on the link to survey in the chat.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Zoom will minimize.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Click the Zoom icon on your computer task bar.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Zoom will maximize.</a:t>
            </a:r>
          </a:p>
        </p:txBody>
      </p:sp>
    </p:spTree>
    <p:extLst>
      <p:ext uri="{BB962C8B-B14F-4D97-AF65-F5344CB8AC3E}">
        <p14:creationId xmlns:p14="http://schemas.microsoft.com/office/powerpoint/2010/main" val="321093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78C5A-6896-AE4B-2E33-209CE1F2F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Resilience (or Technology Tenacity)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7852-DD28-81B9-DC2B-2A3957AF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>
                <a:ea typeface="+mn-lt"/>
                <a:cs typeface="+mn-lt"/>
              </a:rPr>
              <a:t>The </a:t>
            </a:r>
            <a:r>
              <a:rPr lang="en-US" b="1">
                <a:ea typeface="+mn-lt"/>
                <a:cs typeface="+mn-lt"/>
              </a:rPr>
              <a:t>digital skills</a:t>
            </a:r>
            <a:r>
              <a:rPr lang="en-US">
                <a:ea typeface="+mn-lt"/>
                <a:cs typeface="+mn-lt"/>
              </a:rPr>
              <a:t> and </a:t>
            </a:r>
            <a:r>
              <a:rPr lang="en-US" b="1">
                <a:ea typeface="+mn-lt"/>
                <a:cs typeface="+mn-lt"/>
              </a:rPr>
              <a:t>confidence</a:t>
            </a:r>
            <a:r>
              <a:rPr lang="en-US">
                <a:ea typeface="+mn-lt"/>
                <a:cs typeface="+mn-lt"/>
              </a:rPr>
              <a:t> that people need to use new and changing technologies. </a:t>
            </a: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Digital resilience is important because technology is changing every</a:t>
            </a:r>
            <a:endParaRPr lang="en-US"/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day, and we need to learn how to use it and be </a:t>
            </a:r>
            <a:r>
              <a:rPr lang="en-US" b="1">
                <a:ea typeface="+mn-lt"/>
                <a:cs typeface="+mn-lt"/>
              </a:rPr>
              <a:t>flexible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~TIDE (Transforming Immigrant Digital Equity), a project of World Ed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2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78C5A-6896-AE4B-2E33-209CE1F2F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Resilience (or Technology Tenacity)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7852-DD28-81B9-DC2B-2A3957AF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continuous learning </a:t>
            </a:r>
            <a:endParaRPr lang="en-US" dirty="0"/>
          </a:p>
          <a:p>
            <a:r>
              <a:rPr lang="en-US" dirty="0"/>
              <a:t>problem solving </a:t>
            </a:r>
            <a:endParaRPr lang="en-US"/>
          </a:p>
          <a:p>
            <a:r>
              <a:rPr lang="en-US" dirty="0"/>
              <a:t>curiosity </a:t>
            </a:r>
          </a:p>
          <a:p>
            <a:r>
              <a:rPr lang="en-US" dirty="0"/>
              <a:t>transfer </a:t>
            </a:r>
          </a:p>
          <a:p>
            <a:endParaRPr lang="en-US" dirty="0"/>
          </a:p>
          <a:p>
            <a:r>
              <a:rPr lang="en-US" dirty="0">
                <a:ea typeface="+mn-lt"/>
                <a:cs typeface="+mn-lt"/>
              </a:rPr>
              <a:t>A lot of what I learn is because I have the attitude that something </a:t>
            </a:r>
            <a:r>
              <a:rPr lang="en-US">
                <a:ea typeface="+mn-lt"/>
                <a:cs typeface="+mn-lt"/>
              </a:rPr>
              <a:t>should be possible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8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0CD5-0A30-E68F-761D-45DBEAA6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tech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00EB1-55EF-39FF-75E6-01463333F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What happened to present mode in Microsoft forms?</a:t>
            </a:r>
          </a:p>
          <a:p>
            <a:r>
              <a:rPr lang="en-US"/>
              <a:t>Where in the menu?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E8CDE21-4708-3535-0E8D-96ABBBC359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17" b="42963"/>
          <a:stretch/>
        </p:blipFill>
        <p:spPr>
          <a:xfrm>
            <a:off x="919980" y="2889852"/>
            <a:ext cx="10341208" cy="251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3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A195-8BFE-7DCC-DEC9-952928D8C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4 Ways to Keep up with Technology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11E46-6D03-B5B2-64CB-A761F64F0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2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364F-166D-1318-0C36-FC027A7C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Pop-up Notifications: Google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23BDE-D010-C783-99E7-93D5489A8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2AE4477-0A08-FF55-5358-C04CAA46D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5100"/>
            <a:ext cx="12192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5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WL Powerpoin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L Powerpoint Theme" id="{731666DE-17DE-4D50-A533-7A2E9CEA06C1}" vid="{1CD54000-4F66-412C-88A2-160723AB441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949F767094EC46843C30C56BD1C5B8" ma:contentTypeVersion="18" ma:contentTypeDescription="Create a new document." ma:contentTypeScope="" ma:versionID="66707c1cc5885db06aae193d45cb6c4a">
  <xsd:schema xmlns:xsd="http://www.w3.org/2001/XMLSchema" xmlns:xs="http://www.w3.org/2001/XMLSchema" xmlns:p="http://schemas.microsoft.com/office/2006/metadata/properties" xmlns:ns2="00f38045-9377-4ecf-bd18-bcb3b8cd830a" xmlns:ns3="d4b4ed35-4c46-4133-b1e0-74627c1c668f" targetNamespace="http://schemas.microsoft.com/office/2006/metadata/properties" ma:root="true" ma:fieldsID="7ab643cf39d22a99edb9e39fe507426f" ns2:_="" ns3:_="">
    <xsd:import namespace="00f38045-9377-4ecf-bd18-bcb3b8cd830a"/>
    <xsd:import namespace="d4b4ed35-4c46-4133-b1e0-74627c1c66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38045-9377-4ecf-bd18-bcb3b8cd83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434c86a-492b-45e8-ae41-5a8cc205bf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4ed35-4c46-4133-b1e0-74627c1c668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8ca3c4-4956-4d87-b458-f6f91f119d6a}" ma:internalName="TaxCatchAll" ma:showField="CatchAllData" ma:web="d4b4ed35-4c46-4133-b1e0-74627c1c66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f38045-9377-4ecf-bd18-bcb3b8cd830a">
      <Terms xmlns="http://schemas.microsoft.com/office/infopath/2007/PartnerControls"/>
    </lcf76f155ced4ddcb4097134ff3c332f>
    <TaxCatchAll xmlns="d4b4ed35-4c46-4133-b1e0-74627c1c668f" xsi:nil="true"/>
  </documentManagement>
</p:properties>
</file>

<file path=customXml/itemProps1.xml><?xml version="1.0" encoding="utf-8"?>
<ds:datastoreItem xmlns:ds="http://schemas.openxmlformats.org/officeDocument/2006/customXml" ds:itemID="{DA676F83-8C9B-4E4A-914D-E2CD9762A279}"/>
</file>

<file path=customXml/itemProps2.xml><?xml version="1.0" encoding="utf-8"?>
<ds:datastoreItem xmlns:ds="http://schemas.openxmlformats.org/officeDocument/2006/customXml" ds:itemID="{4C0CB283-567F-439B-BAAA-19C0DD20A6E1}"/>
</file>

<file path=customXml/itemProps3.xml><?xml version="1.0" encoding="utf-8"?>
<ds:datastoreItem xmlns:ds="http://schemas.openxmlformats.org/officeDocument/2006/customXml" ds:itemID="{75579022-8678-42E2-AE77-5FA1CBCFCD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Widescreen</PresentationFormat>
  <Paragraphs>125</Paragraphs>
  <Slides>24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Courier New</vt:lpstr>
      <vt:lpstr>Courier New,monospace</vt:lpstr>
      <vt:lpstr>Wingdings</vt:lpstr>
      <vt:lpstr>Office Theme</vt:lpstr>
      <vt:lpstr>Office Theme</vt:lpstr>
      <vt:lpstr>WL Powerpoint Theme</vt:lpstr>
      <vt:lpstr>PowerPoint Presentation</vt:lpstr>
      <vt:lpstr>Keeping up with Microsoft, Google, Zoom and more!</vt:lpstr>
      <vt:lpstr>What are your recent tech challenges?</vt:lpstr>
      <vt:lpstr>How do I get back to Zoom?</vt:lpstr>
      <vt:lpstr>Digital Resilience (or Technology Tenacity)</vt:lpstr>
      <vt:lpstr>Digital Resilience (or Technology Tenacity)</vt:lpstr>
      <vt:lpstr>Example tech challenges</vt:lpstr>
      <vt:lpstr>4 Ways to Keep up with Technology</vt:lpstr>
      <vt:lpstr>Pop-up Notifications: Google</vt:lpstr>
      <vt:lpstr>Pop-up Notifications: Microsoft</vt:lpstr>
      <vt:lpstr>Pop-up Notifications: Zoom</vt:lpstr>
      <vt:lpstr>2. Helpful Icons</vt:lpstr>
      <vt:lpstr>PowerPoint Presentation</vt:lpstr>
      <vt:lpstr>Using Kahoot</vt:lpstr>
      <vt:lpstr>3  and 4. Ask for help</vt:lpstr>
      <vt:lpstr>Tips for Searching Google</vt:lpstr>
      <vt:lpstr>When I Asked Google </vt:lpstr>
      <vt:lpstr>Tips for Searching YouTube</vt:lpstr>
      <vt:lpstr>Adjusting speed</vt:lpstr>
      <vt:lpstr>Ask YouTube</vt:lpstr>
      <vt:lpstr>Breakout rooms</vt:lpstr>
      <vt:lpstr>Breakout rooms</vt:lpstr>
      <vt:lpstr>Topic Choices (choose 1)</vt:lpstr>
      <vt:lpstr>Support from Wisconsin Literacy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2024-10-25T15:41:26Z</dcterms:created>
  <dcterms:modified xsi:type="dcterms:W3CDTF">2024-10-25T15:41:36Z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0x01010023949F767094EC46843C30C56BD1C5B8</vt:lpwstr>
  </property>
</Properties>
</file>