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702" r:id="rId5"/>
    <p:sldMasterId id="2147483673" r:id="rId6"/>
    <p:sldMasterId id="2147483660" r:id="rId7"/>
    <p:sldMasterId id="2147483648" r:id="rId8"/>
  </p:sldMasterIdLst>
  <p:notesMasterIdLst>
    <p:notesMasterId r:id="rId41"/>
  </p:notesMasterIdLst>
  <p:sldIdLst>
    <p:sldId id="1868" r:id="rId9"/>
    <p:sldId id="1870" r:id="rId10"/>
    <p:sldId id="1871" r:id="rId11"/>
    <p:sldId id="1855" r:id="rId12"/>
    <p:sldId id="1856" r:id="rId13"/>
    <p:sldId id="1857" r:id="rId14"/>
    <p:sldId id="1858" r:id="rId15"/>
    <p:sldId id="1859" r:id="rId16"/>
    <p:sldId id="1860" r:id="rId17"/>
    <p:sldId id="1861" r:id="rId18"/>
    <p:sldId id="1862" r:id="rId19"/>
    <p:sldId id="1863" r:id="rId20"/>
    <p:sldId id="1864" r:id="rId21"/>
    <p:sldId id="1865" r:id="rId22"/>
    <p:sldId id="1866" r:id="rId23"/>
    <p:sldId id="1867" r:id="rId24"/>
    <p:sldId id="256" r:id="rId25"/>
    <p:sldId id="257" r:id="rId26"/>
    <p:sldId id="1849" r:id="rId27"/>
    <p:sldId id="1851" r:id="rId28"/>
    <p:sldId id="1804" r:id="rId29"/>
    <p:sldId id="1852" r:id="rId30"/>
    <p:sldId id="1853" r:id="rId31"/>
    <p:sldId id="1843" r:id="rId32"/>
    <p:sldId id="1847" r:id="rId33"/>
    <p:sldId id="1810" r:id="rId34"/>
    <p:sldId id="1822" r:id="rId35"/>
    <p:sldId id="1820" r:id="rId36"/>
    <p:sldId id="1854" r:id="rId37"/>
    <p:sldId id="1842" r:id="rId38"/>
    <p:sldId id="1794" r:id="rId39"/>
    <p:sldId id="1872" r:id="rId40"/>
  </p:sldIdLst>
  <p:sldSz cx="12192000" cy="6858000"/>
  <p:notesSz cx="6858000" cy="9144000"/>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56180" autoAdjust="0"/>
  </p:normalViewPr>
  <p:slideViewPr>
    <p:cSldViewPr snapToGrid="0">
      <p:cViewPr varScale="1">
        <p:scale>
          <a:sx n="46" d="100"/>
          <a:sy n="46" d="100"/>
        </p:scale>
        <p:origin x="1867"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Aagesen" userId="4e865a9a-e048-4d25-b29b-d5086b7cfd7e" providerId="ADAL" clId="{CAC1FCF6-B89B-4233-87C5-2C9B9D41463E}"/>
    <pc:docChg chg="modSld">
      <pc:chgData name="Erin Aagesen" userId="4e865a9a-e048-4d25-b29b-d5086b7cfd7e" providerId="ADAL" clId="{CAC1FCF6-B89B-4233-87C5-2C9B9D41463E}" dt="2023-06-08T13:24:51.261" v="6" actId="14100"/>
      <pc:docMkLst>
        <pc:docMk/>
      </pc:docMkLst>
      <pc:sldChg chg="modSp mod">
        <pc:chgData name="Erin Aagesen" userId="4e865a9a-e048-4d25-b29b-d5086b7cfd7e" providerId="ADAL" clId="{CAC1FCF6-B89B-4233-87C5-2C9B9D41463E}" dt="2023-06-07T21:42:45.321" v="4" actId="108"/>
        <pc:sldMkLst>
          <pc:docMk/>
          <pc:sldMk cId="2504600221" sldId="1859"/>
        </pc:sldMkLst>
        <pc:spChg chg="mod">
          <ac:chgData name="Erin Aagesen" userId="4e865a9a-e048-4d25-b29b-d5086b7cfd7e" providerId="ADAL" clId="{CAC1FCF6-B89B-4233-87C5-2C9B9D41463E}" dt="2023-06-07T21:42:11.725" v="0" actId="108"/>
          <ac:spMkLst>
            <pc:docMk/>
            <pc:sldMk cId="2504600221" sldId="1859"/>
            <ac:spMk id="7" creationId="{8E93F090-D022-4C25-7FDF-148DB9F20E23}"/>
          </ac:spMkLst>
        </pc:spChg>
        <pc:spChg chg="mod">
          <ac:chgData name="Erin Aagesen" userId="4e865a9a-e048-4d25-b29b-d5086b7cfd7e" providerId="ADAL" clId="{CAC1FCF6-B89B-4233-87C5-2C9B9D41463E}" dt="2023-06-07T21:42:29.222" v="2" actId="108"/>
          <ac:spMkLst>
            <pc:docMk/>
            <pc:sldMk cId="2504600221" sldId="1859"/>
            <ac:spMk id="8" creationId="{6617CF79-9862-ADBC-F1E8-88E6AA137D61}"/>
          </ac:spMkLst>
        </pc:spChg>
        <pc:spChg chg="mod">
          <ac:chgData name="Erin Aagesen" userId="4e865a9a-e048-4d25-b29b-d5086b7cfd7e" providerId="ADAL" clId="{CAC1FCF6-B89B-4233-87C5-2C9B9D41463E}" dt="2023-06-07T21:42:17.753" v="1" actId="108"/>
          <ac:spMkLst>
            <pc:docMk/>
            <pc:sldMk cId="2504600221" sldId="1859"/>
            <ac:spMk id="10" creationId="{9E4A096F-0244-F934-8C6A-B454A48A03C0}"/>
          </ac:spMkLst>
        </pc:spChg>
        <pc:spChg chg="mod">
          <ac:chgData name="Erin Aagesen" userId="4e865a9a-e048-4d25-b29b-d5086b7cfd7e" providerId="ADAL" clId="{CAC1FCF6-B89B-4233-87C5-2C9B9D41463E}" dt="2023-06-07T21:42:38.329" v="3" actId="108"/>
          <ac:spMkLst>
            <pc:docMk/>
            <pc:sldMk cId="2504600221" sldId="1859"/>
            <ac:spMk id="13" creationId="{AF97A214-9341-1FBD-F82F-CC5FE12809A0}"/>
          </ac:spMkLst>
        </pc:spChg>
        <pc:spChg chg="mod">
          <ac:chgData name="Erin Aagesen" userId="4e865a9a-e048-4d25-b29b-d5086b7cfd7e" providerId="ADAL" clId="{CAC1FCF6-B89B-4233-87C5-2C9B9D41463E}" dt="2023-06-07T21:42:45.321" v="4" actId="108"/>
          <ac:spMkLst>
            <pc:docMk/>
            <pc:sldMk cId="2504600221" sldId="1859"/>
            <ac:spMk id="14" creationId="{5EC31ED0-0C75-33ED-B2FD-6C4C38544519}"/>
          </ac:spMkLst>
        </pc:spChg>
      </pc:sldChg>
      <pc:sldChg chg="modSp mod">
        <pc:chgData name="Erin Aagesen" userId="4e865a9a-e048-4d25-b29b-d5086b7cfd7e" providerId="ADAL" clId="{CAC1FCF6-B89B-4233-87C5-2C9B9D41463E}" dt="2023-06-08T13:24:51.261" v="6" actId="14100"/>
        <pc:sldMkLst>
          <pc:docMk/>
          <pc:sldMk cId="2063173248" sldId="1870"/>
        </pc:sldMkLst>
        <pc:spChg chg="mod">
          <ac:chgData name="Erin Aagesen" userId="4e865a9a-e048-4d25-b29b-d5086b7cfd7e" providerId="ADAL" clId="{CAC1FCF6-B89B-4233-87C5-2C9B9D41463E}" dt="2023-06-08T13:24:23.060" v="5" actId="14100"/>
          <ac:spMkLst>
            <pc:docMk/>
            <pc:sldMk cId="2063173248" sldId="1870"/>
            <ac:spMk id="8" creationId="{B69EEE28-CA0C-754F-99EB-EA895AD4BA42}"/>
          </ac:spMkLst>
        </pc:spChg>
        <pc:spChg chg="mod">
          <ac:chgData name="Erin Aagesen" userId="4e865a9a-e048-4d25-b29b-d5086b7cfd7e" providerId="ADAL" clId="{CAC1FCF6-B89B-4233-87C5-2C9B9D41463E}" dt="2023-06-08T13:24:51.261" v="6" actId="14100"/>
          <ac:spMkLst>
            <pc:docMk/>
            <pc:sldMk cId="2063173248" sldId="1870"/>
            <ac:spMk id="61" creationId="{57176C6B-6EF8-4878-97F0-FBE6499C888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4ADA86-0DB6-414E-8746-1FFFCAD9AA9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8D462D2-FD1F-4574-A83A-B5CF4F763D6B}" type="pres">
      <dgm:prSet presAssocID="{A14ADA86-0DB6-414E-8746-1FFFCAD9AA9A}" presName="diagram" presStyleCnt="0">
        <dgm:presLayoutVars>
          <dgm:dir/>
          <dgm:resizeHandles val="exact"/>
        </dgm:presLayoutVars>
      </dgm:prSet>
      <dgm:spPr/>
    </dgm:pt>
  </dgm:ptLst>
  <dgm:cxnLst>
    <dgm:cxn modelId="{9B4FB877-E448-42C6-933F-7DFD5F53B2E1}" type="presOf" srcId="{A14ADA86-0DB6-414E-8746-1FFFCAD9AA9A}" destId="{18D462D2-FD1F-4574-A83A-B5CF4F763D6B}"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3E3321-2A52-45C8-8DD7-31F36C43B8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21422DE-202B-4725-AD62-B5D7520ADCA7}">
      <dgm:prSet phldrT="[Text]"/>
      <dgm:spPr/>
      <dgm:t>
        <a:bodyPr/>
        <a:lstStyle/>
        <a:p>
          <a:r>
            <a:rPr lang="en-US" dirty="0"/>
            <a:t>Prevention &amp; Mitigation</a:t>
          </a:r>
        </a:p>
      </dgm:t>
    </dgm:pt>
    <dgm:pt modelId="{4904C4D1-C72A-4D89-BF9F-86F3721E3538}" type="parTrans" cxnId="{2CF47577-F380-43D9-9D89-C64713ECF72E}">
      <dgm:prSet/>
      <dgm:spPr/>
      <dgm:t>
        <a:bodyPr/>
        <a:lstStyle/>
        <a:p>
          <a:endParaRPr lang="en-US"/>
        </a:p>
      </dgm:t>
    </dgm:pt>
    <dgm:pt modelId="{E149020A-FC51-4A00-A2B1-5FFF4C79095A}" type="sibTrans" cxnId="{2CF47577-F380-43D9-9D89-C64713ECF72E}">
      <dgm:prSet/>
      <dgm:spPr/>
      <dgm:t>
        <a:bodyPr/>
        <a:lstStyle/>
        <a:p>
          <a:endParaRPr lang="en-US"/>
        </a:p>
      </dgm:t>
    </dgm:pt>
    <dgm:pt modelId="{35D3950B-3DC7-478F-BE80-BB02513FF123}">
      <dgm:prSet phldrT="[Text]"/>
      <dgm:spPr/>
      <dgm:t>
        <a:bodyPr/>
        <a:lstStyle/>
        <a:p>
          <a:r>
            <a:rPr lang="en-US" dirty="0"/>
            <a:t>Surveillance, science &amp; strategy</a:t>
          </a:r>
        </a:p>
      </dgm:t>
    </dgm:pt>
    <dgm:pt modelId="{E17D503E-10AD-42D6-B2B9-6C5CD048DA3B}" type="parTrans" cxnId="{20252D33-60CF-4DE0-8C57-99D57249405B}">
      <dgm:prSet/>
      <dgm:spPr/>
      <dgm:t>
        <a:bodyPr/>
        <a:lstStyle/>
        <a:p>
          <a:endParaRPr lang="en-US"/>
        </a:p>
      </dgm:t>
    </dgm:pt>
    <dgm:pt modelId="{FEACD5EE-41AD-4C03-BDC2-05B0C0A91000}" type="sibTrans" cxnId="{20252D33-60CF-4DE0-8C57-99D57249405B}">
      <dgm:prSet/>
      <dgm:spPr/>
      <dgm:t>
        <a:bodyPr/>
        <a:lstStyle/>
        <a:p>
          <a:endParaRPr lang="en-US"/>
        </a:p>
      </dgm:t>
    </dgm:pt>
    <dgm:pt modelId="{51BB1D8A-C580-4767-A233-D90B551A878A}">
      <dgm:prSet phldrT="[Text]"/>
      <dgm:spPr/>
      <dgm:t>
        <a:bodyPr/>
        <a:lstStyle/>
        <a:p>
          <a:r>
            <a:rPr lang="en-US" dirty="0"/>
            <a:t>Operations</a:t>
          </a:r>
        </a:p>
      </dgm:t>
    </dgm:pt>
    <dgm:pt modelId="{8E2F6EB2-8155-4985-BD63-BB76B7D0E73A}" type="parTrans" cxnId="{FEFCF2ED-40F9-4534-AC45-5DAA91B4DF16}">
      <dgm:prSet/>
      <dgm:spPr/>
      <dgm:t>
        <a:bodyPr/>
        <a:lstStyle/>
        <a:p>
          <a:endParaRPr lang="en-US"/>
        </a:p>
      </dgm:t>
    </dgm:pt>
    <dgm:pt modelId="{18EAB4D4-F23C-4122-8ECD-4CE913E625F3}" type="sibTrans" cxnId="{FEFCF2ED-40F9-4534-AC45-5DAA91B4DF16}">
      <dgm:prSet/>
      <dgm:spPr/>
      <dgm:t>
        <a:bodyPr/>
        <a:lstStyle/>
        <a:p>
          <a:endParaRPr lang="en-US"/>
        </a:p>
      </dgm:t>
    </dgm:pt>
    <dgm:pt modelId="{9CF88B92-9B63-4FF8-9287-BA437607132B}">
      <dgm:prSet phldrT="[Text]"/>
      <dgm:spPr/>
      <dgm:t>
        <a:bodyPr/>
        <a:lstStyle/>
        <a:p>
          <a:r>
            <a:rPr lang="en-US" dirty="0"/>
            <a:t>Budgeting, HR, and Finance</a:t>
          </a:r>
        </a:p>
      </dgm:t>
    </dgm:pt>
    <dgm:pt modelId="{B81046D5-7256-41B0-BE4B-B4E24B4E3663}" type="parTrans" cxnId="{E158DB01-CE26-44D0-8C70-BA7D225E6755}">
      <dgm:prSet/>
      <dgm:spPr/>
      <dgm:t>
        <a:bodyPr/>
        <a:lstStyle/>
        <a:p>
          <a:endParaRPr lang="en-US"/>
        </a:p>
      </dgm:t>
    </dgm:pt>
    <dgm:pt modelId="{B27D07F5-710A-41B4-81D2-4F1EBA85EC9A}" type="sibTrans" cxnId="{E158DB01-CE26-44D0-8C70-BA7D225E6755}">
      <dgm:prSet/>
      <dgm:spPr/>
      <dgm:t>
        <a:bodyPr/>
        <a:lstStyle/>
        <a:p>
          <a:endParaRPr lang="en-US"/>
        </a:p>
      </dgm:t>
    </dgm:pt>
    <dgm:pt modelId="{D75B21AE-5CC2-463D-B32E-AE7E6D4A452F}">
      <dgm:prSet phldrT="[Text]"/>
      <dgm:spPr/>
      <dgm:t>
        <a:bodyPr/>
        <a:lstStyle/>
        <a:p>
          <a:r>
            <a:rPr lang="en-US" dirty="0"/>
            <a:t>Engagement &amp; Partnerships</a:t>
          </a:r>
        </a:p>
      </dgm:t>
    </dgm:pt>
    <dgm:pt modelId="{5E78CF3E-C7B6-4A44-885B-E0A808FE32B4}" type="parTrans" cxnId="{6BE1BC3E-97AB-4A79-9B13-653E161D4DDE}">
      <dgm:prSet/>
      <dgm:spPr/>
      <dgm:t>
        <a:bodyPr/>
        <a:lstStyle/>
        <a:p>
          <a:endParaRPr lang="en-US"/>
        </a:p>
      </dgm:t>
    </dgm:pt>
    <dgm:pt modelId="{A1BD52C4-90D1-4313-B5D1-FC524134380E}" type="sibTrans" cxnId="{6BE1BC3E-97AB-4A79-9B13-653E161D4DDE}">
      <dgm:prSet/>
      <dgm:spPr/>
      <dgm:t>
        <a:bodyPr/>
        <a:lstStyle/>
        <a:p>
          <a:endParaRPr lang="en-US"/>
        </a:p>
      </dgm:t>
    </dgm:pt>
    <dgm:pt modelId="{88027733-35E0-4BAC-9F91-94B535B7B9BE}">
      <dgm:prSet phldrT="[Text]"/>
      <dgm:spPr/>
      <dgm:t>
        <a:bodyPr/>
        <a:lstStyle/>
        <a:p>
          <a:r>
            <a:rPr lang="en-US" dirty="0"/>
            <a:t>Communications</a:t>
          </a:r>
        </a:p>
      </dgm:t>
    </dgm:pt>
    <dgm:pt modelId="{1E7263C2-1289-4ED6-B638-252F927BAEA7}" type="parTrans" cxnId="{8EE61422-7D2A-4EA8-9AA6-75FE03DC77B4}">
      <dgm:prSet/>
      <dgm:spPr/>
      <dgm:t>
        <a:bodyPr/>
        <a:lstStyle/>
        <a:p>
          <a:endParaRPr lang="en-US"/>
        </a:p>
      </dgm:t>
    </dgm:pt>
    <dgm:pt modelId="{4FB837F3-FA10-461E-B429-7328D2B57AD7}" type="sibTrans" cxnId="{8EE61422-7D2A-4EA8-9AA6-75FE03DC77B4}">
      <dgm:prSet/>
      <dgm:spPr/>
      <dgm:t>
        <a:bodyPr/>
        <a:lstStyle/>
        <a:p>
          <a:endParaRPr lang="en-US"/>
        </a:p>
      </dgm:t>
    </dgm:pt>
    <dgm:pt modelId="{8AAB1833-4B24-43BC-ABAB-A741DF204E72}">
      <dgm:prSet phldrT="[Text]"/>
      <dgm:spPr/>
      <dgm:t>
        <a:bodyPr/>
        <a:lstStyle/>
        <a:p>
          <a:r>
            <a:rPr lang="en-US" dirty="0"/>
            <a:t>Community grants</a:t>
          </a:r>
        </a:p>
      </dgm:t>
    </dgm:pt>
    <dgm:pt modelId="{3AADAB2C-21B8-401B-AED7-216DA81B7515}" type="parTrans" cxnId="{E7136F45-DA85-484B-AABC-9CE9CA1B134C}">
      <dgm:prSet/>
      <dgm:spPr/>
      <dgm:t>
        <a:bodyPr/>
        <a:lstStyle/>
        <a:p>
          <a:endParaRPr lang="en-US"/>
        </a:p>
      </dgm:t>
    </dgm:pt>
    <dgm:pt modelId="{BF157290-CB09-4063-BFE9-6FB522BFA6A2}" type="sibTrans" cxnId="{E7136F45-DA85-484B-AABC-9CE9CA1B134C}">
      <dgm:prSet/>
      <dgm:spPr/>
      <dgm:t>
        <a:bodyPr/>
        <a:lstStyle/>
        <a:p>
          <a:endParaRPr lang="en-US"/>
        </a:p>
      </dgm:t>
    </dgm:pt>
    <dgm:pt modelId="{8F21C38F-7A2F-4069-BA2F-F264446C7434}">
      <dgm:prSet/>
      <dgm:spPr/>
      <dgm:t>
        <a:bodyPr/>
        <a:lstStyle/>
        <a:p>
          <a:r>
            <a:rPr lang="en-US" dirty="0"/>
            <a:t>Disease Treatment</a:t>
          </a:r>
        </a:p>
      </dgm:t>
    </dgm:pt>
    <dgm:pt modelId="{671D43D2-7242-49A3-ABE2-CAE4175E2D2F}" type="parTrans" cxnId="{01A21F91-E58E-4852-B373-78BE0F185CC8}">
      <dgm:prSet/>
      <dgm:spPr/>
      <dgm:t>
        <a:bodyPr/>
        <a:lstStyle/>
        <a:p>
          <a:endParaRPr lang="en-US"/>
        </a:p>
      </dgm:t>
    </dgm:pt>
    <dgm:pt modelId="{0F725748-3E35-461A-85CA-3BD19091D48F}" type="sibTrans" cxnId="{01A21F91-E58E-4852-B373-78BE0F185CC8}">
      <dgm:prSet/>
      <dgm:spPr/>
      <dgm:t>
        <a:bodyPr/>
        <a:lstStyle/>
        <a:p>
          <a:endParaRPr lang="en-US"/>
        </a:p>
      </dgm:t>
    </dgm:pt>
    <dgm:pt modelId="{BD6CDE4F-E0BC-4394-9AC2-998219C21677}">
      <dgm:prSet phldrT="[Text]"/>
      <dgm:spPr/>
      <dgm:t>
        <a:bodyPr/>
        <a:lstStyle/>
        <a:p>
          <a:r>
            <a:rPr lang="en-US" dirty="0"/>
            <a:t>Testing</a:t>
          </a:r>
        </a:p>
      </dgm:t>
    </dgm:pt>
    <dgm:pt modelId="{C435E535-999C-4AE3-B20E-785E4885CB37}" type="parTrans" cxnId="{47822AF5-5C33-4A23-8B3A-B6169311C4F3}">
      <dgm:prSet/>
      <dgm:spPr/>
      <dgm:t>
        <a:bodyPr/>
        <a:lstStyle/>
        <a:p>
          <a:endParaRPr lang="en-US"/>
        </a:p>
      </dgm:t>
    </dgm:pt>
    <dgm:pt modelId="{C8F83BAB-8277-4C70-B6CC-BD7D417FD88F}" type="sibTrans" cxnId="{47822AF5-5C33-4A23-8B3A-B6169311C4F3}">
      <dgm:prSet/>
      <dgm:spPr/>
      <dgm:t>
        <a:bodyPr/>
        <a:lstStyle/>
        <a:p>
          <a:endParaRPr lang="en-US"/>
        </a:p>
      </dgm:t>
    </dgm:pt>
    <dgm:pt modelId="{E00D50C8-B479-461D-A67A-1CA3C273D2C2}">
      <dgm:prSet phldrT="[Text]"/>
      <dgm:spPr/>
      <dgm:t>
        <a:bodyPr/>
        <a:lstStyle/>
        <a:p>
          <a:r>
            <a:rPr lang="en-US" dirty="0"/>
            <a:t>Vaccination</a:t>
          </a:r>
        </a:p>
      </dgm:t>
    </dgm:pt>
    <dgm:pt modelId="{9A041FE5-FBBE-4B7B-A1C7-604FE8282073}" type="parTrans" cxnId="{50FBE0D0-A6DE-43E5-B249-2B54D8462246}">
      <dgm:prSet/>
      <dgm:spPr/>
      <dgm:t>
        <a:bodyPr/>
        <a:lstStyle/>
        <a:p>
          <a:endParaRPr lang="en-US"/>
        </a:p>
      </dgm:t>
    </dgm:pt>
    <dgm:pt modelId="{30B9CF35-8D01-4ADE-821A-5C2B44043E11}" type="sibTrans" cxnId="{50FBE0D0-A6DE-43E5-B249-2B54D8462246}">
      <dgm:prSet/>
      <dgm:spPr/>
      <dgm:t>
        <a:bodyPr/>
        <a:lstStyle/>
        <a:p>
          <a:endParaRPr lang="en-US"/>
        </a:p>
      </dgm:t>
    </dgm:pt>
    <dgm:pt modelId="{BF938D8C-0A3A-4454-8D82-17E716C5F17C}">
      <dgm:prSet phldrT="[Text]"/>
      <dgm:spPr/>
      <dgm:t>
        <a:bodyPr/>
        <a:lstStyle/>
        <a:p>
          <a:r>
            <a:rPr lang="en-US" dirty="0"/>
            <a:t>Preventive Therapeutics</a:t>
          </a:r>
        </a:p>
      </dgm:t>
    </dgm:pt>
    <dgm:pt modelId="{A12FB1D7-205E-44CA-9563-7F5DF4175727}" type="parTrans" cxnId="{95B13D34-FBE6-442D-9CA0-B463562D89CC}">
      <dgm:prSet/>
      <dgm:spPr/>
      <dgm:t>
        <a:bodyPr/>
        <a:lstStyle/>
        <a:p>
          <a:endParaRPr lang="en-US"/>
        </a:p>
      </dgm:t>
    </dgm:pt>
    <dgm:pt modelId="{0CC720CD-F44A-4937-9F94-9B03D55BFE46}" type="sibTrans" cxnId="{95B13D34-FBE6-442D-9CA0-B463562D89CC}">
      <dgm:prSet/>
      <dgm:spPr/>
      <dgm:t>
        <a:bodyPr/>
        <a:lstStyle/>
        <a:p>
          <a:endParaRPr lang="en-US"/>
        </a:p>
      </dgm:t>
    </dgm:pt>
    <dgm:pt modelId="{15562BFD-F2CC-45A9-A47E-AA1CE41E822E}">
      <dgm:prSet/>
      <dgm:spPr/>
      <dgm:t>
        <a:bodyPr/>
        <a:lstStyle/>
        <a:p>
          <a:r>
            <a:rPr lang="en-US" dirty="0"/>
            <a:t>Health care</a:t>
          </a:r>
        </a:p>
      </dgm:t>
    </dgm:pt>
    <dgm:pt modelId="{B6552442-08C1-4A9A-BE52-093D228448A5}" type="parTrans" cxnId="{FD3727A1-3645-4F88-8803-BFDFC8DA98C4}">
      <dgm:prSet/>
      <dgm:spPr/>
      <dgm:t>
        <a:bodyPr/>
        <a:lstStyle/>
        <a:p>
          <a:endParaRPr lang="en-US"/>
        </a:p>
      </dgm:t>
    </dgm:pt>
    <dgm:pt modelId="{7FE5B2C3-768F-48C9-A5D9-1EAE725BDA76}" type="sibTrans" cxnId="{FD3727A1-3645-4F88-8803-BFDFC8DA98C4}">
      <dgm:prSet/>
      <dgm:spPr/>
      <dgm:t>
        <a:bodyPr/>
        <a:lstStyle/>
        <a:p>
          <a:endParaRPr lang="en-US"/>
        </a:p>
      </dgm:t>
    </dgm:pt>
    <dgm:pt modelId="{9237D4F8-04A3-46EB-ABB1-BD80C7BE2EA9}">
      <dgm:prSet/>
      <dgm:spPr/>
      <dgm:t>
        <a:bodyPr/>
        <a:lstStyle/>
        <a:p>
          <a:r>
            <a:rPr lang="en-US" dirty="0"/>
            <a:t>Therapeutic Treatment</a:t>
          </a:r>
        </a:p>
      </dgm:t>
    </dgm:pt>
    <dgm:pt modelId="{1CB702F4-668F-4048-B442-526836C84481}" type="parTrans" cxnId="{C4DB029F-81B6-4293-BDCB-A41609AE3A6F}">
      <dgm:prSet/>
      <dgm:spPr/>
      <dgm:t>
        <a:bodyPr/>
        <a:lstStyle/>
        <a:p>
          <a:endParaRPr lang="en-US"/>
        </a:p>
      </dgm:t>
    </dgm:pt>
    <dgm:pt modelId="{33C670D5-0430-469E-8475-A5E4306B7479}" type="sibTrans" cxnId="{C4DB029F-81B6-4293-BDCB-A41609AE3A6F}">
      <dgm:prSet/>
      <dgm:spPr/>
      <dgm:t>
        <a:bodyPr/>
        <a:lstStyle/>
        <a:p>
          <a:endParaRPr lang="en-US"/>
        </a:p>
      </dgm:t>
    </dgm:pt>
    <dgm:pt modelId="{4486933E-791D-405F-B2F8-EF0FCE7B4871}">
      <dgm:prSet/>
      <dgm:spPr/>
      <dgm:t>
        <a:bodyPr/>
        <a:lstStyle/>
        <a:p>
          <a:r>
            <a:rPr lang="en-US" dirty="0"/>
            <a:t>Test-to-Treat</a:t>
          </a:r>
        </a:p>
      </dgm:t>
    </dgm:pt>
    <dgm:pt modelId="{CF9A5DA1-C29A-40E8-BEFA-A2623F453284}" type="parTrans" cxnId="{7C3EE9B7-C4FC-4608-96C5-F216C0E4A472}">
      <dgm:prSet/>
      <dgm:spPr/>
      <dgm:t>
        <a:bodyPr/>
        <a:lstStyle/>
        <a:p>
          <a:endParaRPr lang="en-US"/>
        </a:p>
      </dgm:t>
    </dgm:pt>
    <dgm:pt modelId="{C97FCF09-8358-4644-931A-80389EAEA100}" type="sibTrans" cxnId="{7C3EE9B7-C4FC-4608-96C5-F216C0E4A472}">
      <dgm:prSet/>
      <dgm:spPr/>
      <dgm:t>
        <a:bodyPr/>
        <a:lstStyle/>
        <a:p>
          <a:endParaRPr lang="en-US"/>
        </a:p>
      </dgm:t>
    </dgm:pt>
    <dgm:pt modelId="{32B1C501-948D-48B4-BD83-02A50DE5FF50}">
      <dgm:prSet phldrT="[Text]"/>
      <dgm:spPr/>
      <dgm:t>
        <a:bodyPr/>
        <a:lstStyle/>
        <a:p>
          <a:r>
            <a:rPr lang="en-US" dirty="0"/>
            <a:t>Data management, infrastructure, and linkages</a:t>
          </a:r>
        </a:p>
      </dgm:t>
    </dgm:pt>
    <dgm:pt modelId="{B5606C5C-02A4-46B9-8010-2856624DCDDA}" type="parTrans" cxnId="{E56782FF-CFBF-442E-933A-E08606CE134C}">
      <dgm:prSet/>
      <dgm:spPr/>
      <dgm:t>
        <a:bodyPr/>
        <a:lstStyle/>
        <a:p>
          <a:endParaRPr lang="en-US"/>
        </a:p>
      </dgm:t>
    </dgm:pt>
    <dgm:pt modelId="{0A765A51-EEC1-4015-97D8-92708FE1FE6E}" type="sibTrans" cxnId="{E56782FF-CFBF-442E-933A-E08606CE134C}">
      <dgm:prSet/>
      <dgm:spPr/>
      <dgm:t>
        <a:bodyPr/>
        <a:lstStyle/>
        <a:p>
          <a:endParaRPr lang="en-US"/>
        </a:p>
      </dgm:t>
    </dgm:pt>
    <dgm:pt modelId="{4B5A78C6-E8D3-413F-B4A3-64E671AD723B}">
      <dgm:prSet phldrT="[Text]"/>
      <dgm:spPr/>
      <dgm:t>
        <a:bodyPr/>
        <a:lstStyle/>
        <a:p>
          <a:r>
            <a:rPr lang="en-US" dirty="0"/>
            <a:t>Logistics, Materials and Warehouse</a:t>
          </a:r>
        </a:p>
      </dgm:t>
    </dgm:pt>
    <dgm:pt modelId="{96508D9E-62FA-4038-A1CC-B6675F894DF8}" type="parTrans" cxnId="{756A21AA-010C-46C1-8331-53817B43DDD4}">
      <dgm:prSet/>
      <dgm:spPr/>
      <dgm:t>
        <a:bodyPr/>
        <a:lstStyle/>
        <a:p>
          <a:endParaRPr lang="en-US"/>
        </a:p>
      </dgm:t>
    </dgm:pt>
    <dgm:pt modelId="{4DA0801F-F08C-41C9-B5EB-E3735E580CA0}" type="sibTrans" cxnId="{756A21AA-010C-46C1-8331-53817B43DDD4}">
      <dgm:prSet/>
      <dgm:spPr/>
      <dgm:t>
        <a:bodyPr/>
        <a:lstStyle/>
        <a:p>
          <a:endParaRPr lang="en-US"/>
        </a:p>
      </dgm:t>
    </dgm:pt>
    <dgm:pt modelId="{C62B870A-4C06-4579-AF35-31B3D8F43805}">
      <dgm:prSet phldrT="[Text]"/>
      <dgm:spPr/>
      <dgm:t>
        <a:bodyPr/>
        <a:lstStyle/>
        <a:p>
          <a:r>
            <a:rPr lang="en-US" dirty="0"/>
            <a:t>Public health and health care partner connections</a:t>
          </a:r>
        </a:p>
      </dgm:t>
    </dgm:pt>
    <dgm:pt modelId="{8E958A14-8FC3-47A6-B1CF-5CAE94E98740}" type="parTrans" cxnId="{2AC783A2-37EF-49FC-A5B5-00C8F99F88D4}">
      <dgm:prSet/>
      <dgm:spPr/>
      <dgm:t>
        <a:bodyPr/>
        <a:lstStyle/>
        <a:p>
          <a:endParaRPr lang="en-US"/>
        </a:p>
      </dgm:t>
    </dgm:pt>
    <dgm:pt modelId="{E6184735-9813-4735-89DF-7A3FB5F9F03A}" type="sibTrans" cxnId="{2AC783A2-37EF-49FC-A5B5-00C8F99F88D4}">
      <dgm:prSet/>
      <dgm:spPr/>
      <dgm:t>
        <a:bodyPr/>
        <a:lstStyle/>
        <a:p>
          <a:endParaRPr lang="en-US"/>
        </a:p>
      </dgm:t>
    </dgm:pt>
    <dgm:pt modelId="{5603449B-75FF-4DB2-90B9-CB97639D7786}" type="pres">
      <dgm:prSet presAssocID="{D63E3321-2A52-45C8-8DD7-31F36C43B8FC}" presName="Name0" presStyleCnt="0">
        <dgm:presLayoutVars>
          <dgm:dir/>
          <dgm:animLvl val="lvl"/>
          <dgm:resizeHandles val="exact"/>
        </dgm:presLayoutVars>
      </dgm:prSet>
      <dgm:spPr/>
    </dgm:pt>
    <dgm:pt modelId="{88D57B1B-5BE1-403F-8857-9DD1D3E9DC6C}" type="pres">
      <dgm:prSet presAssocID="{321422DE-202B-4725-AD62-B5D7520ADCA7}" presName="composite" presStyleCnt="0"/>
      <dgm:spPr/>
    </dgm:pt>
    <dgm:pt modelId="{98314DF0-38E8-480E-9816-7A7B34D7F710}" type="pres">
      <dgm:prSet presAssocID="{321422DE-202B-4725-AD62-B5D7520ADCA7}" presName="parTx" presStyleLbl="alignNode1" presStyleIdx="0" presStyleCnt="4">
        <dgm:presLayoutVars>
          <dgm:chMax val="0"/>
          <dgm:chPref val="0"/>
          <dgm:bulletEnabled val="1"/>
        </dgm:presLayoutVars>
      </dgm:prSet>
      <dgm:spPr/>
    </dgm:pt>
    <dgm:pt modelId="{D4A87FF3-55E7-43BD-9F8C-B977CF9402D5}" type="pres">
      <dgm:prSet presAssocID="{321422DE-202B-4725-AD62-B5D7520ADCA7}" presName="desTx" presStyleLbl="alignAccFollowNode1" presStyleIdx="0" presStyleCnt="4">
        <dgm:presLayoutVars>
          <dgm:bulletEnabled val="1"/>
        </dgm:presLayoutVars>
      </dgm:prSet>
      <dgm:spPr/>
    </dgm:pt>
    <dgm:pt modelId="{F2A2FCF5-3DEE-4113-993F-05CC26DB39CF}" type="pres">
      <dgm:prSet presAssocID="{E149020A-FC51-4A00-A2B1-5FFF4C79095A}" presName="space" presStyleCnt="0"/>
      <dgm:spPr/>
    </dgm:pt>
    <dgm:pt modelId="{1F2F4CE1-EBB7-4680-BEB8-51C79D089E25}" type="pres">
      <dgm:prSet presAssocID="{8F21C38F-7A2F-4069-BA2F-F264446C7434}" presName="composite" presStyleCnt="0"/>
      <dgm:spPr/>
    </dgm:pt>
    <dgm:pt modelId="{52C6024F-A1F5-4923-B9BA-0BEDD0676A47}" type="pres">
      <dgm:prSet presAssocID="{8F21C38F-7A2F-4069-BA2F-F264446C7434}" presName="parTx" presStyleLbl="alignNode1" presStyleIdx="1" presStyleCnt="4">
        <dgm:presLayoutVars>
          <dgm:chMax val="0"/>
          <dgm:chPref val="0"/>
          <dgm:bulletEnabled val="1"/>
        </dgm:presLayoutVars>
      </dgm:prSet>
      <dgm:spPr/>
    </dgm:pt>
    <dgm:pt modelId="{05B078BD-A6EF-4583-8140-7548BDA6476E}" type="pres">
      <dgm:prSet presAssocID="{8F21C38F-7A2F-4069-BA2F-F264446C7434}" presName="desTx" presStyleLbl="alignAccFollowNode1" presStyleIdx="1" presStyleCnt="4">
        <dgm:presLayoutVars>
          <dgm:bulletEnabled val="1"/>
        </dgm:presLayoutVars>
      </dgm:prSet>
      <dgm:spPr/>
    </dgm:pt>
    <dgm:pt modelId="{E168A390-C7CD-486E-B798-16C6C390CB8E}" type="pres">
      <dgm:prSet presAssocID="{0F725748-3E35-461A-85CA-3BD19091D48F}" presName="space" presStyleCnt="0"/>
      <dgm:spPr/>
    </dgm:pt>
    <dgm:pt modelId="{4555D934-906D-47C1-856A-FA1A0B2EE8CB}" type="pres">
      <dgm:prSet presAssocID="{51BB1D8A-C580-4767-A233-D90B551A878A}" presName="composite" presStyleCnt="0"/>
      <dgm:spPr/>
    </dgm:pt>
    <dgm:pt modelId="{93CB6371-0DDE-4FDF-8950-CC6128D29CDB}" type="pres">
      <dgm:prSet presAssocID="{51BB1D8A-C580-4767-A233-D90B551A878A}" presName="parTx" presStyleLbl="alignNode1" presStyleIdx="2" presStyleCnt="4">
        <dgm:presLayoutVars>
          <dgm:chMax val="0"/>
          <dgm:chPref val="0"/>
          <dgm:bulletEnabled val="1"/>
        </dgm:presLayoutVars>
      </dgm:prSet>
      <dgm:spPr/>
    </dgm:pt>
    <dgm:pt modelId="{48B43A43-CCB7-44AF-A412-F822580F6F94}" type="pres">
      <dgm:prSet presAssocID="{51BB1D8A-C580-4767-A233-D90B551A878A}" presName="desTx" presStyleLbl="alignAccFollowNode1" presStyleIdx="2" presStyleCnt="4">
        <dgm:presLayoutVars>
          <dgm:bulletEnabled val="1"/>
        </dgm:presLayoutVars>
      </dgm:prSet>
      <dgm:spPr/>
    </dgm:pt>
    <dgm:pt modelId="{90AE38B6-0076-4573-A88F-DEA49A620B10}" type="pres">
      <dgm:prSet presAssocID="{18EAB4D4-F23C-4122-8ECD-4CE913E625F3}" presName="space" presStyleCnt="0"/>
      <dgm:spPr/>
    </dgm:pt>
    <dgm:pt modelId="{F9640FA4-3970-4090-80CB-92C15ECA1429}" type="pres">
      <dgm:prSet presAssocID="{D75B21AE-5CC2-463D-B32E-AE7E6D4A452F}" presName="composite" presStyleCnt="0"/>
      <dgm:spPr/>
    </dgm:pt>
    <dgm:pt modelId="{A5D14B2F-D8F4-4D03-9130-87722299451E}" type="pres">
      <dgm:prSet presAssocID="{D75B21AE-5CC2-463D-B32E-AE7E6D4A452F}" presName="parTx" presStyleLbl="alignNode1" presStyleIdx="3" presStyleCnt="4">
        <dgm:presLayoutVars>
          <dgm:chMax val="0"/>
          <dgm:chPref val="0"/>
          <dgm:bulletEnabled val="1"/>
        </dgm:presLayoutVars>
      </dgm:prSet>
      <dgm:spPr/>
    </dgm:pt>
    <dgm:pt modelId="{3D377838-FE4E-4585-AD2F-142E5ED16945}" type="pres">
      <dgm:prSet presAssocID="{D75B21AE-5CC2-463D-B32E-AE7E6D4A452F}" presName="desTx" presStyleLbl="alignAccFollowNode1" presStyleIdx="3" presStyleCnt="4">
        <dgm:presLayoutVars>
          <dgm:bulletEnabled val="1"/>
        </dgm:presLayoutVars>
      </dgm:prSet>
      <dgm:spPr/>
    </dgm:pt>
  </dgm:ptLst>
  <dgm:cxnLst>
    <dgm:cxn modelId="{E158DB01-CE26-44D0-8C70-BA7D225E6755}" srcId="{51BB1D8A-C580-4767-A233-D90B551A878A}" destId="{9CF88B92-9B63-4FF8-9287-BA437607132B}" srcOrd="0" destOrd="0" parTransId="{B81046D5-7256-41B0-BE4B-B4E24B4E3663}" sibTransId="{B27D07F5-710A-41B4-81D2-4F1EBA85EC9A}"/>
    <dgm:cxn modelId="{E8000409-F4E6-4F04-B055-4BCEB690EE1B}" type="presOf" srcId="{88027733-35E0-4BAC-9F91-94B535B7B9BE}" destId="{3D377838-FE4E-4585-AD2F-142E5ED16945}" srcOrd="0" destOrd="0" presId="urn:microsoft.com/office/officeart/2005/8/layout/hList1"/>
    <dgm:cxn modelId="{8EE61422-7D2A-4EA8-9AA6-75FE03DC77B4}" srcId="{D75B21AE-5CC2-463D-B32E-AE7E6D4A452F}" destId="{88027733-35E0-4BAC-9F91-94B535B7B9BE}" srcOrd="0" destOrd="0" parTransId="{1E7263C2-1289-4ED6-B638-252F927BAEA7}" sibTransId="{4FB837F3-FA10-461E-B429-7328D2B57AD7}"/>
    <dgm:cxn modelId="{5B585022-99E7-45AB-84B6-408BA16ADA70}" type="presOf" srcId="{35D3950B-3DC7-478F-BE80-BB02513FF123}" destId="{D4A87FF3-55E7-43BD-9F8C-B977CF9402D5}" srcOrd="0" destOrd="0" presId="urn:microsoft.com/office/officeart/2005/8/layout/hList1"/>
    <dgm:cxn modelId="{8FC04524-FA4F-43D5-8CFD-913DFBDB265E}" type="presOf" srcId="{C62B870A-4C06-4579-AF35-31B3D8F43805}" destId="{3D377838-FE4E-4585-AD2F-142E5ED16945}" srcOrd="0" destOrd="1" presId="urn:microsoft.com/office/officeart/2005/8/layout/hList1"/>
    <dgm:cxn modelId="{B650AA2E-75DF-41DB-BCB1-DB6608349433}" type="presOf" srcId="{E00D50C8-B479-461D-A67A-1CA3C273D2C2}" destId="{D4A87FF3-55E7-43BD-9F8C-B977CF9402D5}" srcOrd="0" destOrd="2" presId="urn:microsoft.com/office/officeart/2005/8/layout/hList1"/>
    <dgm:cxn modelId="{20252D33-60CF-4DE0-8C57-99D57249405B}" srcId="{321422DE-202B-4725-AD62-B5D7520ADCA7}" destId="{35D3950B-3DC7-478F-BE80-BB02513FF123}" srcOrd="0" destOrd="0" parTransId="{E17D503E-10AD-42D6-B2B9-6C5CD048DA3B}" sibTransId="{FEACD5EE-41AD-4C03-BDC2-05B0C0A91000}"/>
    <dgm:cxn modelId="{95B13D34-FBE6-442D-9CA0-B463562D89CC}" srcId="{321422DE-202B-4725-AD62-B5D7520ADCA7}" destId="{BF938D8C-0A3A-4454-8D82-17E716C5F17C}" srcOrd="3" destOrd="0" parTransId="{A12FB1D7-205E-44CA-9563-7F5DF4175727}" sibTransId="{0CC720CD-F44A-4937-9F94-9B03D55BFE46}"/>
    <dgm:cxn modelId="{6BE1BC3E-97AB-4A79-9B13-653E161D4DDE}" srcId="{D63E3321-2A52-45C8-8DD7-31F36C43B8FC}" destId="{D75B21AE-5CC2-463D-B32E-AE7E6D4A452F}" srcOrd="3" destOrd="0" parTransId="{5E78CF3E-C7B6-4A44-885B-E0A808FE32B4}" sibTransId="{A1BD52C4-90D1-4313-B5D1-FC524134380E}"/>
    <dgm:cxn modelId="{E7136F45-DA85-484B-AABC-9CE9CA1B134C}" srcId="{D75B21AE-5CC2-463D-B32E-AE7E6D4A452F}" destId="{8AAB1833-4B24-43BC-ABAB-A741DF204E72}" srcOrd="2" destOrd="0" parTransId="{3AADAB2C-21B8-401B-AED7-216DA81B7515}" sibTransId="{BF157290-CB09-4063-BFE9-6FB522BFA6A2}"/>
    <dgm:cxn modelId="{2CF47577-F380-43D9-9D89-C64713ECF72E}" srcId="{D63E3321-2A52-45C8-8DD7-31F36C43B8FC}" destId="{321422DE-202B-4725-AD62-B5D7520ADCA7}" srcOrd="0" destOrd="0" parTransId="{4904C4D1-C72A-4D89-BF9F-86F3721E3538}" sibTransId="{E149020A-FC51-4A00-A2B1-5FFF4C79095A}"/>
    <dgm:cxn modelId="{37EDAA7D-243C-48A6-8A55-3C1502150FF4}" type="presOf" srcId="{321422DE-202B-4725-AD62-B5D7520ADCA7}" destId="{98314DF0-38E8-480E-9816-7A7B34D7F710}" srcOrd="0" destOrd="0" presId="urn:microsoft.com/office/officeart/2005/8/layout/hList1"/>
    <dgm:cxn modelId="{8A629389-9AF9-448A-ADB4-2D165CC906D5}" type="presOf" srcId="{4B5A78C6-E8D3-413F-B4A3-64E671AD723B}" destId="{48B43A43-CCB7-44AF-A412-F822580F6F94}" srcOrd="0" destOrd="2" presId="urn:microsoft.com/office/officeart/2005/8/layout/hList1"/>
    <dgm:cxn modelId="{7876658D-E765-406F-B0E3-BEA4879D4A88}" type="presOf" srcId="{9CF88B92-9B63-4FF8-9287-BA437607132B}" destId="{48B43A43-CCB7-44AF-A412-F822580F6F94}" srcOrd="0" destOrd="0" presId="urn:microsoft.com/office/officeart/2005/8/layout/hList1"/>
    <dgm:cxn modelId="{01A21F91-E58E-4852-B373-78BE0F185CC8}" srcId="{D63E3321-2A52-45C8-8DD7-31F36C43B8FC}" destId="{8F21C38F-7A2F-4069-BA2F-F264446C7434}" srcOrd="1" destOrd="0" parTransId="{671D43D2-7242-49A3-ABE2-CAE4175E2D2F}" sibTransId="{0F725748-3E35-461A-85CA-3BD19091D48F}"/>
    <dgm:cxn modelId="{93861A96-A369-4118-AB83-AE0C75EC039D}" type="presOf" srcId="{4486933E-791D-405F-B2F8-EF0FCE7B4871}" destId="{05B078BD-A6EF-4583-8140-7548BDA6476E}" srcOrd="0" destOrd="2" presId="urn:microsoft.com/office/officeart/2005/8/layout/hList1"/>
    <dgm:cxn modelId="{F46E2B9C-5755-4795-B7D6-DEED25A9DC95}" type="presOf" srcId="{D63E3321-2A52-45C8-8DD7-31F36C43B8FC}" destId="{5603449B-75FF-4DB2-90B9-CB97639D7786}" srcOrd="0" destOrd="0" presId="urn:microsoft.com/office/officeart/2005/8/layout/hList1"/>
    <dgm:cxn modelId="{C4DB029F-81B6-4293-BDCB-A41609AE3A6F}" srcId="{8F21C38F-7A2F-4069-BA2F-F264446C7434}" destId="{9237D4F8-04A3-46EB-ABB1-BD80C7BE2EA9}" srcOrd="1" destOrd="0" parTransId="{1CB702F4-668F-4048-B442-526836C84481}" sibTransId="{33C670D5-0430-469E-8475-A5E4306B7479}"/>
    <dgm:cxn modelId="{FD3727A1-3645-4F88-8803-BFDFC8DA98C4}" srcId="{8F21C38F-7A2F-4069-BA2F-F264446C7434}" destId="{15562BFD-F2CC-45A9-A47E-AA1CE41E822E}" srcOrd="0" destOrd="0" parTransId="{B6552442-08C1-4A9A-BE52-093D228448A5}" sibTransId="{7FE5B2C3-768F-48C9-A5D9-1EAE725BDA76}"/>
    <dgm:cxn modelId="{2AC783A2-37EF-49FC-A5B5-00C8F99F88D4}" srcId="{D75B21AE-5CC2-463D-B32E-AE7E6D4A452F}" destId="{C62B870A-4C06-4579-AF35-31B3D8F43805}" srcOrd="1" destOrd="0" parTransId="{8E958A14-8FC3-47A6-B1CF-5CAE94E98740}" sibTransId="{E6184735-9813-4735-89DF-7A3FB5F9F03A}"/>
    <dgm:cxn modelId="{756A21AA-010C-46C1-8331-53817B43DDD4}" srcId="{51BB1D8A-C580-4767-A233-D90B551A878A}" destId="{4B5A78C6-E8D3-413F-B4A3-64E671AD723B}" srcOrd="2" destOrd="0" parTransId="{96508D9E-62FA-4038-A1CC-B6675F894DF8}" sibTransId="{4DA0801F-F08C-41C9-B5EB-E3735E580CA0}"/>
    <dgm:cxn modelId="{99E2BCB0-0275-422E-8905-D61DA4BAD87A}" type="presOf" srcId="{9237D4F8-04A3-46EB-ABB1-BD80C7BE2EA9}" destId="{05B078BD-A6EF-4583-8140-7548BDA6476E}" srcOrd="0" destOrd="1" presId="urn:microsoft.com/office/officeart/2005/8/layout/hList1"/>
    <dgm:cxn modelId="{EBFABBB4-835F-4440-B421-1973E05D1D98}" type="presOf" srcId="{8AAB1833-4B24-43BC-ABAB-A741DF204E72}" destId="{3D377838-FE4E-4585-AD2F-142E5ED16945}" srcOrd="0" destOrd="2" presId="urn:microsoft.com/office/officeart/2005/8/layout/hList1"/>
    <dgm:cxn modelId="{7C3EE9B7-C4FC-4608-96C5-F216C0E4A472}" srcId="{8F21C38F-7A2F-4069-BA2F-F264446C7434}" destId="{4486933E-791D-405F-B2F8-EF0FCE7B4871}" srcOrd="2" destOrd="0" parTransId="{CF9A5DA1-C29A-40E8-BEFA-A2623F453284}" sibTransId="{C97FCF09-8358-4644-931A-80389EAEA100}"/>
    <dgm:cxn modelId="{1B0BCABA-8DCA-477D-961A-0502F39911D2}" type="presOf" srcId="{32B1C501-948D-48B4-BD83-02A50DE5FF50}" destId="{48B43A43-CCB7-44AF-A412-F822580F6F94}" srcOrd="0" destOrd="1" presId="urn:microsoft.com/office/officeart/2005/8/layout/hList1"/>
    <dgm:cxn modelId="{140849BF-5A4E-4690-AD88-29AAA9B1C449}" type="presOf" srcId="{51BB1D8A-C580-4767-A233-D90B551A878A}" destId="{93CB6371-0DDE-4FDF-8950-CC6128D29CDB}" srcOrd="0" destOrd="0" presId="urn:microsoft.com/office/officeart/2005/8/layout/hList1"/>
    <dgm:cxn modelId="{B93F90C3-C148-4B08-AB28-30BFE09F7871}" type="presOf" srcId="{D75B21AE-5CC2-463D-B32E-AE7E6D4A452F}" destId="{A5D14B2F-D8F4-4D03-9130-87722299451E}" srcOrd="0" destOrd="0" presId="urn:microsoft.com/office/officeart/2005/8/layout/hList1"/>
    <dgm:cxn modelId="{50FBE0D0-A6DE-43E5-B249-2B54D8462246}" srcId="{321422DE-202B-4725-AD62-B5D7520ADCA7}" destId="{E00D50C8-B479-461D-A67A-1CA3C273D2C2}" srcOrd="2" destOrd="0" parTransId="{9A041FE5-FBBE-4B7B-A1C7-604FE8282073}" sibTransId="{30B9CF35-8D01-4ADE-821A-5C2B44043E11}"/>
    <dgm:cxn modelId="{64D79BDB-E573-4DEC-A926-DF780A572C12}" type="presOf" srcId="{BF938D8C-0A3A-4454-8D82-17E716C5F17C}" destId="{D4A87FF3-55E7-43BD-9F8C-B977CF9402D5}" srcOrd="0" destOrd="3" presId="urn:microsoft.com/office/officeart/2005/8/layout/hList1"/>
    <dgm:cxn modelId="{523C28E2-0343-4A51-8EBE-682057BD311B}" type="presOf" srcId="{15562BFD-F2CC-45A9-A47E-AA1CE41E822E}" destId="{05B078BD-A6EF-4583-8140-7548BDA6476E}" srcOrd="0" destOrd="0" presId="urn:microsoft.com/office/officeart/2005/8/layout/hList1"/>
    <dgm:cxn modelId="{E47C87E5-D898-4E1D-A18C-0897240DCFDF}" type="presOf" srcId="{BD6CDE4F-E0BC-4394-9AC2-998219C21677}" destId="{D4A87FF3-55E7-43BD-9F8C-B977CF9402D5}" srcOrd="0" destOrd="1" presId="urn:microsoft.com/office/officeart/2005/8/layout/hList1"/>
    <dgm:cxn modelId="{FEFCF2ED-40F9-4534-AC45-5DAA91B4DF16}" srcId="{D63E3321-2A52-45C8-8DD7-31F36C43B8FC}" destId="{51BB1D8A-C580-4767-A233-D90B551A878A}" srcOrd="2" destOrd="0" parTransId="{8E2F6EB2-8155-4985-BD63-BB76B7D0E73A}" sibTransId="{18EAB4D4-F23C-4122-8ECD-4CE913E625F3}"/>
    <dgm:cxn modelId="{47822AF5-5C33-4A23-8B3A-B6169311C4F3}" srcId="{321422DE-202B-4725-AD62-B5D7520ADCA7}" destId="{BD6CDE4F-E0BC-4394-9AC2-998219C21677}" srcOrd="1" destOrd="0" parTransId="{C435E535-999C-4AE3-B20E-785E4885CB37}" sibTransId="{C8F83BAB-8277-4C70-B6CC-BD7D417FD88F}"/>
    <dgm:cxn modelId="{F6D526FE-DFD1-4DDC-A461-1491FD28DC22}" type="presOf" srcId="{8F21C38F-7A2F-4069-BA2F-F264446C7434}" destId="{52C6024F-A1F5-4923-B9BA-0BEDD0676A47}" srcOrd="0" destOrd="0" presId="urn:microsoft.com/office/officeart/2005/8/layout/hList1"/>
    <dgm:cxn modelId="{E56782FF-CFBF-442E-933A-E08606CE134C}" srcId="{51BB1D8A-C580-4767-A233-D90B551A878A}" destId="{32B1C501-948D-48B4-BD83-02A50DE5FF50}" srcOrd="1" destOrd="0" parTransId="{B5606C5C-02A4-46B9-8010-2856624DCDDA}" sibTransId="{0A765A51-EEC1-4015-97D8-92708FE1FE6E}"/>
    <dgm:cxn modelId="{E9A84F4A-5567-4EDF-BEA0-F3AF4C2B0F72}" type="presParOf" srcId="{5603449B-75FF-4DB2-90B9-CB97639D7786}" destId="{88D57B1B-5BE1-403F-8857-9DD1D3E9DC6C}" srcOrd="0" destOrd="0" presId="urn:microsoft.com/office/officeart/2005/8/layout/hList1"/>
    <dgm:cxn modelId="{5E8A9D58-489C-4C33-8F97-F8C50CD68765}" type="presParOf" srcId="{88D57B1B-5BE1-403F-8857-9DD1D3E9DC6C}" destId="{98314DF0-38E8-480E-9816-7A7B34D7F710}" srcOrd="0" destOrd="0" presId="urn:microsoft.com/office/officeart/2005/8/layout/hList1"/>
    <dgm:cxn modelId="{E5D03115-6705-45A3-809B-C5C192A8C213}" type="presParOf" srcId="{88D57B1B-5BE1-403F-8857-9DD1D3E9DC6C}" destId="{D4A87FF3-55E7-43BD-9F8C-B977CF9402D5}" srcOrd="1" destOrd="0" presId="urn:microsoft.com/office/officeart/2005/8/layout/hList1"/>
    <dgm:cxn modelId="{B1D9D702-653E-4B4D-9571-2171B2514D12}" type="presParOf" srcId="{5603449B-75FF-4DB2-90B9-CB97639D7786}" destId="{F2A2FCF5-3DEE-4113-993F-05CC26DB39CF}" srcOrd="1" destOrd="0" presId="urn:microsoft.com/office/officeart/2005/8/layout/hList1"/>
    <dgm:cxn modelId="{59283A2E-9C17-4647-8AEE-506B3F28F907}" type="presParOf" srcId="{5603449B-75FF-4DB2-90B9-CB97639D7786}" destId="{1F2F4CE1-EBB7-4680-BEB8-51C79D089E25}" srcOrd="2" destOrd="0" presId="urn:microsoft.com/office/officeart/2005/8/layout/hList1"/>
    <dgm:cxn modelId="{91E45E55-B7D1-4918-A3D5-0A17FAF01B74}" type="presParOf" srcId="{1F2F4CE1-EBB7-4680-BEB8-51C79D089E25}" destId="{52C6024F-A1F5-4923-B9BA-0BEDD0676A47}" srcOrd="0" destOrd="0" presId="urn:microsoft.com/office/officeart/2005/8/layout/hList1"/>
    <dgm:cxn modelId="{DFECD9A0-3A1D-4C27-A50A-1A93BCB7BB5D}" type="presParOf" srcId="{1F2F4CE1-EBB7-4680-BEB8-51C79D089E25}" destId="{05B078BD-A6EF-4583-8140-7548BDA6476E}" srcOrd="1" destOrd="0" presId="urn:microsoft.com/office/officeart/2005/8/layout/hList1"/>
    <dgm:cxn modelId="{33C0C458-387C-45E3-BB5F-A73670A1BB17}" type="presParOf" srcId="{5603449B-75FF-4DB2-90B9-CB97639D7786}" destId="{E168A390-C7CD-486E-B798-16C6C390CB8E}" srcOrd="3" destOrd="0" presId="urn:microsoft.com/office/officeart/2005/8/layout/hList1"/>
    <dgm:cxn modelId="{4F34CC17-74AA-469A-9FC7-7ECC42B4A4E7}" type="presParOf" srcId="{5603449B-75FF-4DB2-90B9-CB97639D7786}" destId="{4555D934-906D-47C1-856A-FA1A0B2EE8CB}" srcOrd="4" destOrd="0" presId="urn:microsoft.com/office/officeart/2005/8/layout/hList1"/>
    <dgm:cxn modelId="{293DCDC3-1FFB-4264-AEE6-A9CF536771DB}" type="presParOf" srcId="{4555D934-906D-47C1-856A-FA1A0B2EE8CB}" destId="{93CB6371-0DDE-4FDF-8950-CC6128D29CDB}" srcOrd="0" destOrd="0" presId="urn:microsoft.com/office/officeart/2005/8/layout/hList1"/>
    <dgm:cxn modelId="{AD0D149B-F958-4BEB-B4CC-3E16C1A916C3}" type="presParOf" srcId="{4555D934-906D-47C1-856A-FA1A0B2EE8CB}" destId="{48B43A43-CCB7-44AF-A412-F822580F6F94}" srcOrd="1" destOrd="0" presId="urn:microsoft.com/office/officeart/2005/8/layout/hList1"/>
    <dgm:cxn modelId="{E92019D7-98E1-4705-A90C-886092AB524B}" type="presParOf" srcId="{5603449B-75FF-4DB2-90B9-CB97639D7786}" destId="{90AE38B6-0076-4573-A88F-DEA49A620B10}" srcOrd="5" destOrd="0" presId="urn:microsoft.com/office/officeart/2005/8/layout/hList1"/>
    <dgm:cxn modelId="{13114145-B076-4E52-A887-8076E53B25FD}" type="presParOf" srcId="{5603449B-75FF-4DB2-90B9-CB97639D7786}" destId="{F9640FA4-3970-4090-80CB-92C15ECA1429}" srcOrd="6" destOrd="0" presId="urn:microsoft.com/office/officeart/2005/8/layout/hList1"/>
    <dgm:cxn modelId="{9E7935F5-9483-4428-B576-51A34B2462EC}" type="presParOf" srcId="{F9640FA4-3970-4090-80CB-92C15ECA1429}" destId="{A5D14B2F-D8F4-4D03-9130-87722299451E}" srcOrd="0" destOrd="0" presId="urn:microsoft.com/office/officeart/2005/8/layout/hList1"/>
    <dgm:cxn modelId="{A7D60B8E-F8CC-41B8-9491-2EA28C9F2277}" type="presParOf" srcId="{F9640FA4-3970-4090-80CB-92C15ECA1429}" destId="{3D377838-FE4E-4585-AD2F-142E5ED169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3E3321-2A52-45C8-8DD7-31F36C43B8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21422DE-202B-4725-AD62-B5D7520ADCA7}">
      <dgm:prSet phldrT="[Text]"/>
      <dgm:spPr/>
      <dgm:t>
        <a:bodyPr/>
        <a:lstStyle/>
        <a:p>
          <a:r>
            <a:rPr lang="en-US" dirty="0"/>
            <a:t>Prevention &amp; Mitigation</a:t>
          </a:r>
        </a:p>
      </dgm:t>
    </dgm:pt>
    <dgm:pt modelId="{4904C4D1-C72A-4D89-BF9F-86F3721E3538}" type="parTrans" cxnId="{2CF47577-F380-43D9-9D89-C64713ECF72E}">
      <dgm:prSet/>
      <dgm:spPr/>
      <dgm:t>
        <a:bodyPr/>
        <a:lstStyle/>
        <a:p>
          <a:endParaRPr lang="en-US"/>
        </a:p>
      </dgm:t>
    </dgm:pt>
    <dgm:pt modelId="{E149020A-FC51-4A00-A2B1-5FFF4C79095A}" type="sibTrans" cxnId="{2CF47577-F380-43D9-9D89-C64713ECF72E}">
      <dgm:prSet/>
      <dgm:spPr/>
      <dgm:t>
        <a:bodyPr/>
        <a:lstStyle/>
        <a:p>
          <a:endParaRPr lang="en-US"/>
        </a:p>
      </dgm:t>
    </dgm:pt>
    <dgm:pt modelId="{35D3950B-3DC7-478F-BE80-BB02513FF123}">
      <dgm:prSet phldrT="[Text]"/>
      <dgm:spPr/>
      <dgm:t>
        <a:bodyPr/>
        <a:lstStyle/>
        <a:p>
          <a:r>
            <a:rPr lang="en-US" dirty="0"/>
            <a:t>Surveillance, science &amp; strategy</a:t>
          </a:r>
        </a:p>
      </dgm:t>
    </dgm:pt>
    <dgm:pt modelId="{E17D503E-10AD-42D6-B2B9-6C5CD048DA3B}" type="parTrans" cxnId="{20252D33-60CF-4DE0-8C57-99D57249405B}">
      <dgm:prSet/>
      <dgm:spPr/>
      <dgm:t>
        <a:bodyPr/>
        <a:lstStyle/>
        <a:p>
          <a:endParaRPr lang="en-US"/>
        </a:p>
      </dgm:t>
    </dgm:pt>
    <dgm:pt modelId="{FEACD5EE-41AD-4C03-BDC2-05B0C0A91000}" type="sibTrans" cxnId="{20252D33-60CF-4DE0-8C57-99D57249405B}">
      <dgm:prSet/>
      <dgm:spPr/>
      <dgm:t>
        <a:bodyPr/>
        <a:lstStyle/>
        <a:p>
          <a:endParaRPr lang="en-US"/>
        </a:p>
      </dgm:t>
    </dgm:pt>
    <dgm:pt modelId="{51BB1D8A-C580-4767-A233-D90B551A878A}">
      <dgm:prSet phldrT="[Text]"/>
      <dgm:spPr/>
      <dgm:t>
        <a:bodyPr/>
        <a:lstStyle/>
        <a:p>
          <a:r>
            <a:rPr lang="en-US" dirty="0"/>
            <a:t>Operations</a:t>
          </a:r>
        </a:p>
      </dgm:t>
    </dgm:pt>
    <dgm:pt modelId="{8E2F6EB2-8155-4985-BD63-BB76B7D0E73A}" type="parTrans" cxnId="{FEFCF2ED-40F9-4534-AC45-5DAA91B4DF16}">
      <dgm:prSet/>
      <dgm:spPr/>
      <dgm:t>
        <a:bodyPr/>
        <a:lstStyle/>
        <a:p>
          <a:endParaRPr lang="en-US"/>
        </a:p>
      </dgm:t>
    </dgm:pt>
    <dgm:pt modelId="{18EAB4D4-F23C-4122-8ECD-4CE913E625F3}" type="sibTrans" cxnId="{FEFCF2ED-40F9-4534-AC45-5DAA91B4DF16}">
      <dgm:prSet/>
      <dgm:spPr/>
      <dgm:t>
        <a:bodyPr/>
        <a:lstStyle/>
        <a:p>
          <a:endParaRPr lang="en-US"/>
        </a:p>
      </dgm:t>
    </dgm:pt>
    <dgm:pt modelId="{9CF88B92-9B63-4FF8-9287-BA437607132B}">
      <dgm:prSet phldrT="[Text]"/>
      <dgm:spPr/>
      <dgm:t>
        <a:bodyPr/>
        <a:lstStyle/>
        <a:p>
          <a:r>
            <a:rPr lang="en-US" dirty="0"/>
            <a:t>Budgeting, HR, and Finance</a:t>
          </a:r>
        </a:p>
      </dgm:t>
    </dgm:pt>
    <dgm:pt modelId="{B81046D5-7256-41B0-BE4B-B4E24B4E3663}" type="parTrans" cxnId="{E158DB01-CE26-44D0-8C70-BA7D225E6755}">
      <dgm:prSet/>
      <dgm:spPr/>
      <dgm:t>
        <a:bodyPr/>
        <a:lstStyle/>
        <a:p>
          <a:endParaRPr lang="en-US"/>
        </a:p>
      </dgm:t>
    </dgm:pt>
    <dgm:pt modelId="{B27D07F5-710A-41B4-81D2-4F1EBA85EC9A}" type="sibTrans" cxnId="{E158DB01-CE26-44D0-8C70-BA7D225E6755}">
      <dgm:prSet/>
      <dgm:spPr/>
      <dgm:t>
        <a:bodyPr/>
        <a:lstStyle/>
        <a:p>
          <a:endParaRPr lang="en-US"/>
        </a:p>
      </dgm:t>
    </dgm:pt>
    <dgm:pt modelId="{D75B21AE-5CC2-463D-B32E-AE7E6D4A452F}">
      <dgm:prSet phldrT="[Text]"/>
      <dgm:spPr/>
      <dgm:t>
        <a:bodyPr/>
        <a:lstStyle/>
        <a:p>
          <a:r>
            <a:rPr lang="en-US" dirty="0"/>
            <a:t>Engagement &amp; Partnerships</a:t>
          </a:r>
        </a:p>
      </dgm:t>
    </dgm:pt>
    <dgm:pt modelId="{5E78CF3E-C7B6-4A44-885B-E0A808FE32B4}" type="parTrans" cxnId="{6BE1BC3E-97AB-4A79-9B13-653E161D4DDE}">
      <dgm:prSet/>
      <dgm:spPr/>
      <dgm:t>
        <a:bodyPr/>
        <a:lstStyle/>
        <a:p>
          <a:endParaRPr lang="en-US"/>
        </a:p>
      </dgm:t>
    </dgm:pt>
    <dgm:pt modelId="{A1BD52C4-90D1-4313-B5D1-FC524134380E}" type="sibTrans" cxnId="{6BE1BC3E-97AB-4A79-9B13-653E161D4DDE}">
      <dgm:prSet/>
      <dgm:spPr/>
      <dgm:t>
        <a:bodyPr/>
        <a:lstStyle/>
        <a:p>
          <a:endParaRPr lang="en-US"/>
        </a:p>
      </dgm:t>
    </dgm:pt>
    <dgm:pt modelId="{88027733-35E0-4BAC-9F91-94B535B7B9BE}">
      <dgm:prSet phldrT="[Text]"/>
      <dgm:spPr/>
      <dgm:t>
        <a:bodyPr/>
        <a:lstStyle/>
        <a:p>
          <a:r>
            <a:rPr lang="en-US" dirty="0"/>
            <a:t>Communications</a:t>
          </a:r>
        </a:p>
      </dgm:t>
    </dgm:pt>
    <dgm:pt modelId="{1E7263C2-1289-4ED6-B638-252F927BAEA7}" type="parTrans" cxnId="{8EE61422-7D2A-4EA8-9AA6-75FE03DC77B4}">
      <dgm:prSet/>
      <dgm:spPr/>
      <dgm:t>
        <a:bodyPr/>
        <a:lstStyle/>
        <a:p>
          <a:endParaRPr lang="en-US"/>
        </a:p>
      </dgm:t>
    </dgm:pt>
    <dgm:pt modelId="{4FB837F3-FA10-461E-B429-7328D2B57AD7}" type="sibTrans" cxnId="{8EE61422-7D2A-4EA8-9AA6-75FE03DC77B4}">
      <dgm:prSet/>
      <dgm:spPr/>
      <dgm:t>
        <a:bodyPr/>
        <a:lstStyle/>
        <a:p>
          <a:endParaRPr lang="en-US"/>
        </a:p>
      </dgm:t>
    </dgm:pt>
    <dgm:pt modelId="{BD6CDE4F-E0BC-4394-9AC2-998219C21677}">
      <dgm:prSet phldrT="[Text]"/>
      <dgm:spPr/>
      <dgm:t>
        <a:bodyPr/>
        <a:lstStyle/>
        <a:p>
          <a:r>
            <a:rPr lang="en-US" dirty="0"/>
            <a:t>Vaccines for Children</a:t>
          </a:r>
        </a:p>
      </dgm:t>
    </dgm:pt>
    <dgm:pt modelId="{C435E535-999C-4AE3-B20E-785E4885CB37}" type="parTrans" cxnId="{47822AF5-5C33-4A23-8B3A-B6169311C4F3}">
      <dgm:prSet/>
      <dgm:spPr/>
      <dgm:t>
        <a:bodyPr/>
        <a:lstStyle/>
        <a:p>
          <a:endParaRPr lang="en-US"/>
        </a:p>
      </dgm:t>
    </dgm:pt>
    <dgm:pt modelId="{C8F83BAB-8277-4C70-B6CC-BD7D417FD88F}" type="sibTrans" cxnId="{47822AF5-5C33-4A23-8B3A-B6169311C4F3}">
      <dgm:prSet/>
      <dgm:spPr/>
      <dgm:t>
        <a:bodyPr/>
        <a:lstStyle/>
        <a:p>
          <a:endParaRPr lang="en-US"/>
        </a:p>
      </dgm:t>
    </dgm:pt>
    <dgm:pt modelId="{32B1C501-948D-48B4-BD83-02A50DE5FF50}">
      <dgm:prSet phldrT="[Text]"/>
      <dgm:spPr/>
      <dgm:t>
        <a:bodyPr/>
        <a:lstStyle/>
        <a:p>
          <a:r>
            <a:rPr lang="en-US" dirty="0"/>
            <a:t>Data management, infrastructure, and linkages</a:t>
          </a:r>
        </a:p>
      </dgm:t>
    </dgm:pt>
    <dgm:pt modelId="{B5606C5C-02A4-46B9-8010-2856624DCDDA}" type="parTrans" cxnId="{E56782FF-CFBF-442E-933A-E08606CE134C}">
      <dgm:prSet/>
      <dgm:spPr/>
      <dgm:t>
        <a:bodyPr/>
        <a:lstStyle/>
        <a:p>
          <a:endParaRPr lang="en-US"/>
        </a:p>
      </dgm:t>
    </dgm:pt>
    <dgm:pt modelId="{0A765A51-EEC1-4015-97D8-92708FE1FE6E}" type="sibTrans" cxnId="{E56782FF-CFBF-442E-933A-E08606CE134C}">
      <dgm:prSet/>
      <dgm:spPr/>
      <dgm:t>
        <a:bodyPr/>
        <a:lstStyle/>
        <a:p>
          <a:endParaRPr lang="en-US"/>
        </a:p>
      </dgm:t>
    </dgm:pt>
    <dgm:pt modelId="{4B5A78C6-E8D3-413F-B4A3-64E671AD723B}">
      <dgm:prSet phldrT="[Text]"/>
      <dgm:spPr/>
      <dgm:t>
        <a:bodyPr/>
        <a:lstStyle/>
        <a:p>
          <a:r>
            <a:rPr lang="en-US" dirty="0"/>
            <a:t>Logistics, Materials and Warehouse</a:t>
          </a:r>
        </a:p>
      </dgm:t>
    </dgm:pt>
    <dgm:pt modelId="{96508D9E-62FA-4038-A1CC-B6675F894DF8}" type="parTrans" cxnId="{756A21AA-010C-46C1-8331-53817B43DDD4}">
      <dgm:prSet/>
      <dgm:spPr/>
      <dgm:t>
        <a:bodyPr/>
        <a:lstStyle/>
        <a:p>
          <a:endParaRPr lang="en-US"/>
        </a:p>
      </dgm:t>
    </dgm:pt>
    <dgm:pt modelId="{4DA0801F-F08C-41C9-B5EB-E3735E580CA0}" type="sibTrans" cxnId="{756A21AA-010C-46C1-8331-53817B43DDD4}">
      <dgm:prSet/>
      <dgm:spPr/>
      <dgm:t>
        <a:bodyPr/>
        <a:lstStyle/>
        <a:p>
          <a:endParaRPr lang="en-US"/>
        </a:p>
      </dgm:t>
    </dgm:pt>
    <dgm:pt modelId="{C62B870A-4C06-4579-AF35-31B3D8F43805}">
      <dgm:prSet phldrT="[Text]"/>
      <dgm:spPr/>
      <dgm:t>
        <a:bodyPr/>
        <a:lstStyle/>
        <a:p>
          <a:r>
            <a:rPr lang="en-US" dirty="0"/>
            <a:t>Public health and health care partner connections</a:t>
          </a:r>
        </a:p>
      </dgm:t>
    </dgm:pt>
    <dgm:pt modelId="{8E958A14-8FC3-47A6-B1CF-5CAE94E98740}" type="parTrans" cxnId="{2AC783A2-37EF-49FC-A5B5-00C8F99F88D4}">
      <dgm:prSet/>
      <dgm:spPr/>
      <dgm:t>
        <a:bodyPr/>
        <a:lstStyle/>
        <a:p>
          <a:endParaRPr lang="en-US"/>
        </a:p>
      </dgm:t>
    </dgm:pt>
    <dgm:pt modelId="{E6184735-9813-4735-89DF-7A3FB5F9F03A}" type="sibTrans" cxnId="{2AC783A2-37EF-49FC-A5B5-00C8F99F88D4}">
      <dgm:prSet/>
      <dgm:spPr/>
      <dgm:t>
        <a:bodyPr/>
        <a:lstStyle/>
        <a:p>
          <a:endParaRPr lang="en-US"/>
        </a:p>
      </dgm:t>
    </dgm:pt>
    <dgm:pt modelId="{5603449B-75FF-4DB2-90B9-CB97639D7786}" type="pres">
      <dgm:prSet presAssocID="{D63E3321-2A52-45C8-8DD7-31F36C43B8FC}" presName="Name0" presStyleCnt="0">
        <dgm:presLayoutVars>
          <dgm:dir/>
          <dgm:animLvl val="lvl"/>
          <dgm:resizeHandles val="exact"/>
        </dgm:presLayoutVars>
      </dgm:prSet>
      <dgm:spPr/>
    </dgm:pt>
    <dgm:pt modelId="{88D57B1B-5BE1-403F-8857-9DD1D3E9DC6C}" type="pres">
      <dgm:prSet presAssocID="{321422DE-202B-4725-AD62-B5D7520ADCA7}" presName="composite" presStyleCnt="0"/>
      <dgm:spPr/>
    </dgm:pt>
    <dgm:pt modelId="{98314DF0-38E8-480E-9816-7A7B34D7F710}" type="pres">
      <dgm:prSet presAssocID="{321422DE-202B-4725-AD62-B5D7520ADCA7}" presName="parTx" presStyleLbl="alignNode1" presStyleIdx="0" presStyleCnt="3">
        <dgm:presLayoutVars>
          <dgm:chMax val="0"/>
          <dgm:chPref val="0"/>
          <dgm:bulletEnabled val="1"/>
        </dgm:presLayoutVars>
      </dgm:prSet>
      <dgm:spPr/>
    </dgm:pt>
    <dgm:pt modelId="{D4A87FF3-55E7-43BD-9F8C-B977CF9402D5}" type="pres">
      <dgm:prSet presAssocID="{321422DE-202B-4725-AD62-B5D7520ADCA7}" presName="desTx" presStyleLbl="alignAccFollowNode1" presStyleIdx="0" presStyleCnt="3">
        <dgm:presLayoutVars>
          <dgm:bulletEnabled val="1"/>
        </dgm:presLayoutVars>
      </dgm:prSet>
      <dgm:spPr/>
    </dgm:pt>
    <dgm:pt modelId="{F2A2FCF5-3DEE-4113-993F-05CC26DB39CF}" type="pres">
      <dgm:prSet presAssocID="{E149020A-FC51-4A00-A2B1-5FFF4C79095A}" presName="space" presStyleCnt="0"/>
      <dgm:spPr/>
    </dgm:pt>
    <dgm:pt modelId="{4555D934-906D-47C1-856A-FA1A0B2EE8CB}" type="pres">
      <dgm:prSet presAssocID="{51BB1D8A-C580-4767-A233-D90B551A878A}" presName="composite" presStyleCnt="0"/>
      <dgm:spPr/>
    </dgm:pt>
    <dgm:pt modelId="{93CB6371-0DDE-4FDF-8950-CC6128D29CDB}" type="pres">
      <dgm:prSet presAssocID="{51BB1D8A-C580-4767-A233-D90B551A878A}" presName="parTx" presStyleLbl="alignNode1" presStyleIdx="1" presStyleCnt="3">
        <dgm:presLayoutVars>
          <dgm:chMax val="0"/>
          <dgm:chPref val="0"/>
          <dgm:bulletEnabled val="1"/>
        </dgm:presLayoutVars>
      </dgm:prSet>
      <dgm:spPr/>
    </dgm:pt>
    <dgm:pt modelId="{48B43A43-CCB7-44AF-A412-F822580F6F94}" type="pres">
      <dgm:prSet presAssocID="{51BB1D8A-C580-4767-A233-D90B551A878A}" presName="desTx" presStyleLbl="alignAccFollowNode1" presStyleIdx="1" presStyleCnt="3">
        <dgm:presLayoutVars>
          <dgm:bulletEnabled val="1"/>
        </dgm:presLayoutVars>
      </dgm:prSet>
      <dgm:spPr/>
    </dgm:pt>
    <dgm:pt modelId="{90AE38B6-0076-4573-A88F-DEA49A620B10}" type="pres">
      <dgm:prSet presAssocID="{18EAB4D4-F23C-4122-8ECD-4CE913E625F3}" presName="space" presStyleCnt="0"/>
      <dgm:spPr/>
    </dgm:pt>
    <dgm:pt modelId="{F9640FA4-3970-4090-80CB-92C15ECA1429}" type="pres">
      <dgm:prSet presAssocID="{D75B21AE-5CC2-463D-B32E-AE7E6D4A452F}" presName="composite" presStyleCnt="0"/>
      <dgm:spPr/>
    </dgm:pt>
    <dgm:pt modelId="{A5D14B2F-D8F4-4D03-9130-87722299451E}" type="pres">
      <dgm:prSet presAssocID="{D75B21AE-5CC2-463D-B32E-AE7E6D4A452F}" presName="parTx" presStyleLbl="alignNode1" presStyleIdx="2" presStyleCnt="3">
        <dgm:presLayoutVars>
          <dgm:chMax val="0"/>
          <dgm:chPref val="0"/>
          <dgm:bulletEnabled val="1"/>
        </dgm:presLayoutVars>
      </dgm:prSet>
      <dgm:spPr/>
    </dgm:pt>
    <dgm:pt modelId="{3D377838-FE4E-4585-AD2F-142E5ED16945}" type="pres">
      <dgm:prSet presAssocID="{D75B21AE-5CC2-463D-B32E-AE7E6D4A452F}" presName="desTx" presStyleLbl="alignAccFollowNode1" presStyleIdx="2" presStyleCnt="3">
        <dgm:presLayoutVars>
          <dgm:bulletEnabled val="1"/>
        </dgm:presLayoutVars>
      </dgm:prSet>
      <dgm:spPr/>
    </dgm:pt>
  </dgm:ptLst>
  <dgm:cxnLst>
    <dgm:cxn modelId="{E158DB01-CE26-44D0-8C70-BA7D225E6755}" srcId="{51BB1D8A-C580-4767-A233-D90B551A878A}" destId="{9CF88B92-9B63-4FF8-9287-BA437607132B}" srcOrd="0" destOrd="0" parTransId="{B81046D5-7256-41B0-BE4B-B4E24B4E3663}" sibTransId="{B27D07F5-710A-41B4-81D2-4F1EBA85EC9A}"/>
    <dgm:cxn modelId="{E8000409-F4E6-4F04-B055-4BCEB690EE1B}" type="presOf" srcId="{88027733-35E0-4BAC-9F91-94B535B7B9BE}" destId="{3D377838-FE4E-4585-AD2F-142E5ED16945}" srcOrd="0" destOrd="0" presId="urn:microsoft.com/office/officeart/2005/8/layout/hList1"/>
    <dgm:cxn modelId="{8EE61422-7D2A-4EA8-9AA6-75FE03DC77B4}" srcId="{D75B21AE-5CC2-463D-B32E-AE7E6D4A452F}" destId="{88027733-35E0-4BAC-9F91-94B535B7B9BE}" srcOrd="0" destOrd="0" parTransId="{1E7263C2-1289-4ED6-B638-252F927BAEA7}" sibTransId="{4FB837F3-FA10-461E-B429-7328D2B57AD7}"/>
    <dgm:cxn modelId="{5B585022-99E7-45AB-84B6-408BA16ADA70}" type="presOf" srcId="{35D3950B-3DC7-478F-BE80-BB02513FF123}" destId="{D4A87FF3-55E7-43BD-9F8C-B977CF9402D5}" srcOrd="0" destOrd="0" presId="urn:microsoft.com/office/officeart/2005/8/layout/hList1"/>
    <dgm:cxn modelId="{8FC04524-FA4F-43D5-8CFD-913DFBDB265E}" type="presOf" srcId="{C62B870A-4C06-4579-AF35-31B3D8F43805}" destId="{3D377838-FE4E-4585-AD2F-142E5ED16945}" srcOrd="0" destOrd="1" presId="urn:microsoft.com/office/officeart/2005/8/layout/hList1"/>
    <dgm:cxn modelId="{20252D33-60CF-4DE0-8C57-99D57249405B}" srcId="{321422DE-202B-4725-AD62-B5D7520ADCA7}" destId="{35D3950B-3DC7-478F-BE80-BB02513FF123}" srcOrd="0" destOrd="0" parTransId="{E17D503E-10AD-42D6-B2B9-6C5CD048DA3B}" sibTransId="{FEACD5EE-41AD-4C03-BDC2-05B0C0A91000}"/>
    <dgm:cxn modelId="{6BE1BC3E-97AB-4A79-9B13-653E161D4DDE}" srcId="{D63E3321-2A52-45C8-8DD7-31F36C43B8FC}" destId="{D75B21AE-5CC2-463D-B32E-AE7E6D4A452F}" srcOrd="2" destOrd="0" parTransId="{5E78CF3E-C7B6-4A44-885B-E0A808FE32B4}" sibTransId="{A1BD52C4-90D1-4313-B5D1-FC524134380E}"/>
    <dgm:cxn modelId="{2CF47577-F380-43D9-9D89-C64713ECF72E}" srcId="{D63E3321-2A52-45C8-8DD7-31F36C43B8FC}" destId="{321422DE-202B-4725-AD62-B5D7520ADCA7}" srcOrd="0" destOrd="0" parTransId="{4904C4D1-C72A-4D89-BF9F-86F3721E3538}" sibTransId="{E149020A-FC51-4A00-A2B1-5FFF4C79095A}"/>
    <dgm:cxn modelId="{37EDAA7D-243C-48A6-8A55-3C1502150FF4}" type="presOf" srcId="{321422DE-202B-4725-AD62-B5D7520ADCA7}" destId="{98314DF0-38E8-480E-9816-7A7B34D7F710}" srcOrd="0" destOrd="0" presId="urn:microsoft.com/office/officeart/2005/8/layout/hList1"/>
    <dgm:cxn modelId="{8A629389-9AF9-448A-ADB4-2D165CC906D5}" type="presOf" srcId="{4B5A78C6-E8D3-413F-B4A3-64E671AD723B}" destId="{48B43A43-CCB7-44AF-A412-F822580F6F94}" srcOrd="0" destOrd="2" presId="urn:microsoft.com/office/officeart/2005/8/layout/hList1"/>
    <dgm:cxn modelId="{7876658D-E765-406F-B0E3-BEA4879D4A88}" type="presOf" srcId="{9CF88B92-9B63-4FF8-9287-BA437607132B}" destId="{48B43A43-CCB7-44AF-A412-F822580F6F94}" srcOrd="0" destOrd="0" presId="urn:microsoft.com/office/officeart/2005/8/layout/hList1"/>
    <dgm:cxn modelId="{F46E2B9C-5755-4795-B7D6-DEED25A9DC95}" type="presOf" srcId="{D63E3321-2A52-45C8-8DD7-31F36C43B8FC}" destId="{5603449B-75FF-4DB2-90B9-CB97639D7786}" srcOrd="0" destOrd="0" presId="urn:microsoft.com/office/officeart/2005/8/layout/hList1"/>
    <dgm:cxn modelId="{2AC783A2-37EF-49FC-A5B5-00C8F99F88D4}" srcId="{D75B21AE-5CC2-463D-B32E-AE7E6D4A452F}" destId="{C62B870A-4C06-4579-AF35-31B3D8F43805}" srcOrd="1" destOrd="0" parTransId="{8E958A14-8FC3-47A6-B1CF-5CAE94E98740}" sibTransId="{E6184735-9813-4735-89DF-7A3FB5F9F03A}"/>
    <dgm:cxn modelId="{756A21AA-010C-46C1-8331-53817B43DDD4}" srcId="{51BB1D8A-C580-4767-A233-D90B551A878A}" destId="{4B5A78C6-E8D3-413F-B4A3-64E671AD723B}" srcOrd="2" destOrd="0" parTransId="{96508D9E-62FA-4038-A1CC-B6675F894DF8}" sibTransId="{4DA0801F-F08C-41C9-B5EB-E3735E580CA0}"/>
    <dgm:cxn modelId="{1B0BCABA-8DCA-477D-961A-0502F39911D2}" type="presOf" srcId="{32B1C501-948D-48B4-BD83-02A50DE5FF50}" destId="{48B43A43-CCB7-44AF-A412-F822580F6F94}" srcOrd="0" destOrd="1" presId="urn:microsoft.com/office/officeart/2005/8/layout/hList1"/>
    <dgm:cxn modelId="{140849BF-5A4E-4690-AD88-29AAA9B1C449}" type="presOf" srcId="{51BB1D8A-C580-4767-A233-D90B551A878A}" destId="{93CB6371-0DDE-4FDF-8950-CC6128D29CDB}" srcOrd="0" destOrd="0" presId="urn:microsoft.com/office/officeart/2005/8/layout/hList1"/>
    <dgm:cxn modelId="{B93F90C3-C148-4B08-AB28-30BFE09F7871}" type="presOf" srcId="{D75B21AE-5CC2-463D-B32E-AE7E6D4A452F}" destId="{A5D14B2F-D8F4-4D03-9130-87722299451E}" srcOrd="0" destOrd="0" presId="urn:microsoft.com/office/officeart/2005/8/layout/hList1"/>
    <dgm:cxn modelId="{E47C87E5-D898-4E1D-A18C-0897240DCFDF}" type="presOf" srcId="{BD6CDE4F-E0BC-4394-9AC2-998219C21677}" destId="{D4A87FF3-55E7-43BD-9F8C-B977CF9402D5}" srcOrd="0" destOrd="1" presId="urn:microsoft.com/office/officeart/2005/8/layout/hList1"/>
    <dgm:cxn modelId="{FEFCF2ED-40F9-4534-AC45-5DAA91B4DF16}" srcId="{D63E3321-2A52-45C8-8DD7-31F36C43B8FC}" destId="{51BB1D8A-C580-4767-A233-D90B551A878A}" srcOrd="1" destOrd="0" parTransId="{8E2F6EB2-8155-4985-BD63-BB76B7D0E73A}" sibTransId="{18EAB4D4-F23C-4122-8ECD-4CE913E625F3}"/>
    <dgm:cxn modelId="{47822AF5-5C33-4A23-8B3A-B6169311C4F3}" srcId="{321422DE-202B-4725-AD62-B5D7520ADCA7}" destId="{BD6CDE4F-E0BC-4394-9AC2-998219C21677}" srcOrd="1" destOrd="0" parTransId="{C435E535-999C-4AE3-B20E-785E4885CB37}" sibTransId="{C8F83BAB-8277-4C70-B6CC-BD7D417FD88F}"/>
    <dgm:cxn modelId="{E56782FF-CFBF-442E-933A-E08606CE134C}" srcId="{51BB1D8A-C580-4767-A233-D90B551A878A}" destId="{32B1C501-948D-48B4-BD83-02A50DE5FF50}" srcOrd="1" destOrd="0" parTransId="{B5606C5C-02A4-46B9-8010-2856624DCDDA}" sibTransId="{0A765A51-EEC1-4015-97D8-92708FE1FE6E}"/>
    <dgm:cxn modelId="{E9A84F4A-5567-4EDF-BEA0-F3AF4C2B0F72}" type="presParOf" srcId="{5603449B-75FF-4DB2-90B9-CB97639D7786}" destId="{88D57B1B-5BE1-403F-8857-9DD1D3E9DC6C}" srcOrd="0" destOrd="0" presId="urn:microsoft.com/office/officeart/2005/8/layout/hList1"/>
    <dgm:cxn modelId="{5E8A9D58-489C-4C33-8F97-F8C50CD68765}" type="presParOf" srcId="{88D57B1B-5BE1-403F-8857-9DD1D3E9DC6C}" destId="{98314DF0-38E8-480E-9816-7A7B34D7F710}" srcOrd="0" destOrd="0" presId="urn:microsoft.com/office/officeart/2005/8/layout/hList1"/>
    <dgm:cxn modelId="{E5D03115-6705-45A3-809B-C5C192A8C213}" type="presParOf" srcId="{88D57B1B-5BE1-403F-8857-9DD1D3E9DC6C}" destId="{D4A87FF3-55E7-43BD-9F8C-B977CF9402D5}" srcOrd="1" destOrd="0" presId="urn:microsoft.com/office/officeart/2005/8/layout/hList1"/>
    <dgm:cxn modelId="{B1D9D702-653E-4B4D-9571-2171B2514D12}" type="presParOf" srcId="{5603449B-75FF-4DB2-90B9-CB97639D7786}" destId="{F2A2FCF5-3DEE-4113-993F-05CC26DB39CF}" srcOrd="1" destOrd="0" presId="urn:microsoft.com/office/officeart/2005/8/layout/hList1"/>
    <dgm:cxn modelId="{4F34CC17-74AA-469A-9FC7-7ECC42B4A4E7}" type="presParOf" srcId="{5603449B-75FF-4DB2-90B9-CB97639D7786}" destId="{4555D934-906D-47C1-856A-FA1A0B2EE8CB}" srcOrd="2" destOrd="0" presId="urn:microsoft.com/office/officeart/2005/8/layout/hList1"/>
    <dgm:cxn modelId="{293DCDC3-1FFB-4264-AEE6-A9CF536771DB}" type="presParOf" srcId="{4555D934-906D-47C1-856A-FA1A0B2EE8CB}" destId="{93CB6371-0DDE-4FDF-8950-CC6128D29CDB}" srcOrd="0" destOrd="0" presId="urn:microsoft.com/office/officeart/2005/8/layout/hList1"/>
    <dgm:cxn modelId="{AD0D149B-F958-4BEB-B4CC-3E16C1A916C3}" type="presParOf" srcId="{4555D934-906D-47C1-856A-FA1A0B2EE8CB}" destId="{48B43A43-CCB7-44AF-A412-F822580F6F94}" srcOrd="1" destOrd="0" presId="urn:microsoft.com/office/officeart/2005/8/layout/hList1"/>
    <dgm:cxn modelId="{E92019D7-98E1-4705-A90C-886092AB524B}" type="presParOf" srcId="{5603449B-75FF-4DB2-90B9-CB97639D7786}" destId="{90AE38B6-0076-4573-A88F-DEA49A620B10}" srcOrd="3" destOrd="0" presId="urn:microsoft.com/office/officeart/2005/8/layout/hList1"/>
    <dgm:cxn modelId="{13114145-B076-4E52-A887-8076E53B25FD}" type="presParOf" srcId="{5603449B-75FF-4DB2-90B9-CB97639D7786}" destId="{F9640FA4-3970-4090-80CB-92C15ECA1429}" srcOrd="4" destOrd="0" presId="urn:microsoft.com/office/officeart/2005/8/layout/hList1"/>
    <dgm:cxn modelId="{9E7935F5-9483-4428-B576-51A34B2462EC}" type="presParOf" srcId="{F9640FA4-3970-4090-80CB-92C15ECA1429}" destId="{A5D14B2F-D8F4-4D03-9130-87722299451E}" srcOrd="0" destOrd="0" presId="urn:microsoft.com/office/officeart/2005/8/layout/hList1"/>
    <dgm:cxn modelId="{A7D60B8E-F8CC-41B8-9491-2EA28C9F2277}" type="presParOf" srcId="{F9640FA4-3970-4090-80CB-92C15ECA1429}" destId="{3D377838-FE4E-4585-AD2F-142E5ED169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14DF0-38E8-480E-9816-7A7B34D7F710}">
      <dsp:nvSpPr>
        <dsp:cNvPr id="0" name=""/>
        <dsp:cNvSpPr/>
      </dsp:nvSpPr>
      <dsp:spPr>
        <a:xfrm>
          <a:off x="3590" y="1161711"/>
          <a:ext cx="2159099" cy="6262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Prevention &amp; Mitigation</a:t>
          </a:r>
        </a:p>
      </dsp:txBody>
      <dsp:txXfrm>
        <a:off x="3590" y="1161711"/>
        <a:ext cx="2159099" cy="626287"/>
      </dsp:txXfrm>
    </dsp:sp>
    <dsp:sp modelId="{D4A87FF3-55E7-43BD-9F8C-B977CF9402D5}">
      <dsp:nvSpPr>
        <dsp:cNvPr id="0" name=""/>
        <dsp:cNvSpPr/>
      </dsp:nvSpPr>
      <dsp:spPr>
        <a:xfrm>
          <a:off x="3590" y="1787999"/>
          <a:ext cx="2159099" cy="24689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Surveillance, science &amp; strategy</a:t>
          </a:r>
        </a:p>
        <a:p>
          <a:pPr marL="171450" lvl="1" indent="-171450" algn="l" defTabSz="800100">
            <a:lnSpc>
              <a:spcPct val="90000"/>
            </a:lnSpc>
            <a:spcBef>
              <a:spcPct val="0"/>
            </a:spcBef>
            <a:spcAft>
              <a:spcPct val="15000"/>
            </a:spcAft>
            <a:buChar char="•"/>
          </a:pPr>
          <a:r>
            <a:rPr lang="en-US" sz="1800" kern="1200" dirty="0"/>
            <a:t>Testing</a:t>
          </a:r>
        </a:p>
        <a:p>
          <a:pPr marL="171450" lvl="1" indent="-171450" algn="l" defTabSz="800100">
            <a:lnSpc>
              <a:spcPct val="90000"/>
            </a:lnSpc>
            <a:spcBef>
              <a:spcPct val="0"/>
            </a:spcBef>
            <a:spcAft>
              <a:spcPct val="15000"/>
            </a:spcAft>
            <a:buChar char="•"/>
          </a:pPr>
          <a:r>
            <a:rPr lang="en-US" sz="1800" kern="1200" dirty="0"/>
            <a:t>Vaccination</a:t>
          </a:r>
        </a:p>
        <a:p>
          <a:pPr marL="171450" lvl="1" indent="-171450" algn="l" defTabSz="800100">
            <a:lnSpc>
              <a:spcPct val="90000"/>
            </a:lnSpc>
            <a:spcBef>
              <a:spcPct val="0"/>
            </a:spcBef>
            <a:spcAft>
              <a:spcPct val="15000"/>
            </a:spcAft>
            <a:buChar char="•"/>
          </a:pPr>
          <a:r>
            <a:rPr lang="en-US" sz="1800" kern="1200" dirty="0"/>
            <a:t>Preventive Therapeutics</a:t>
          </a:r>
        </a:p>
      </dsp:txBody>
      <dsp:txXfrm>
        <a:off x="3590" y="1787999"/>
        <a:ext cx="2159099" cy="2468955"/>
      </dsp:txXfrm>
    </dsp:sp>
    <dsp:sp modelId="{52C6024F-A1F5-4923-B9BA-0BEDD0676A47}">
      <dsp:nvSpPr>
        <dsp:cNvPr id="0" name=""/>
        <dsp:cNvSpPr/>
      </dsp:nvSpPr>
      <dsp:spPr>
        <a:xfrm>
          <a:off x="2464963" y="1161711"/>
          <a:ext cx="2159099" cy="6262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Disease Treatment</a:t>
          </a:r>
        </a:p>
      </dsp:txBody>
      <dsp:txXfrm>
        <a:off x="2464963" y="1161711"/>
        <a:ext cx="2159099" cy="626287"/>
      </dsp:txXfrm>
    </dsp:sp>
    <dsp:sp modelId="{05B078BD-A6EF-4583-8140-7548BDA6476E}">
      <dsp:nvSpPr>
        <dsp:cNvPr id="0" name=""/>
        <dsp:cNvSpPr/>
      </dsp:nvSpPr>
      <dsp:spPr>
        <a:xfrm>
          <a:off x="2464963" y="1787999"/>
          <a:ext cx="2159099" cy="24689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Health care</a:t>
          </a:r>
        </a:p>
        <a:p>
          <a:pPr marL="171450" lvl="1" indent="-171450" algn="l" defTabSz="800100">
            <a:lnSpc>
              <a:spcPct val="90000"/>
            </a:lnSpc>
            <a:spcBef>
              <a:spcPct val="0"/>
            </a:spcBef>
            <a:spcAft>
              <a:spcPct val="15000"/>
            </a:spcAft>
            <a:buChar char="•"/>
          </a:pPr>
          <a:r>
            <a:rPr lang="en-US" sz="1800" kern="1200" dirty="0"/>
            <a:t>Therapeutic Treatment</a:t>
          </a:r>
        </a:p>
        <a:p>
          <a:pPr marL="171450" lvl="1" indent="-171450" algn="l" defTabSz="800100">
            <a:lnSpc>
              <a:spcPct val="90000"/>
            </a:lnSpc>
            <a:spcBef>
              <a:spcPct val="0"/>
            </a:spcBef>
            <a:spcAft>
              <a:spcPct val="15000"/>
            </a:spcAft>
            <a:buChar char="•"/>
          </a:pPr>
          <a:r>
            <a:rPr lang="en-US" sz="1800" kern="1200" dirty="0"/>
            <a:t>Test-to-Treat</a:t>
          </a:r>
        </a:p>
      </dsp:txBody>
      <dsp:txXfrm>
        <a:off x="2464963" y="1787999"/>
        <a:ext cx="2159099" cy="2468955"/>
      </dsp:txXfrm>
    </dsp:sp>
    <dsp:sp modelId="{93CB6371-0DDE-4FDF-8950-CC6128D29CDB}">
      <dsp:nvSpPr>
        <dsp:cNvPr id="0" name=""/>
        <dsp:cNvSpPr/>
      </dsp:nvSpPr>
      <dsp:spPr>
        <a:xfrm>
          <a:off x="4926336" y="1161711"/>
          <a:ext cx="2159099" cy="6262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Operations</a:t>
          </a:r>
        </a:p>
      </dsp:txBody>
      <dsp:txXfrm>
        <a:off x="4926336" y="1161711"/>
        <a:ext cx="2159099" cy="626287"/>
      </dsp:txXfrm>
    </dsp:sp>
    <dsp:sp modelId="{48B43A43-CCB7-44AF-A412-F822580F6F94}">
      <dsp:nvSpPr>
        <dsp:cNvPr id="0" name=""/>
        <dsp:cNvSpPr/>
      </dsp:nvSpPr>
      <dsp:spPr>
        <a:xfrm>
          <a:off x="4926336" y="1787999"/>
          <a:ext cx="2159099" cy="24689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Budgeting, HR, and Finance</a:t>
          </a:r>
        </a:p>
        <a:p>
          <a:pPr marL="171450" lvl="1" indent="-171450" algn="l" defTabSz="800100">
            <a:lnSpc>
              <a:spcPct val="90000"/>
            </a:lnSpc>
            <a:spcBef>
              <a:spcPct val="0"/>
            </a:spcBef>
            <a:spcAft>
              <a:spcPct val="15000"/>
            </a:spcAft>
            <a:buChar char="•"/>
          </a:pPr>
          <a:r>
            <a:rPr lang="en-US" sz="1800" kern="1200" dirty="0"/>
            <a:t>Data management, infrastructure, and linkages</a:t>
          </a:r>
        </a:p>
        <a:p>
          <a:pPr marL="171450" lvl="1" indent="-171450" algn="l" defTabSz="800100">
            <a:lnSpc>
              <a:spcPct val="90000"/>
            </a:lnSpc>
            <a:spcBef>
              <a:spcPct val="0"/>
            </a:spcBef>
            <a:spcAft>
              <a:spcPct val="15000"/>
            </a:spcAft>
            <a:buChar char="•"/>
          </a:pPr>
          <a:r>
            <a:rPr lang="en-US" sz="1800" kern="1200" dirty="0"/>
            <a:t>Logistics, Materials and Warehouse</a:t>
          </a:r>
        </a:p>
      </dsp:txBody>
      <dsp:txXfrm>
        <a:off x="4926336" y="1787999"/>
        <a:ext cx="2159099" cy="2468955"/>
      </dsp:txXfrm>
    </dsp:sp>
    <dsp:sp modelId="{A5D14B2F-D8F4-4D03-9130-87722299451E}">
      <dsp:nvSpPr>
        <dsp:cNvPr id="0" name=""/>
        <dsp:cNvSpPr/>
      </dsp:nvSpPr>
      <dsp:spPr>
        <a:xfrm>
          <a:off x="7387710" y="1161711"/>
          <a:ext cx="2159099" cy="6262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Engagement &amp; Partnerships</a:t>
          </a:r>
        </a:p>
      </dsp:txBody>
      <dsp:txXfrm>
        <a:off x="7387710" y="1161711"/>
        <a:ext cx="2159099" cy="626287"/>
      </dsp:txXfrm>
    </dsp:sp>
    <dsp:sp modelId="{3D377838-FE4E-4585-AD2F-142E5ED16945}">
      <dsp:nvSpPr>
        <dsp:cNvPr id="0" name=""/>
        <dsp:cNvSpPr/>
      </dsp:nvSpPr>
      <dsp:spPr>
        <a:xfrm>
          <a:off x="7387710" y="1787999"/>
          <a:ext cx="2159099" cy="24689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Communications</a:t>
          </a:r>
        </a:p>
        <a:p>
          <a:pPr marL="171450" lvl="1" indent="-171450" algn="l" defTabSz="800100">
            <a:lnSpc>
              <a:spcPct val="90000"/>
            </a:lnSpc>
            <a:spcBef>
              <a:spcPct val="0"/>
            </a:spcBef>
            <a:spcAft>
              <a:spcPct val="15000"/>
            </a:spcAft>
            <a:buChar char="•"/>
          </a:pPr>
          <a:r>
            <a:rPr lang="en-US" sz="1800" kern="1200" dirty="0"/>
            <a:t>Public health and health care partner connections</a:t>
          </a:r>
        </a:p>
        <a:p>
          <a:pPr marL="171450" lvl="1" indent="-171450" algn="l" defTabSz="800100">
            <a:lnSpc>
              <a:spcPct val="90000"/>
            </a:lnSpc>
            <a:spcBef>
              <a:spcPct val="0"/>
            </a:spcBef>
            <a:spcAft>
              <a:spcPct val="15000"/>
            </a:spcAft>
            <a:buChar char="•"/>
          </a:pPr>
          <a:r>
            <a:rPr lang="en-US" sz="1800" kern="1200" dirty="0"/>
            <a:t>Community grants</a:t>
          </a:r>
        </a:p>
      </dsp:txBody>
      <dsp:txXfrm>
        <a:off x="7387710" y="1787999"/>
        <a:ext cx="2159099" cy="24689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14DF0-38E8-480E-9816-7A7B34D7F710}">
      <dsp:nvSpPr>
        <dsp:cNvPr id="0" name=""/>
        <dsp:cNvSpPr/>
      </dsp:nvSpPr>
      <dsp:spPr>
        <a:xfrm>
          <a:off x="2984" y="568126"/>
          <a:ext cx="2909887" cy="8726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Prevention &amp; Mitigation</a:t>
          </a:r>
        </a:p>
      </dsp:txBody>
      <dsp:txXfrm>
        <a:off x="2984" y="568126"/>
        <a:ext cx="2909887" cy="872609"/>
      </dsp:txXfrm>
    </dsp:sp>
    <dsp:sp modelId="{D4A87FF3-55E7-43BD-9F8C-B977CF9402D5}">
      <dsp:nvSpPr>
        <dsp:cNvPr id="0" name=""/>
        <dsp:cNvSpPr/>
      </dsp:nvSpPr>
      <dsp:spPr>
        <a:xfrm>
          <a:off x="2984" y="1440735"/>
          <a:ext cx="2909887" cy="34098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Surveillance, science &amp; strategy</a:t>
          </a:r>
        </a:p>
        <a:p>
          <a:pPr marL="228600" lvl="1" indent="-228600" algn="l" defTabSz="1111250">
            <a:lnSpc>
              <a:spcPct val="90000"/>
            </a:lnSpc>
            <a:spcBef>
              <a:spcPct val="0"/>
            </a:spcBef>
            <a:spcAft>
              <a:spcPct val="15000"/>
            </a:spcAft>
            <a:buChar char="•"/>
          </a:pPr>
          <a:r>
            <a:rPr lang="en-US" sz="2500" kern="1200" dirty="0"/>
            <a:t>Vaccines for Children</a:t>
          </a:r>
        </a:p>
      </dsp:txBody>
      <dsp:txXfrm>
        <a:off x="2984" y="1440735"/>
        <a:ext cx="2909887" cy="3409804"/>
      </dsp:txXfrm>
    </dsp:sp>
    <dsp:sp modelId="{93CB6371-0DDE-4FDF-8950-CC6128D29CDB}">
      <dsp:nvSpPr>
        <dsp:cNvPr id="0" name=""/>
        <dsp:cNvSpPr/>
      </dsp:nvSpPr>
      <dsp:spPr>
        <a:xfrm>
          <a:off x="3320256" y="568126"/>
          <a:ext cx="2909887" cy="8726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Operations</a:t>
          </a:r>
        </a:p>
      </dsp:txBody>
      <dsp:txXfrm>
        <a:off x="3320256" y="568126"/>
        <a:ext cx="2909887" cy="872609"/>
      </dsp:txXfrm>
    </dsp:sp>
    <dsp:sp modelId="{48B43A43-CCB7-44AF-A412-F822580F6F94}">
      <dsp:nvSpPr>
        <dsp:cNvPr id="0" name=""/>
        <dsp:cNvSpPr/>
      </dsp:nvSpPr>
      <dsp:spPr>
        <a:xfrm>
          <a:off x="3320256" y="1440735"/>
          <a:ext cx="2909887" cy="34098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Budgeting, HR, and Finance</a:t>
          </a:r>
        </a:p>
        <a:p>
          <a:pPr marL="228600" lvl="1" indent="-228600" algn="l" defTabSz="1111250">
            <a:lnSpc>
              <a:spcPct val="90000"/>
            </a:lnSpc>
            <a:spcBef>
              <a:spcPct val="0"/>
            </a:spcBef>
            <a:spcAft>
              <a:spcPct val="15000"/>
            </a:spcAft>
            <a:buChar char="•"/>
          </a:pPr>
          <a:r>
            <a:rPr lang="en-US" sz="2500" kern="1200" dirty="0"/>
            <a:t>Data management, infrastructure, and linkages</a:t>
          </a:r>
        </a:p>
        <a:p>
          <a:pPr marL="228600" lvl="1" indent="-228600" algn="l" defTabSz="1111250">
            <a:lnSpc>
              <a:spcPct val="90000"/>
            </a:lnSpc>
            <a:spcBef>
              <a:spcPct val="0"/>
            </a:spcBef>
            <a:spcAft>
              <a:spcPct val="15000"/>
            </a:spcAft>
            <a:buChar char="•"/>
          </a:pPr>
          <a:r>
            <a:rPr lang="en-US" sz="2500" kern="1200" dirty="0"/>
            <a:t>Logistics, Materials and Warehouse</a:t>
          </a:r>
        </a:p>
      </dsp:txBody>
      <dsp:txXfrm>
        <a:off x="3320256" y="1440735"/>
        <a:ext cx="2909887" cy="3409804"/>
      </dsp:txXfrm>
    </dsp:sp>
    <dsp:sp modelId="{A5D14B2F-D8F4-4D03-9130-87722299451E}">
      <dsp:nvSpPr>
        <dsp:cNvPr id="0" name=""/>
        <dsp:cNvSpPr/>
      </dsp:nvSpPr>
      <dsp:spPr>
        <a:xfrm>
          <a:off x="6637528" y="568126"/>
          <a:ext cx="2909887" cy="8726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Engagement &amp; Partnerships</a:t>
          </a:r>
        </a:p>
      </dsp:txBody>
      <dsp:txXfrm>
        <a:off x="6637528" y="568126"/>
        <a:ext cx="2909887" cy="872609"/>
      </dsp:txXfrm>
    </dsp:sp>
    <dsp:sp modelId="{3D377838-FE4E-4585-AD2F-142E5ED16945}">
      <dsp:nvSpPr>
        <dsp:cNvPr id="0" name=""/>
        <dsp:cNvSpPr/>
      </dsp:nvSpPr>
      <dsp:spPr>
        <a:xfrm>
          <a:off x="6637528" y="1440735"/>
          <a:ext cx="2909887" cy="34098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Communications</a:t>
          </a:r>
        </a:p>
        <a:p>
          <a:pPr marL="228600" lvl="1" indent="-228600" algn="l" defTabSz="1111250">
            <a:lnSpc>
              <a:spcPct val="90000"/>
            </a:lnSpc>
            <a:spcBef>
              <a:spcPct val="0"/>
            </a:spcBef>
            <a:spcAft>
              <a:spcPct val="15000"/>
            </a:spcAft>
            <a:buChar char="•"/>
          </a:pPr>
          <a:r>
            <a:rPr lang="en-US" sz="2500" kern="1200" dirty="0"/>
            <a:t>Public health and health care partner connections</a:t>
          </a:r>
        </a:p>
      </dsp:txBody>
      <dsp:txXfrm>
        <a:off x="6637528" y="1440735"/>
        <a:ext cx="2909887" cy="34098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0D228-E81D-4B5A-A8E3-EC5359F90C14}"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A1589-9CD1-4127-8D07-0A47DC9010FF}" type="slidenum">
              <a:rPr lang="en-US" smtClean="0"/>
              <a:t>‹#›</a:t>
            </a:fld>
            <a:endParaRPr lang="en-US"/>
          </a:p>
        </p:txBody>
      </p:sp>
    </p:spTree>
    <p:extLst>
      <p:ext uri="{BB962C8B-B14F-4D97-AF65-F5344CB8AC3E}">
        <p14:creationId xmlns:p14="http://schemas.microsoft.com/office/powerpoint/2010/main" val="218691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isconsinliteracy.org/health-literacy/programs/health-literacy-programs/covid-19-vaccine-community-outreach/vaccine-community-outreach-educational-summit.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 morning. </a:t>
            </a:r>
          </a:p>
          <a:p>
            <a:endParaRPr lang="en-US" dirty="0"/>
          </a:p>
          <a:p>
            <a:r>
              <a:rPr lang="en-US" dirty="0"/>
              <a:t>Intro</a:t>
            </a:r>
          </a:p>
          <a:p>
            <a:endParaRPr lang="en-US" dirty="0"/>
          </a:p>
          <a:p>
            <a:r>
              <a:rPr lang="en-US" dirty="0"/>
              <a:t>Job description</a:t>
            </a:r>
          </a:p>
          <a:p>
            <a:endParaRPr lang="en-US" dirty="0"/>
          </a:p>
          <a:p>
            <a:r>
              <a:rPr lang="en-US" dirty="0"/>
              <a:t>I will talk through previous pandemics and learning points from them that led to best practices and then how COVID somewhat upended many of these best practices and lastly how we as a community have responded and some of the current issues we are facing and what to expect.</a:t>
            </a:r>
          </a:p>
        </p:txBody>
      </p:sp>
      <p:sp>
        <p:nvSpPr>
          <p:cNvPr id="4" name="Slide Number Placeholder 3"/>
          <p:cNvSpPr>
            <a:spLocks noGrp="1"/>
          </p:cNvSpPr>
          <p:nvPr>
            <p:ph type="sldNum" sz="quarter" idx="5"/>
          </p:nvPr>
        </p:nvSpPr>
        <p:spPr/>
        <p:txBody>
          <a:bodyPr/>
          <a:lstStyle/>
          <a:p>
            <a:fld id="{B2A3CB12-1D23-004D-8F24-9F0EF55E686B}" type="slidenum">
              <a:rPr lang="en-US" smtClean="0"/>
              <a:t>1</a:t>
            </a:fld>
            <a:endParaRPr lang="en-US"/>
          </a:p>
        </p:txBody>
      </p:sp>
    </p:spTree>
    <p:extLst>
      <p:ext uri="{BB962C8B-B14F-4D97-AF65-F5344CB8AC3E}">
        <p14:creationId xmlns:p14="http://schemas.microsoft.com/office/powerpoint/2010/main" val="244209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AA1589-9CD1-4127-8D07-0A47DC9010FF}" type="slidenum">
              <a:rPr lang="en-US" smtClean="0"/>
              <a:t>17</a:t>
            </a:fld>
            <a:endParaRPr lang="en-US"/>
          </a:p>
        </p:txBody>
      </p:sp>
    </p:spTree>
    <p:extLst>
      <p:ext uri="{BB962C8B-B14F-4D97-AF65-F5344CB8AC3E}">
        <p14:creationId xmlns:p14="http://schemas.microsoft.com/office/powerpoint/2010/main" val="139820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A1589-9CD1-4127-8D07-0A47DC9010FF}" type="slidenum">
              <a:rPr lang="en-US" smtClean="0"/>
              <a:t>18</a:t>
            </a:fld>
            <a:endParaRPr lang="en-US"/>
          </a:p>
        </p:txBody>
      </p:sp>
    </p:spTree>
    <p:extLst>
      <p:ext uri="{BB962C8B-B14F-4D97-AF65-F5344CB8AC3E}">
        <p14:creationId xmlns:p14="http://schemas.microsoft.com/office/powerpoint/2010/main" val="3943159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7E0000"/>
                </a:solidFill>
                <a:latin typeface="Arial Narrow" panose="020B0604020202020204" pitchFamily="34" charset="0"/>
                <a:cs typeface="Arial Narrow" panose="020B0604020202020204" pitchFamily="34" charset="0"/>
              </a:rPr>
              <a:t>31% of Americans would for sure not get </a:t>
            </a:r>
            <a:br>
              <a:rPr lang="en-US" sz="1200" dirty="0">
                <a:solidFill>
                  <a:srgbClr val="7E0000"/>
                </a:solidFill>
                <a:latin typeface="Arial Narrow" panose="020B0604020202020204" pitchFamily="34" charset="0"/>
                <a:cs typeface="Arial Narrow" panose="020B0604020202020204" pitchFamily="34" charset="0"/>
              </a:rPr>
            </a:br>
            <a:r>
              <a:rPr lang="en-US" sz="1200" dirty="0">
                <a:solidFill>
                  <a:srgbClr val="7E0000"/>
                </a:solidFill>
                <a:latin typeface="Arial Narrow" panose="020B0604020202020204" pitchFamily="34" charset="0"/>
                <a:cs typeface="Arial Narrow" panose="020B0604020202020204" pitchFamily="34" charset="0"/>
              </a:rPr>
              <a:t>a COVID-19 vaccine if it was offered annually</a:t>
            </a:r>
            <a:endParaRPr lang="en-US" dirty="0"/>
          </a:p>
        </p:txBody>
      </p:sp>
      <p:sp>
        <p:nvSpPr>
          <p:cNvPr id="4" name="Slide Number Placeholder 3"/>
          <p:cNvSpPr>
            <a:spLocks noGrp="1"/>
          </p:cNvSpPr>
          <p:nvPr>
            <p:ph type="sldNum" sz="quarter" idx="5"/>
          </p:nvPr>
        </p:nvSpPr>
        <p:spPr/>
        <p:txBody>
          <a:bodyPr/>
          <a:lstStyle/>
          <a:p>
            <a:fld id="{93AA1589-9CD1-4127-8D07-0A47DC9010FF}" type="slidenum">
              <a:rPr lang="en-US" smtClean="0"/>
              <a:t>19</a:t>
            </a:fld>
            <a:endParaRPr lang="en-US"/>
          </a:p>
        </p:txBody>
      </p:sp>
    </p:spTree>
    <p:extLst>
      <p:ext uri="{BB962C8B-B14F-4D97-AF65-F5344CB8AC3E}">
        <p14:creationId xmlns:p14="http://schemas.microsoft.com/office/powerpoint/2010/main" val="2452668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communication informed national strategies for responding to COVID-19 </a:t>
            </a:r>
          </a:p>
        </p:txBody>
      </p:sp>
      <p:sp>
        <p:nvSpPr>
          <p:cNvPr id="4" name="Slide Number Placeholder 3"/>
          <p:cNvSpPr>
            <a:spLocks noGrp="1"/>
          </p:cNvSpPr>
          <p:nvPr>
            <p:ph type="sldNum" sz="quarter" idx="5"/>
          </p:nvPr>
        </p:nvSpPr>
        <p:spPr/>
        <p:txBody>
          <a:bodyPr/>
          <a:lstStyle/>
          <a:p>
            <a:fld id="{93AA1589-9CD1-4127-8D07-0A47DC9010FF}" type="slidenum">
              <a:rPr lang="en-US" smtClean="0"/>
              <a:t>20</a:t>
            </a:fld>
            <a:endParaRPr lang="en-US"/>
          </a:p>
        </p:txBody>
      </p:sp>
    </p:spTree>
    <p:extLst>
      <p:ext uri="{BB962C8B-B14F-4D97-AF65-F5344CB8AC3E}">
        <p14:creationId xmlns:p14="http://schemas.microsoft.com/office/powerpoint/2010/main" val="1716431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Wirz</a:t>
            </a:r>
            <a:r>
              <a:rPr lang="en-US" dirty="0"/>
              <a:t> et al:</a:t>
            </a:r>
          </a:p>
          <a:p>
            <a:r>
              <a:rPr lang="en-US" dirty="0"/>
              <a:t>Sociopolitical &amp;  cultural: Religion, Institutions, Socio-economics, Culture</a:t>
            </a:r>
          </a:p>
          <a:p>
            <a:r>
              <a:rPr lang="en-US" dirty="0"/>
              <a:t>Information Climate: media coverage, marketing messages, TV &amp; film, Educational messages</a:t>
            </a:r>
          </a:p>
          <a:p>
            <a:r>
              <a:rPr lang="en-US" dirty="0"/>
              <a:t>Individual characteristics: attitudes towards science, deference, perceptions of risks and benefits, trust in info providers, knowledge about the issue, interpersonal exchanges, moral considerations, personal experiences</a:t>
            </a:r>
          </a:p>
          <a:p>
            <a:endParaRPr lang="en-US" dirty="0"/>
          </a:p>
          <a:p>
            <a:r>
              <a:rPr lang="en-US" dirty="0"/>
              <a:t>https://lsc.wisc.edu/facstaff/brossard-dominique/</a:t>
            </a:r>
          </a:p>
        </p:txBody>
      </p:sp>
      <p:sp>
        <p:nvSpPr>
          <p:cNvPr id="4" name="Slide Number Placeholder 3"/>
          <p:cNvSpPr>
            <a:spLocks noGrp="1"/>
          </p:cNvSpPr>
          <p:nvPr>
            <p:ph type="sldNum" sz="quarter" idx="5"/>
          </p:nvPr>
        </p:nvSpPr>
        <p:spPr/>
        <p:txBody>
          <a:bodyPr/>
          <a:lstStyle/>
          <a:p>
            <a:fld id="{347655C8-32E9-411A-A82E-FA3DBE6D98CE}" type="slidenum">
              <a:rPr lang="en-US" smtClean="0"/>
              <a:pPr/>
              <a:t>21</a:t>
            </a:fld>
            <a:endParaRPr lang="en-US"/>
          </a:p>
        </p:txBody>
      </p:sp>
    </p:spTree>
    <p:extLst>
      <p:ext uri="{BB962C8B-B14F-4D97-AF65-F5344CB8AC3E}">
        <p14:creationId xmlns:p14="http://schemas.microsoft.com/office/powerpoint/2010/main" val="200985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literacy: Access to science—whether using knowledge or creating it—necessitates some level of familiarity with the enterprise and practice of science: we refer to this as science literacy.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x-none" sz="1200" dirty="0">
                <a:solidFill>
                  <a:schemeClr val="bg1">
                    <a:lumMod val="50000"/>
                  </a:schemeClr>
                </a:solidFill>
                <a:latin typeface="+mn-lt"/>
              </a:rPr>
              <a:t>What is the evidence of enhanced scientific literacy on support for, attitudes toward science, and health literacy?</a:t>
            </a:r>
          </a:p>
          <a:p>
            <a:endParaRPr lang="en-US" dirty="0"/>
          </a:p>
        </p:txBody>
      </p:sp>
      <p:sp>
        <p:nvSpPr>
          <p:cNvPr id="4" name="Slide Number Placeholder 3"/>
          <p:cNvSpPr>
            <a:spLocks noGrp="1"/>
          </p:cNvSpPr>
          <p:nvPr>
            <p:ph type="sldNum" sz="quarter" idx="5"/>
          </p:nvPr>
        </p:nvSpPr>
        <p:spPr/>
        <p:txBody>
          <a:bodyPr/>
          <a:lstStyle/>
          <a:p>
            <a:fld id="{93AA1589-9CD1-4127-8D07-0A47DC9010FF}" type="slidenum">
              <a:rPr lang="en-US" smtClean="0"/>
              <a:t>22</a:t>
            </a:fld>
            <a:endParaRPr lang="en-US"/>
          </a:p>
        </p:txBody>
      </p:sp>
    </p:spTree>
    <p:extLst>
      <p:ext uri="{BB962C8B-B14F-4D97-AF65-F5344CB8AC3E}">
        <p14:creationId xmlns:p14="http://schemas.microsoft.com/office/powerpoint/2010/main" val="126741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literacy: Access to science—whether using knowledge or creating it—necessitates some level of familiarity with the enterprise and practice of science: we refer to this as science literacy.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x-none" sz="1200" dirty="0">
                <a:solidFill>
                  <a:schemeClr val="bg1">
                    <a:lumMod val="50000"/>
                  </a:schemeClr>
                </a:solidFill>
                <a:latin typeface="+mn-lt"/>
              </a:rPr>
              <a:t>What is the evidence of enhanced scientific literacy on support for, attitudes toward science, and health literacy?</a:t>
            </a:r>
          </a:p>
          <a:p>
            <a:endParaRPr lang="en-US" dirty="0"/>
          </a:p>
        </p:txBody>
      </p:sp>
      <p:sp>
        <p:nvSpPr>
          <p:cNvPr id="4" name="Slide Number Placeholder 3"/>
          <p:cNvSpPr>
            <a:spLocks noGrp="1"/>
          </p:cNvSpPr>
          <p:nvPr>
            <p:ph type="sldNum" sz="quarter" idx="5"/>
          </p:nvPr>
        </p:nvSpPr>
        <p:spPr/>
        <p:txBody>
          <a:bodyPr/>
          <a:lstStyle/>
          <a:p>
            <a:fld id="{93AA1589-9CD1-4127-8D07-0A47DC9010FF}" type="slidenum">
              <a:rPr lang="en-US" smtClean="0"/>
              <a:t>23</a:t>
            </a:fld>
            <a:endParaRPr lang="en-US"/>
          </a:p>
        </p:txBody>
      </p:sp>
    </p:spTree>
    <p:extLst>
      <p:ext uri="{BB962C8B-B14F-4D97-AF65-F5344CB8AC3E}">
        <p14:creationId xmlns:p14="http://schemas.microsoft.com/office/powerpoint/2010/main" val="3323799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dirty="0">
                <a:latin typeface="Times New Roman" charset="0"/>
                <a:ea typeface="ＭＳ Ｐゴシック" charset="-128"/>
              </a:rPr>
              <a:t>People are 1) cognitive misers (Fiske &amp; Taylor, 1991) who 2) look for shortcuts in decision making (Popkin, 1991), and will 3) take a convenience sample of media nearby, and 3) check information against value predispositions, like political ideology and religiosity,</a:t>
            </a:r>
          </a:p>
          <a:p>
            <a:pPr marL="0" indent="0">
              <a:buFontTx/>
              <a:buNone/>
            </a:pPr>
            <a:endParaRPr lang="en-US" dirty="0"/>
          </a:p>
        </p:txBody>
      </p:sp>
      <p:sp>
        <p:nvSpPr>
          <p:cNvPr id="4" name="Slide Number Placeholder 3"/>
          <p:cNvSpPr>
            <a:spLocks noGrp="1"/>
          </p:cNvSpPr>
          <p:nvPr>
            <p:ph type="sldNum" sz="quarter" idx="5"/>
          </p:nvPr>
        </p:nvSpPr>
        <p:spPr/>
        <p:txBody>
          <a:bodyPr/>
          <a:lstStyle/>
          <a:p>
            <a:fld id="{1C98556D-5F73-4D70-8710-E0CEFB1FD5C4}" type="slidenum">
              <a:rPr lang="en-US" smtClean="0"/>
              <a:t>24</a:t>
            </a:fld>
            <a:endParaRPr lang="en-US"/>
          </a:p>
        </p:txBody>
      </p:sp>
    </p:spTree>
    <p:extLst>
      <p:ext uri="{BB962C8B-B14F-4D97-AF65-F5344CB8AC3E}">
        <p14:creationId xmlns:p14="http://schemas.microsoft.com/office/powerpoint/2010/main" val="359950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B2B2B2"/>
              </a:buClr>
              <a:buSzTx/>
              <a:buFont typeface="Wingdings" charset="2"/>
              <a:buNone/>
              <a:tabLst/>
              <a:defRPr/>
            </a:pPr>
            <a:r>
              <a:rPr lang="en-US" altLang="x-none" sz="2400" dirty="0">
                <a:solidFill>
                  <a:srgbClr val="7E192E"/>
                </a:solidFill>
                <a:latin typeface="Arial Narrow" charset="0"/>
              </a:rPr>
              <a:t>… and </a:t>
            </a:r>
            <a:r>
              <a:rPr lang="en-US" altLang="en-GB" sz="2400" dirty="0">
                <a:solidFill>
                  <a:srgbClr val="7E192E"/>
                </a:solidFill>
                <a:latin typeface="Arial Narrow" charset="0"/>
              </a:rPr>
              <a:t>“m</a:t>
            </a:r>
            <a:r>
              <a:rPr lang="en-US" altLang="x-none" sz="2400" dirty="0">
                <a:solidFill>
                  <a:srgbClr val="7E192E"/>
                </a:solidFill>
                <a:latin typeface="Arial Narrow" charset="0"/>
              </a:rPr>
              <a:t>edia frames</a:t>
            </a:r>
            <a:r>
              <a:rPr lang="en-US" altLang="en-GB" sz="2400" dirty="0">
                <a:solidFill>
                  <a:srgbClr val="7E192E"/>
                </a:solidFill>
                <a:latin typeface="Arial Narrow" charset="0"/>
              </a:rPr>
              <a:t>”</a:t>
            </a:r>
            <a:r>
              <a:rPr lang="en-US" altLang="x-none" sz="2400" dirty="0">
                <a:solidFill>
                  <a:srgbClr val="7E192E"/>
                </a:solidFill>
                <a:latin typeface="Arial Narrow" charset="0"/>
              </a:rPr>
              <a:t> do not operate in a vacuum</a:t>
            </a:r>
            <a:endParaRPr lang="en-US" altLang="x-none" sz="2400" dirty="0">
              <a:latin typeface="Arial Narrow" charset="0"/>
              <a:sym typeface="Wingdings" charset="2"/>
            </a:endParaRPr>
          </a:p>
          <a:p>
            <a:pPr eaLnBrk="1" hangingPunct="1">
              <a:buClr>
                <a:srgbClr val="B2B2B2"/>
              </a:buClr>
              <a:buFont typeface="Wingdings" charset="2"/>
              <a:buChar char="§"/>
            </a:pPr>
            <a:r>
              <a:rPr lang="en-US" altLang="x-none" sz="2400" dirty="0">
                <a:latin typeface="Arial Narrow" charset="0"/>
                <a:sym typeface="Wingdings" charset="2"/>
              </a:rPr>
              <a:t>Audiences process frames and information through their own perceptual filters, including</a:t>
            </a:r>
          </a:p>
          <a:p>
            <a:pPr lvl="1" eaLnBrk="1" hangingPunct="1">
              <a:buClr>
                <a:srgbClr val="B2B2B2"/>
              </a:buClr>
              <a:buFont typeface="Wingdings" charset="2"/>
              <a:buChar char="§"/>
            </a:pPr>
            <a:r>
              <a:rPr lang="en-US" altLang="x-none" sz="2400" dirty="0">
                <a:latin typeface="Arial Narrow" charset="0"/>
                <a:sym typeface="Wingdings" charset="2"/>
              </a:rPr>
              <a:t>Political ideology</a:t>
            </a:r>
          </a:p>
          <a:p>
            <a:pPr lvl="1" eaLnBrk="1" hangingPunct="1">
              <a:buClr>
                <a:srgbClr val="B2B2B2"/>
              </a:buClr>
              <a:buFont typeface="Wingdings" charset="2"/>
              <a:buChar char="§"/>
            </a:pPr>
            <a:r>
              <a:rPr lang="en-US" altLang="x-none" sz="2400" dirty="0">
                <a:latin typeface="Arial Narrow" charset="0"/>
                <a:sym typeface="Wingdings" charset="2"/>
              </a:rPr>
              <a:t>Religious beliefs</a:t>
            </a:r>
          </a:p>
          <a:p>
            <a:pPr lvl="1" eaLnBrk="1" hangingPunct="1">
              <a:buClr>
                <a:srgbClr val="B2B2B2"/>
              </a:buClr>
              <a:buFont typeface="Wingdings" charset="2"/>
              <a:buChar char="§"/>
            </a:pPr>
            <a:r>
              <a:rPr lang="en-US" altLang="x-none" sz="2400" dirty="0">
                <a:latin typeface="Arial Narrow" charset="0"/>
                <a:sym typeface="Wingdings" charset="2"/>
              </a:rPr>
              <a:t>Moral schema</a:t>
            </a:r>
          </a:p>
          <a:p>
            <a:pPr lvl="1" eaLnBrk="1" hangingPunct="1">
              <a:buClr>
                <a:srgbClr val="B2B2B2"/>
              </a:buClr>
              <a:buFont typeface="Wingdings" charset="2"/>
              <a:buChar char="§"/>
            </a:pPr>
            <a:r>
              <a:rPr lang="en-US" altLang="x-none" sz="2400" dirty="0">
                <a:latin typeface="Arial Narrow" charset="0"/>
                <a:sym typeface="Wingdings" charset="2"/>
              </a:rPr>
              <a:t>Views of nature</a:t>
            </a:r>
          </a:p>
          <a:p>
            <a:pPr lvl="1" eaLnBrk="1" hangingPunct="1">
              <a:buClr>
                <a:srgbClr val="B2B2B2"/>
              </a:buClr>
              <a:buFont typeface="Wingdings" charset="2"/>
              <a:buChar char="§"/>
            </a:pPr>
            <a:r>
              <a:rPr lang="en-US" altLang="x-none" sz="2400" dirty="0">
                <a:latin typeface="Arial Narrow" charset="0"/>
                <a:sym typeface="Wingdings" charset="2"/>
              </a:rPr>
              <a:t>Deference to scientific authority</a:t>
            </a:r>
          </a:p>
          <a:p>
            <a:pPr lvl="1" eaLnBrk="1" hangingPunct="1">
              <a:buClr>
                <a:srgbClr val="B2B2B2"/>
              </a:buClr>
              <a:buFont typeface="Wingdings" charset="2"/>
              <a:buChar char="§"/>
            </a:pPr>
            <a:r>
              <a:rPr lang="en-US" altLang="x-none" sz="2400" dirty="0">
                <a:latin typeface="Arial Narrow" charset="0"/>
                <a:sym typeface="Wingdings" charset="2"/>
              </a:rPr>
              <a:t>Trust in information sources</a:t>
            </a:r>
          </a:p>
          <a:p>
            <a:pPr lvl="1" eaLnBrk="1" hangingPunct="1">
              <a:buClr>
                <a:srgbClr val="B2B2B2"/>
              </a:buClr>
              <a:buFont typeface="Wingdings" charset="2"/>
              <a:buChar char="§"/>
            </a:pPr>
            <a:r>
              <a:rPr lang="en-US" altLang="x-none" sz="2400" dirty="0">
                <a:latin typeface="Arial Narrow" charset="0"/>
                <a:sym typeface="Wingdings" charset="2"/>
              </a:rPr>
              <a:t> Attitudes toward technology</a:t>
            </a:r>
          </a:p>
          <a:p>
            <a:pPr lvl="1" eaLnBrk="1" hangingPunct="1">
              <a:buClr>
                <a:srgbClr val="B2B2B2"/>
              </a:buClr>
              <a:buFont typeface="Wingdings" charset="2"/>
              <a:buChar char="§"/>
            </a:pPr>
            <a:r>
              <a:rPr lang="en-US" altLang="x-none" sz="2400" dirty="0">
                <a:latin typeface="Arial Narrow" charset="0"/>
                <a:sym typeface="Wingdings" charset="2"/>
              </a:rPr>
              <a:t>…</a:t>
            </a:r>
          </a:p>
          <a:p>
            <a:pPr eaLnBrk="1" hangingPunct="1">
              <a:buClr>
                <a:srgbClr val="B2B2B2"/>
              </a:buClr>
              <a:buFont typeface="Wingdings" charset="2"/>
              <a:buChar char="§"/>
            </a:pPr>
            <a:r>
              <a:rPr lang="en-US" altLang="x-none" sz="2400" dirty="0">
                <a:latin typeface="Arial Narrow" charset="0"/>
                <a:sym typeface="Wingdings" charset="2"/>
              </a:rPr>
              <a:t>As a result: </a:t>
            </a:r>
            <a:r>
              <a:rPr lang="en-US" altLang="x-none" sz="2400" b="1" dirty="0">
                <a:latin typeface="Arial Narrow" charset="0"/>
                <a:sym typeface="Wingdings" charset="2"/>
              </a:rPr>
              <a:t>Any given frame may mean different things to different people.</a:t>
            </a:r>
          </a:p>
          <a:p>
            <a:endParaRPr lang="en-US" dirty="0"/>
          </a:p>
        </p:txBody>
      </p:sp>
      <p:sp>
        <p:nvSpPr>
          <p:cNvPr id="4" name="Slide Number Placeholder 3"/>
          <p:cNvSpPr>
            <a:spLocks noGrp="1"/>
          </p:cNvSpPr>
          <p:nvPr>
            <p:ph type="sldNum" sz="quarter" idx="5"/>
          </p:nvPr>
        </p:nvSpPr>
        <p:spPr/>
        <p:txBody>
          <a:bodyPr/>
          <a:lstStyle/>
          <a:p>
            <a:fld id="{93AA1589-9CD1-4127-8D07-0A47DC9010FF}" type="slidenum">
              <a:rPr lang="en-US" smtClean="0"/>
              <a:t>25</a:t>
            </a:fld>
            <a:endParaRPr lang="en-US"/>
          </a:p>
        </p:txBody>
      </p:sp>
    </p:spTree>
    <p:extLst>
      <p:ext uri="{BB962C8B-B14F-4D97-AF65-F5344CB8AC3E}">
        <p14:creationId xmlns:p14="http://schemas.microsoft.com/office/powerpoint/2010/main" val="1178773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dirty="0"/>
              <a:t>Shark attacks vs. falling down stairs/ heart disease </a:t>
            </a:r>
          </a:p>
          <a:p>
            <a:pPr marL="228600" indent="-228600">
              <a:buAutoNum type="alphaLcParenR"/>
            </a:pPr>
            <a:r>
              <a:rPr lang="en-US" dirty="0"/>
              <a:t>“potential” what ppl assume/ perceive in the hypothetical </a:t>
            </a:r>
          </a:p>
          <a:p>
            <a:pPr marL="228600" indent="-228600">
              <a:buAutoNum type="alphaLcParenR"/>
            </a:pPr>
            <a:r>
              <a:rPr lang="en-US" dirty="0"/>
              <a:t>MAGNITUDE &gt; PROBABILITY – so even if something is unlikely to happen (nuclear disaster) the magnitude of that potential impact weighs more heavily in impacting perceptions of risk than the “actual risk” that is probabilistically likely </a:t>
            </a:r>
          </a:p>
        </p:txBody>
      </p:sp>
      <p:sp>
        <p:nvSpPr>
          <p:cNvPr id="4" name="Slide Number Placeholder 3"/>
          <p:cNvSpPr>
            <a:spLocks noGrp="1"/>
          </p:cNvSpPr>
          <p:nvPr>
            <p:ph type="sldNum" sz="quarter" idx="5"/>
          </p:nvPr>
        </p:nvSpPr>
        <p:spPr/>
        <p:txBody>
          <a:bodyPr/>
          <a:lstStyle/>
          <a:p>
            <a:fld id="{347655C8-32E9-411A-A82E-FA3DBE6D98CE}" type="slidenum">
              <a:rPr lang="en-US" smtClean="0"/>
              <a:pPr/>
              <a:t>26</a:t>
            </a:fld>
            <a:endParaRPr lang="en-US"/>
          </a:p>
        </p:txBody>
      </p:sp>
    </p:spTree>
    <p:extLst>
      <p:ext uri="{BB962C8B-B14F-4D97-AF65-F5344CB8AC3E}">
        <p14:creationId xmlns:p14="http://schemas.microsoft.com/office/powerpoint/2010/main" val="184796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to further evaluate and address equity in vaccine distribution, we have developed the EVE Model for Evaluating Vulnerability and Equity. This is an extension of the SAFER Model using the same four quadrant design, but now comparing vaccination rates by census tract with the CDC social vulnerability index or SVI score. The SVI uses 15 social factors, including poverty level, vehicle access, and crowded housing to determine vulnerability of communities to adverse events, specifically for emergency events, such as COVID. </a:t>
            </a:r>
          </a:p>
          <a:p>
            <a:endParaRPr lang="en-US" dirty="0"/>
          </a:p>
          <a:p>
            <a:r>
              <a:rPr lang="en-US" dirty="0"/>
              <a:t>The data in the vaccination rates is just illustrative for now and not real data– we are in the process of data use agreements with the state to get that data populated. But you can see that when you combine vaccination rates with SVI, you can develop a need based model for critical resource allocation, in this case, vaccinations. You can see from the four quadrant design that the primary goal would be shift census tracts from the orange color, representing high SVI paired with low vaccination rates, to the green category with higher vaccination rates. This model will be able to identify communities to provide targeted messaging and resource allocation.   We hope to have the data for this be publicly available on the county dashboard in the near future.</a:t>
            </a:r>
          </a:p>
        </p:txBody>
      </p:sp>
      <p:sp>
        <p:nvSpPr>
          <p:cNvPr id="4" name="Slide Number Placeholder 3"/>
          <p:cNvSpPr>
            <a:spLocks noGrp="1"/>
          </p:cNvSpPr>
          <p:nvPr>
            <p:ph type="sldNum" sz="quarter" idx="5"/>
          </p:nvPr>
        </p:nvSpPr>
        <p:spPr/>
        <p:txBody>
          <a:bodyPr/>
          <a:lstStyle/>
          <a:p>
            <a:fld id="{B2A3CB12-1D23-004D-8F24-9F0EF55E686B}" type="slidenum">
              <a:rPr lang="en-US" smtClean="0"/>
              <a:t>2</a:t>
            </a:fld>
            <a:endParaRPr lang="en-US"/>
          </a:p>
        </p:txBody>
      </p:sp>
    </p:spTree>
    <p:extLst>
      <p:ext uri="{BB962C8B-B14F-4D97-AF65-F5344CB8AC3E}">
        <p14:creationId xmlns:p14="http://schemas.microsoft.com/office/powerpoint/2010/main" val="3572272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 before I introduce you to these qualitative factors, if climate change isn’t already primed in your mind. Let’s bring it there. So think about climate change – and climate change mitigation efforts or new/emerging energy technologies:</a:t>
            </a:r>
          </a:p>
          <a:p>
            <a:endParaRPr lang="en-US" dirty="0"/>
          </a:p>
        </p:txBody>
      </p:sp>
      <p:sp>
        <p:nvSpPr>
          <p:cNvPr id="4" name="Slide Number Placeholder 3"/>
          <p:cNvSpPr>
            <a:spLocks noGrp="1"/>
          </p:cNvSpPr>
          <p:nvPr>
            <p:ph type="sldNum" sz="quarter" idx="5"/>
          </p:nvPr>
        </p:nvSpPr>
        <p:spPr/>
        <p:txBody>
          <a:bodyPr/>
          <a:lstStyle/>
          <a:p>
            <a:fld id="{347655C8-32E9-411A-A82E-FA3DBE6D98CE}" type="slidenum">
              <a:rPr lang="en-US" smtClean="0"/>
              <a:pPr/>
              <a:t>27</a:t>
            </a:fld>
            <a:endParaRPr lang="en-US"/>
          </a:p>
        </p:txBody>
      </p:sp>
    </p:spTree>
    <p:extLst>
      <p:ext uri="{BB962C8B-B14F-4D97-AF65-F5344CB8AC3E}">
        <p14:creationId xmlns:p14="http://schemas.microsoft.com/office/powerpoint/2010/main" val="336216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Clr>
                <a:srgbClr val="E1182A"/>
              </a:buClr>
            </a:pPr>
            <a:r>
              <a:rPr lang="en-US" sz="1200" kern="0" dirty="0">
                <a:solidFill>
                  <a:srgbClr val="7E0000"/>
                </a:solidFill>
                <a:latin typeface="Arial Narrow" charset="0"/>
                <a:ea typeface="Arial Narrow" charset="0"/>
                <a:cs typeface="Arial Narrow" charset="0"/>
              </a:rPr>
              <a:t>It is not that people do not trust the science or ignore scientific facts</a:t>
            </a:r>
          </a:p>
          <a:p>
            <a:pPr>
              <a:lnSpc>
                <a:spcPct val="90000"/>
              </a:lnSpc>
              <a:buClr>
                <a:srgbClr val="E1182A"/>
              </a:buClr>
            </a:pPr>
            <a:r>
              <a:rPr lang="en-US" altLang="ja-JP" sz="1200" kern="0" dirty="0">
                <a:solidFill>
                  <a:srgbClr val="7E0000"/>
                </a:solidFill>
                <a:latin typeface="Arial Narrow" charset="0"/>
                <a:ea typeface="ＭＳ Ｐゴシック" charset="-128"/>
                <a:cs typeface="Arial Narrow" charset="0"/>
              </a:rPr>
              <a:t>They trust the “science” that supports their beliefs</a:t>
            </a:r>
            <a:endParaRPr lang="en-US" altLang="ja-JP" sz="1200" kern="0" dirty="0">
              <a:solidFill>
                <a:srgbClr val="800000"/>
              </a:solidFill>
              <a:latin typeface="Arial Narrow" charset="0"/>
              <a:ea typeface="ＭＳ Ｐゴシック" charset="-128"/>
            </a:endParaRP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ea typeface="ＭＳ Ｐゴシック" charset="-128"/>
              </a:rPr>
              <a:t>“</a:t>
            </a:r>
            <a:r>
              <a:rPr lang="en-US" altLang="ja-JP" sz="1200" dirty="0">
                <a:ea typeface="ＭＳ Ｐゴシック" charset="-128"/>
              </a:rPr>
              <a:t>Trust</a:t>
            </a:r>
            <a:r>
              <a:rPr lang="ja-JP" altLang="en-US" sz="1200" dirty="0">
                <a:ea typeface="ＭＳ Ｐゴシック" charset="-128"/>
              </a:rPr>
              <a:t>”</a:t>
            </a:r>
            <a:r>
              <a:rPr lang="en-US" altLang="ja-JP" sz="1200" dirty="0">
                <a:ea typeface="ＭＳ Ｐゴシック" charset="-128"/>
              </a:rPr>
              <a:t> is a major predictor of risk perception (e.g. for gene </a:t>
            </a:r>
            <a:r>
              <a:rPr lang="en-US" altLang="ja-JP" sz="1200" dirty="0" err="1">
                <a:ea typeface="ＭＳ Ｐゴシック" charset="-128"/>
              </a:rPr>
              <a:t>techology</a:t>
            </a:r>
            <a:r>
              <a:rPr lang="en-US" altLang="ja-JP" sz="1200" dirty="0">
                <a:ea typeface="ＭＳ Ｐゴシック" charset="-128"/>
              </a:rPr>
              <a:t>) </a:t>
            </a:r>
            <a:r>
              <a:rPr lang="en-US" altLang="ja-JP" sz="1100" dirty="0">
                <a:ea typeface="ＭＳ Ｐゴシック" charset="-128"/>
              </a:rPr>
              <a:t>(Siegrist, 2000)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C00000"/>
                </a:solidFill>
                <a:ea typeface="ＭＳ Ｐゴシック" charset="-128"/>
              </a:rPr>
              <a:t>Acceptance of a message is often more closely related to the perceived </a:t>
            </a:r>
            <a:r>
              <a:rPr lang="ja-JP" altLang="en-US" sz="1200" dirty="0">
                <a:solidFill>
                  <a:srgbClr val="C00000"/>
                </a:solidFill>
                <a:ea typeface="ＭＳ Ｐゴシック" charset="-128"/>
              </a:rPr>
              <a:t>“</a:t>
            </a:r>
            <a:r>
              <a:rPr lang="en-US" altLang="ja-JP" sz="1200" dirty="0">
                <a:solidFill>
                  <a:srgbClr val="C00000"/>
                </a:solidFill>
                <a:ea typeface="ＭＳ Ｐゴシック" charset="-128"/>
              </a:rPr>
              <a:t>trustworthiness</a:t>
            </a:r>
            <a:r>
              <a:rPr lang="ja-JP" altLang="en-US" sz="1200" dirty="0">
                <a:solidFill>
                  <a:srgbClr val="C00000"/>
                </a:solidFill>
                <a:ea typeface="ＭＳ Ｐゴシック" charset="-128"/>
              </a:rPr>
              <a:t>”</a:t>
            </a:r>
            <a:r>
              <a:rPr lang="en-US" altLang="ja-JP" sz="1200" dirty="0">
                <a:solidFill>
                  <a:srgbClr val="C00000"/>
                </a:solidFill>
                <a:ea typeface="ＭＳ Ｐゴシック" charset="-128"/>
              </a:rPr>
              <a:t> of the messenger than the content of the message itself</a:t>
            </a:r>
          </a:p>
          <a:p>
            <a:pPr marL="171450" indent="-171450" eaLnBrk="1" hangingPunct="1">
              <a:lnSpc>
                <a:spcPct val="90000"/>
              </a:lnSpc>
              <a:buClr>
                <a:srgbClr val="E1182A"/>
              </a:buClr>
              <a:buFont typeface="Arial" panose="020B0604020202020204" pitchFamily="34" charset="0"/>
              <a:buChar char="•"/>
            </a:pPr>
            <a:r>
              <a:rPr lang="en-US" altLang="en-US" sz="1200" dirty="0">
                <a:ea typeface="ＭＳ Ｐゴシック" charset="-128"/>
              </a:rPr>
              <a:t>Stronger correlation between </a:t>
            </a:r>
            <a:r>
              <a:rPr lang="ja-JP" altLang="en-US" sz="1200" dirty="0">
                <a:ea typeface="ＭＳ Ｐゴシック" charset="-128"/>
              </a:rPr>
              <a:t>“</a:t>
            </a:r>
            <a:r>
              <a:rPr lang="en-US" altLang="ja-JP" sz="1200" dirty="0">
                <a:ea typeface="ＭＳ Ｐゴシック" charset="-128"/>
              </a:rPr>
              <a:t>trust</a:t>
            </a:r>
            <a:r>
              <a:rPr lang="ja-JP" altLang="en-US" sz="1200" dirty="0">
                <a:ea typeface="ＭＳ Ｐゴシック" charset="-128"/>
              </a:rPr>
              <a:t>”</a:t>
            </a:r>
            <a:r>
              <a:rPr lang="en-US" altLang="ja-JP" sz="1200" dirty="0">
                <a:ea typeface="ＭＳ Ｐゴシック" charset="-128"/>
              </a:rPr>
              <a:t> and acceptance and seeing more benefits than risk, than between knowledge and acceptance </a:t>
            </a:r>
            <a:r>
              <a:rPr lang="en-US" altLang="en-US" sz="1100" dirty="0">
                <a:ea typeface="ＭＳ Ｐゴシック" charset="-128"/>
              </a:rPr>
              <a:t>(Brossard &amp; Nisbet, 2007)</a:t>
            </a:r>
          </a:p>
          <a:p>
            <a:endParaRPr lang="en-US" dirty="0"/>
          </a:p>
          <a:p>
            <a:r>
              <a:rPr lang="en-US" altLang="en-US" dirty="0">
                <a:latin typeface="Arial" charset="0"/>
                <a:ea typeface="ＭＳ Ｐゴシック" charset="-128"/>
              </a:rPr>
              <a:t>Like Priest article found that perceptions of trust varied across types of risks, also vary across social institutions</a:t>
            </a:r>
          </a:p>
          <a:p>
            <a:r>
              <a:rPr lang="en-US" altLang="en-US" dirty="0">
                <a:latin typeface="Arial" charset="0"/>
                <a:ea typeface="ＭＳ Ｐゴシック" charset="-128"/>
              </a:rPr>
              <a:t>This model also incorporates the knowledge aspect as a predictor of trust in groups and institutions instead of a direct predictor of risk perceptions,</a:t>
            </a:r>
          </a:p>
          <a:p>
            <a:endParaRPr lang="en-US" dirty="0"/>
          </a:p>
          <a:p>
            <a:pPr eaLnBrk="1" hangingPunct="1">
              <a:buClr>
                <a:srgbClr val="E1182A"/>
              </a:buClr>
            </a:pPr>
            <a:r>
              <a:rPr lang="en-US" altLang="en-US" sz="2800" dirty="0">
                <a:ea typeface="ＭＳ Ｐゴシック" charset="-128"/>
              </a:rPr>
              <a:t>Strong correlation between perceived </a:t>
            </a:r>
            <a:r>
              <a:rPr lang="ja-JP" altLang="en-US" sz="2800" dirty="0">
                <a:ea typeface="ＭＳ Ｐゴシック" charset="-128"/>
              </a:rPr>
              <a:t>“</a:t>
            </a:r>
            <a:r>
              <a:rPr lang="en-US" altLang="ja-JP" sz="2800" dirty="0">
                <a:ea typeface="ＭＳ Ｐゴシック" charset="-128"/>
              </a:rPr>
              <a:t>trustworthiness</a:t>
            </a:r>
            <a:r>
              <a:rPr lang="ja-JP" altLang="en-US" sz="2800" dirty="0">
                <a:ea typeface="ＭＳ Ｐゴシック" charset="-128"/>
              </a:rPr>
              <a:t>”</a:t>
            </a:r>
            <a:r>
              <a:rPr lang="en-US" altLang="ja-JP" sz="2800" dirty="0">
                <a:ea typeface="ＭＳ Ｐゴシック" charset="-128"/>
              </a:rPr>
              <a:t> and frankness about scientific uncertainty.</a:t>
            </a:r>
          </a:p>
          <a:p>
            <a:pPr lvl="1" eaLnBrk="1" hangingPunct="1">
              <a:buClr>
                <a:srgbClr val="E1182A"/>
              </a:buClr>
            </a:pPr>
            <a:r>
              <a:rPr lang="en-US" altLang="en-US" dirty="0">
                <a:ea typeface="ＭＳ Ｐゴシック" charset="-128"/>
              </a:rPr>
              <a:t>Desire to be given the </a:t>
            </a:r>
            <a:r>
              <a:rPr lang="ja-JP" altLang="en-US" dirty="0">
                <a:ea typeface="ＭＳ Ｐゴシック" charset="-128"/>
              </a:rPr>
              <a:t>“</a:t>
            </a:r>
            <a:r>
              <a:rPr lang="en-US" altLang="ja-JP" dirty="0">
                <a:ea typeface="ＭＳ Ｐゴシック" charset="-128"/>
              </a:rPr>
              <a:t>straight facts</a:t>
            </a:r>
            <a:r>
              <a:rPr lang="ja-JP" altLang="en-US" dirty="0">
                <a:ea typeface="ＭＳ Ｐゴシック" charset="-128"/>
              </a:rPr>
              <a:t>”</a:t>
            </a:r>
            <a:endParaRPr lang="en-US" altLang="ja-JP" dirty="0">
              <a:ea typeface="ＭＳ Ｐゴシック" charset="-128"/>
            </a:endParaRPr>
          </a:p>
          <a:p>
            <a:pPr lvl="1" eaLnBrk="1" hangingPunct="1">
              <a:buClr>
                <a:srgbClr val="E1182A"/>
              </a:buClr>
            </a:pPr>
            <a:r>
              <a:rPr lang="en-US" altLang="en-US" dirty="0">
                <a:ea typeface="ＭＳ Ｐゴシック" charset="-128"/>
              </a:rPr>
              <a:t>Removing uncertainty raises alarms, sounds patronizing</a:t>
            </a:r>
          </a:p>
          <a:p>
            <a:endParaRPr lang="en-US" dirty="0"/>
          </a:p>
        </p:txBody>
      </p:sp>
      <p:sp>
        <p:nvSpPr>
          <p:cNvPr id="4" name="Slide Number Placeholder 3"/>
          <p:cNvSpPr>
            <a:spLocks noGrp="1"/>
          </p:cNvSpPr>
          <p:nvPr>
            <p:ph type="sldNum" sz="quarter" idx="5"/>
          </p:nvPr>
        </p:nvSpPr>
        <p:spPr/>
        <p:txBody>
          <a:bodyPr/>
          <a:lstStyle/>
          <a:p>
            <a:fld id="{347655C8-32E9-411A-A82E-FA3DBE6D98CE}" type="slidenum">
              <a:rPr lang="en-US" smtClean="0"/>
              <a:pPr/>
              <a:t>28</a:t>
            </a:fld>
            <a:endParaRPr lang="en-US"/>
          </a:p>
        </p:txBody>
      </p:sp>
    </p:spTree>
    <p:extLst>
      <p:ext uri="{BB962C8B-B14F-4D97-AF65-F5344CB8AC3E}">
        <p14:creationId xmlns:p14="http://schemas.microsoft.com/office/powerpoint/2010/main" val="361897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pitchFamily="2" charset="2"/>
              <a:buChar char="Þ"/>
            </a:pPr>
            <a:r>
              <a:rPr lang="en-US" dirty="0">
                <a:latin typeface="Arial Narrow" panose="020B0604020202020204" pitchFamily="34" charset="0"/>
                <a:cs typeface="Arial Narrow" panose="020B0604020202020204" pitchFamily="34" charset="0"/>
              </a:rPr>
              <a:t> 	Find out what their concerns are, listening is key</a:t>
            </a:r>
          </a:p>
          <a:p>
            <a:pPr>
              <a:buFont typeface="Symbol" pitchFamily="2" charset="2"/>
              <a:buChar char="Þ"/>
            </a:pPr>
            <a:r>
              <a:rPr lang="en-US" dirty="0">
                <a:latin typeface="Arial Narrow" panose="020B0604020202020204" pitchFamily="34" charset="0"/>
                <a:cs typeface="Arial Narrow" panose="020B0604020202020204" pitchFamily="34" charset="0"/>
              </a:rPr>
              <a:t> 	Ponder if it is worth to try to persuade. 	</a:t>
            </a:r>
          </a:p>
          <a:p>
            <a:pPr>
              <a:buFont typeface="Symbol" pitchFamily="2" charset="2"/>
              <a:buNone/>
            </a:pPr>
            <a:r>
              <a:rPr lang="en-US" dirty="0">
                <a:latin typeface="Arial Narrow" panose="020B0604020202020204" pitchFamily="34" charset="0"/>
                <a:cs typeface="Arial Narrow" panose="020B0604020202020204" pitchFamily="34" charset="0"/>
              </a:rPr>
              <a:t>	Established attitudes are extremely hard to 	change</a:t>
            </a:r>
          </a:p>
          <a:p>
            <a:pPr>
              <a:buFont typeface="Symbol" pitchFamily="2" charset="2"/>
              <a:buChar char="Þ"/>
            </a:pPr>
            <a:r>
              <a:rPr lang="en-US" dirty="0">
                <a:latin typeface="Arial Narrow" panose="020B0604020202020204" pitchFamily="34" charset="0"/>
                <a:cs typeface="Arial Narrow" panose="020B0604020202020204" pitchFamily="34" charset="0"/>
              </a:rPr>
              <a:t> 	Rely on trusted messengers (“have you heard xx talk about this?”)</a:t>
            </a:r>
          </a:p>
          <a:p>
            <a:pPr>
              <a:buFont typeface="Symbol" pitchFamily="2" charset="2"/>
              <a:buChar char="Þ"/>
            </a:pPr>
            <a:r>
              <a:rPr lang="en-US" dirty="0">
                <a:latin typeface="Arial Narrow" panose="020B0604020202020204" pitchFamily="34" charset="0"/>
                <a:cs typeface="Arial Narrow" panose="020B0604020202020204" pitchFamily="34" charset="0"/>
              </a:rPr>
              <a:t> 	Remember that often planting a seed is what is needed, as well as promoting information seeking</a:t>
            </a:r>
          </a:p>
          <a:p>
            <a:endParaRPr lang="en-US" dirty="0"/>
          </a:p>
          <a:p>
            <a:endParaRPr lang="en-US" dirty="0"/>
          </a:p>
          <a:p>
            <a:r>
              <a:rPr lang="en-US" dirty="0"/>
              <a:t>Kaiser Poll March 2021:</a:t>
            </a:r>
          </a:p>
          <a:p>
            <a:pPr>
              <a:buFont typeface="Arial" panose="020B0604020202020204" pitchFamily="34" charset="0"/>
              <a:buChar char="•"/>
            </a:pPr>
            <a:r>
              <a:rPr lang="en-US" dirty="0">
                <a:latin typeface="Arial Narrow" panose="020B0604020202020204" pitchFamily="34" charset="0"/>
                <a:cs typeface="Arial Narrow" panose="020B0604020202020204" pitchFamily="34" charset="0"/>
              </a:rPr>
              <a:t>“Of those in the “wait and see” group, half said they would be more likely to get vaccinated if it were offered to them during a routine medical appointment.</a:t>
            </a:r>
          </a:p>
          <a:p>
            <a:pPr>
              <a:buFont typeface="Arial" panose="020B0604020202020204" pitchFamily="34" charset="0"/>
              <a:buChar char="•"/>
            </a:pPr>
            <a:r>
              <a:rPr lang="en-US" dirty="0">
                <a:latin typeface="Arial Narrow" panose="020B0604020202020204" pitchFamily="34" charset="0"/>
                <a:cs typeface="Arial Narrow" panose="020B0604020202020204" pitchFamily="34" charset="0"/>
              </a:rPr>
              <a:t>37% said they would be more likely if their employer arranged for on-site vaccinations at their workplace.</a:t>
            </a:r>
          </a:p>
          <a:p>
            <a:pPr>
              <a:buFont typeface="Arial" panose="020B0604020202020204" pitchFamily="34" charset="0"/>
              <a:buChar char="•"/>
            </a:pPr>
            <a:r>
              <a:rPr lang="en-US" dirty="0">
                <a:latin typeface="Arial Narrow" panose="020B0604020202020204" pitchFamily="34" charset="0"/>
                <a:cs typeface="Arial Narrow" panose="020B0604020202020204" pitchFamily="34" charset="0"/>
              </a:rPr>
              <a:t>37% said they would be more likely if their employer offered to pay them an extra $200 to be vaccinated.”</a:t>
            </a:r>
          </a:p>
          <a:p>
            <a:pPr>
              <a:buFont typeface="Arial" panose="020B0604020202020204" pitchFamily="34" charset="0"/>
              <a:buChar char="•"/>
            </a:pPr>
            <a:endParaRPr lang="en-US" dirty="0">
              <a:latin typeface="Arial Narrow" panose="020B0604020202020204" pitchFamily="34" charset="0"/>
              <a:cs typeface="Arial Narrow" panose="020B0604020202020204" pitchFamily="34" charset="0"/>
            </a:endParaRPr>
          </a:p>
          <a:p>
            <a:pPr>
              <a:buFont typeface="Arial" panose="020B0604020202020204" pitchFamily="34" charset="0"/>
              <a:buChar char="•"/>
            </a:pPr>
            <a:endParaRPr lang="en-US" dirty="0">
              <a:latin typeface="Arial Narrow" panose="020B0604020202020204" pitchFamily="34" charset="0"/>
              <a:cs typeface="Arial Narrow" panose="020B0604020202020204" pitchFamily="34" charset="0"/>
            </a:endParaRPr>
          </a:p>
          <a:p>
            <a:endParaRPr lang="en-US" dirty="0">
              <a:latin typeface="Arial Narrow" panose="020B0604020202020204" pitchFamily="34" charset="0"/>
            </a:endParaRPr>
          </a:p>
          <a:p>
            <a:r>
              <a:rPr lang="en-US" dirty="0">
                <a:latin typeface="Arial Narrow" panose="020B0604020202020204" pitchFamily="34" charset="0"/>
              </a:rPr>
              <a:t>NASEM report shows:</a:t>
            </a:r>
          </a:p>
          <a:p>
            <a:pPr marL="171450" indent="-171450">
              <a:buFont typeface="Arial" panose="020B0604020202020204" pitchFamily="34" charset="0"/>
              <a:buChar char="•"/>
            </a:pPr>
            <a:r>
              <a:rPr lang="en-US" dirty="0">
                <a:latin typeface="Arial Narrow" panose="020B0604020202020204" pitchFamily="34" charset="0"/>
              </a:rPr>
              <a:t>Positive impact of community-based interventions </a:t>
            </a:r>
          </a:p>
          <a:p>
            <a:pPr marL="171450" indent="-171450">
              <a:buFont typeface="Arial" panose="020B0604020202020204" pitchFamily="34" charset="0"/>
              <a:buChar char="•"/>
            </a:pPr>
            <a:r>
              <a:rPr lang="en-US" dirty="0"/>
              <a:t>Considers how to harness cultural insights to increase vaccine uptake </a:t>
            </a:r>
          </a:p>
          <a:p>
            <a:pPr marL="171450" indent="-171450">
              <a:buFont typeface="Arial" panose="020B0604020202020204" pitchFamily="34" charset="0"/>
              <a:buChar char="•"/>
            </a:pPr>
            <a:r>
              <a:rPr lang="en-US" dirty="0"/>
              <a:t>The role of physicians (as trusted messengers) in building vaccine confidence and acceptance </a:t>
            </a:r>
          </a:p>
          <a:p>
            <a:pPr marL="171450" indent="-171450">
              <a:buFont typeface="Arial" panose="020B0604020202020204" pitchFamily="34" charset="0"/>
              <a:buChar char="•"/>
            </a:pPr>
            <a:r>
              <a:rPr lang="en-US" dirty="0"/>
              <a:t>Communicating with vaccine-hesitant parents </a:t>
            </a:r>
          </a:p>
          <a:p>
            <a:pPr marL="171450" indent="-171450">
              <a:buFont typeface="Arial" panose="020B0604020202020204" pitchFamily="34" charset="0"/>
              <a:buChar char="•"/>
            </a:pPr>
            <a:r>
              <a:rPr lang="en-US" dirty="0"/>
              <a:t>“Community Literacy” (explained in previous highlighted NASEM report</a:t>
            </a:r>
          </a:p>
        </p:txBody>
      </p:sp>
      <p:sp>
        <p:nvSpPr>
          <p:cNvPr id="4" name="Slide Number Placeholder 3"/>
          <p:cNvSpPr>
            <a:spLocks noGrp="1"/>
          </p:cNvSpPr>
          <p:nvPr>
            <p:ph type="sldNum" sz="quarter" idx="5"/>
          </p:nvPr>
        </p:nvSpPr>
        <p:spPr/>
        <p:txBody>
          <a:bodyPr/>
          <a:lstStyle/>
          <a:p>
            <a:fld id="{93AA1589-9CD1-4127-8D07-0A47DC9010FF}" type="slidenum">
              <a:rPr lang="en-US" smtClean="0"/>
              <a:t>29</a:t>
            </a:fld>
            <a:endParaRPr lang="en-US"/>
          </a:p>
        </p:txBody>
      </p:sp>
    </p:spTree>
    <p:extLst>
      <p:ext uri="{BB962C8B-B14F-4D97-AF65-F5344CB8AC3E}">
        <p14:creationId xmlns:p14="http://schemas.microsoft.com/office/powerpoint/2010/main" val="2886033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shorten &amp; adjust </a:t>
            </a:r>
          </a:p>
        </p:txBody>
      </p:sp>
      <p:sp>
        <p:nvSpPr>
          <p:cNvPr id="4" name="Slide Number Placeholder 3"/>
          <p:cNvSpPr>
            <a:spLocks noGrp="1"/>
          </p:cNvSpPr>
          <p:nvPr>
            <p:ph type="sldNum" sz="quarter" idx="5"/>
          </p:nvPr>
        </p:nvSpPr>
        <p:spPr/>
        <p:txBody>
          <a:bodyPr/>
          <a:lstStyle/>
          <a:p>
            <a:fld id="{347655C8-32E9-411A-A82E-FA3DBE6D98CE}" type="slidenum">
              <a:rPr lang="en-US" smtClean="0"/>
              <a:pPr/>
              <a:t>30</a:t>
            </a:fld>
            <a:endParaRPr lang="en-US"/>
          </a:p>
        </p:txBody>
      </p:sp>
    </p:spTree>
    <p:extLst>
      <p:ext uri="{BB962C8B-B14F-4D97-AF65-F5344CB8AC3E}">
        <p14:creationId xmlns:p14="http://schemas.microsoft.com/office/powerpoint/2010/main" val="3946407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655C8-32E9-411A-A82E-FA3DBE6D98CE}" type="slidenum">
              <a:rPr lang="en-US" smtClean="0"/>
              <a:pPr/>
              <a:t>31</a:t>
            </a:fld>
            <a:endParaRPr lang="en-US"/>
          </a:p>
        </p:txBody>
      </p:sp>
    </p:spTree>
    <p:extLst>
      <p:ext uri="{BB962C8B-B14F-4D97-AF65-F5344CB8AC3E}">
        <p14:creationId xmlns:p14="http://schemas.microsoft.com/office/powerpoint/2010/main" val="3019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seen a significant shift in the dynamics of the pandemic, as well as the response. One one hand– the positive view– we have seen a partial decoupling of cases from severe disease. That is largely due to immunity– most safely and effectively achieved through vaccination and boosters. So, that is good news, but it is important to remember that a large portion of our population and certainly the global population remains unvaccinated or unable to get vaccinated. Moreover, the pandemic is dynamic. New variants are emerging regularly and becoming more transmissible, though as of recently not more severe. But we can not predict the future and we must remain cautious. </a:t>
            </a:r>
          </a:p>
        </p:txBody>
      </p:sp>
      <p:sp>
        <p:nvSpPr>
          <p:cNvPr id="4" name="Slide Number Placeholder 3"/>
          <p:cNvSpPr>
            <a:spLocks noGrp="1"/>
          </p:cNvSpPr>
          <p:nvPr>
            <p:ph type="sldNum" sz="quarter" idx="5"/>
          </p:nvPr>
        </p:nvSpPr>
        <p:spPr/>
        <p:txBody>
          <a:bodyPr/>
          <a:lstStyle/>
          <a:p>
            <a:fld id="{B2A3CB12-1D23-004D-8F24-9F0EF55E686B}" type="slidenum">
              <a:rPr lang="en-US" smtClean="0"/>
              <a:t>3</a:t>
            </a:fld>
            <a:endParaRPr lang="en-US"/>
          </a:p>
        </p:txBody>
      </p:sp>
    </p:spTree>
    <p:extLst>
      <p:ext uri="{BB962C8B-B14F-4D97-AF65-F5344CB8AC3E}">
        <p14:creationId xmlns:p14="http://schemas.microsoft.com/office/powerpoint/2010/main" val="54915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Vaccine Community Outreach Educational Summit : COVID-19 Vaccine Community Outreach : Health Literacy Programs : Programs : Wisconsin Health Literacy : Wisconsin Literacy, Inc.</a:t>
            </a:r>
            <a:endParaRPr lang="en-US" dirty="0"/>
          </a:p>
        </p:txBody>
      </p:sp>
      <p:sp>
        <p:nvSpPr>
          <p:cNvPr id="4" name="Slide Number Placeholder 3"/>
          <p:cNvSpPr>
            <a:spLocks noGrp="1"/>
          </p:cNvSpPr>
          <p:nvPr>
            <p:ph type="sldNum" sz="quarter" idx="5"/>
          </p:nvPr>
        </p:nvSpPr>
        <p:spPr/>
        <p:txBody>
          <a:bodyPr/>
          <a:lstStyle/>
          <a:p>
            <a:fld id="{C03D29F8-3447-4548-88E8-383C7327E69B}" type="slidenum">
              <a:rPr lang="en-US" smtClean="0"/>
              <a:t>4</a:t>
            </a:fld>
            <a:endParaRPr lang="en-US"/>
          </a:p>
        </p:txBody>
      </p:sp>
    </p:spTree>
    <p:extLst>
      <p:ext uri="{BB962C8B-B14F-4D97-AF65-F5344CB8AC3E}">
        <p14:creationId xmlns:p14="http://schemas.microsoft.com/office/powerpoint/2010/main" val="1352390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03D29F8-3447-4548-88E8-383C7327E69B}" type="slidenum">
              <a:rPr lang="en-US" smtClean="0"/>
              <a:t>6</a:t>
            </a:fld>
            <a:endParaRPr lang="en-US"/>
          </a:p>
        </p:txBody>
      </p:sp>
    </p:spTree>
    <p:extLst>
      <p:ext uri="{BB962C8B-B14F-4D97-AF65-F5344CB8AC3E}">
        <p14:creationId xmlns:p14="http://schemas.microsoft.com/office/powerpoint/2010/main" val="79239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D29F8-3447-4548-88E8-383C7327E6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9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COVID 19 Pandemic is Winding Down,</a:t>
            </a:r>
            <a:br>
              <a:rPr lang="en-US" sz="1200" dirty="0"/>
            </a:br>
            <a:r>
              <a:rPr lang="en-US" sz="1200" dirty="0"/>
              <a:t>What does this mean for public health?</a:t>
            </a:r>
          </a:p>
          <a:p>
            <a:pPr marL="0" marR="0">
              <a:spcBef>
                <a:spcPts val="0"/>
              </a:spcBef>
              <a:spcAft>
                <a:spcPts val="0"/>
              </a:spcAft>
            </a:pPr>
            <a:r>
              <a:rPr lang="en-US" sz="1800" dirty="0">
                <a:effectLst/>
                <a:latin typeface="Calibri" panose="020F0502020204030204" pitchFamily="34" charset="0"/>
              </a:rPr>
              <a:t>-Pandemic state/Surge state: What did the COVID 19 response look like </a:t>
            </a:r>
          </a:p>
          <a:p>
            <a:pPr marL="0" marR="0">
              <a:spcBef>
                <a:spcPts val="0"/>
              </a:spcBef>
              <a:spcAft>
                <a:spcPts val="0"/>
              </a:spcAft>
            </a:pPr>
            <a:r>
              <a:rPr lang="en-US" sz="1800" dirty="0">
                <a:effectLst/>
                <a:latin typeface="Calibri" panose="020F0502020204030204" pitchFamily="34" charset="0"/>
              </a:rPr>
              <a:t>High public interest</a:t>
            </a:r>
          </a:p>
          <a:p>
            <a:pPr marL="0" marR="0">
              <a:spcBef>
                <a:spcPts val="0"/>
              </a:spcBef>
              <a:spcAft>
                <a:spcPts val="0"/>
              </a:spcAft>
            </a:pPr>
            <a:r>
              <a:rPr lang="en-US" sz="1800" dirty="0">
                <a:effectLst/>
                <a:latin typeface="Calibri" panose="020F0502020204030204" pitchFamily="34" charset="0"/>
              </a:rPr>
              <a:t>High public desire for guidance to inform action </a:t>
            </a:r>
          </a:p>
          <a:p>
            <a:pPr marL="0" marR="0">
              <a:spcBef>
                <a:spcPts val="0"/>
              </a:spcBef>
              <a:spcAft>
                <a:spcPts val="0"/>
              </a:spcAft>
            </a:pPr>
            <a:r>
              <a:rPr lang="en-US" sz="1800" dirty="0">
                <a:effectLst/>
                <a:latin typeface="Calibri" panose="020F0502020204030204" pitchFamily="34" charset="0"/>
              </a:rPr>
              <a:t>High political will to address issue</a:t>
            </a:r>
          </a:p>
          <a:p>
            <a:pPr marL="0" marR="0">
              <a:spcBef>
                <a:spcPts val="0"/>
              </a:spcBef>
              <a:spcAft>
                <a:spcPts val="0"/>
              </a:spcAft>
            </a:pPr>
            <a:r>
              <a:rPr lang="en-US" sz="1800" dirty="0">
                <a:effectLst/>
                <a:latin typeface="Calibri" panose="020F0502020204030204" pitchFamily="34" charset="0"/>
              </a:rPr>
              <a:t>Sense of urgency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Top 10 public health issues in WI</a:t>
            </a:r>
          </a:p>
          <a:p>
            <a:pPr marL="0" marR="0">
              <a:spcBef>
                <a:spcPts val="0"/>
              </a:spcBef>
              <a:spcAft>
                <a:spcPts val="0"/>
              </a:spcAft>
            </a:pPr>
            <a:r>
              <a:rPr lang="en-US" sz="1800" dirty="0">
                <a:effectLst/>
                <a:latin typeface="Calibri" panose="020F0502020204030204" pitchFamily="34" charset="0"/>
              </a:rPr>
              <a:t>Health equity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-COVID-19 as a part of routine public health practice and management</a:t>
            </a:r>
          </a:p>
          <a:p>
            <a:pPr marL="0" marR="0">
              <a:spcBef>
                <a:spcPts val="0"/>
              </a:spcBef>
              <a:spcAft>
                <a:spcPts val="0"/>
              </a:spcAft>
            </a:pPr>
            <a:r>
              <a:rPr lang="en-US" sz="1800" dirty="0">
                <a:effectLst/>
                <a:latin typeface="Calibri" panose="020F0502020204030204" pitchFamily="34" charset="0"/>
              </a:rPr>
              <a:t>Challenges for usual work:</a:t>
            </a:r>
          </a:p>
          <a:p>
            <a:pPr marL="0" marR="0">
              <a:spcBef>
                <a:spcPts val="0"/>
              </a:spcBef>
              <a:spcAft>
                <a:spcPts val="0"/>
              </a:spcAft>
            </a:pPr>
            <a:r>
              <a:rPr lang="en-US" sz="1800" dirty="0">
                <a:effectLst/>
                <a:latin typeface="Calibri" panose="020F0502020204030204" pitchFamily="34" charset="0"/>
              </a:rPr>
              <a:t>-less public interest and urgency </a:t>
            </a:r>
          </a:p>
          <a:p>
            <a:pPr marL="0" marR="0">
              <a:spcBef>
                <a:spcPts val="0"/>
              </a:spcBef>
              <a:spcAft>
                <a:spcPts val="0"/>
              </a:spcAft>
            </a:pPr>
            <a:r>
              <a:rPr lang="en-US" sz="1800" dirty="0">
                <a:effectLst/>
                <a:latin typeface="Calibri" panose="020F0502020204030204" pitchFamily="34" charset="0"/>
              </a:rPr>
              <a:t>-fewer resources</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What does this mean for our work</a:t>
            </a:r>
          </a:p>
          <a:p>
            <a:pPr marL="0" marR="0">
              <a:spcBef>
                <a:spcPts val="0"/>
              </a:spcBef>
              <a:spcAft>
                <a:spcPts val="0"/>
              </a:spcAft>
            </a:pPr>
            <a:r>
              <a:rPr lang="en-US" sz="1800" dirty="0">
                <a:effectLst/>
                <a:latin typeface="Calibri" panose="020F0502020204030204" pitchFamily="34" charset="0"/>
              </a:rPr>
              <a:t>-invest in partnerships and coalitions </a:t>
            </a:r>
          </a:p>
          <a:p>
            <a:pPr marL="0" marR="0">
              <a:spcBef>
                <a:spcPts val="0"/>
              </a:spcBef>
              <a:spcAft>
                <a:spcPts val="0"/>
              </a:spcAft>
            </a:pPr>
            <a:r>
              <a:rPr lang="en-US" sz="1800" dirty="0">
                <a:effectLst/>
                <a:latin typeface="Calibri" panose="020F0502020204030204" pitchFamily="34" charset="0"/>
              </a:rPr>
              <a:t>-invest in coordination and alignment </a:t>
            </a:r>
          </a:p>
          <a:p>
            <a:pPr marL="0" marR="0">
              <a:spcBef>
                <a:spcPts val="0"/>
              </a:spcBef>
              <a:spcAft>
                <a:spcPts val="0"/>
              </a:spcAft>
            </a:pPr>
            <a:r>
              <a:rPr lang="en-US" sz="1800" dirty="0">
                <a:effectLst/>
                <a:latin typeface="Calibri" panose="020F0502020204030204" pitchFamily="34" charset="0"/>
              </a:rPr>
              <a:t>-support the leadership of those most impacted </a:t>
            </a:r>
          </a:p>
          <a:p>
            <a:pPr marL="0" marR="0">
              <a:spcBef>
                <a:spcPts val="0"/>
              </a:spcBef>
              <a:spcAft>
                <a:spcPts val="0"/>
              </a:spcAft>
            </a:pPr>
            <a:r>
              <a:rPr lang="en-US" sz="1800" dirty="0">
                <a:effectLst/>
                <a:latin typeface="Calibri" panose="020F0502020204030204" pitchFamily="34" charset="0"/>
              </a:rPr>
              <a:t>-leverage diverse and creative resources and investments</a:t>
            </a:r>
          </a:p>
          <a:p>
            <a:pPr marL="0" marR="0">
              <a:spcBef>
                <a:spcPts val="0"/>
              </a:spcBef>
              <a:spcAft>
                <a:spcPts val="0"/>
              </a:spcAft>
            </a:pPr>
            <a:r>
              <a:rPr lang="en-US" sz="1800" dirty="0">
                <a:effectLst/>
                <a:latin typeface="Calibri" panose="020F0502020204030204" pitchFamily="34" charset="0"/>
              </a:rPr>
              <a:t>-Invest in thoughtful communication and communication capacity building </a:t>
            </a:r>
          </a:p>
          <a:p>
            <a:endParaRPr lang="en-US" dirty="0"/>
          </a:p>
        </p:txBody>
      </p:sp>
      <p:sp>
        <p:nvSpPr>
          <p:cNvPr id="4" name="Slide Number Placeholder 3"/>
          <p:cNvSpPr>
            <a:spLocks noGrp="1"/>
          </p:cNvSpPr>
          <p:nvPr>
            <p:ph type="sldNum" sz="quarter" idx="5"/>
          </p:nvPr>
        </p:nvSpPr>
        <p:spPr/>
        <p:txBody>
          <a:bodyPr/>
          <a:lstStyle/>
          <a:p>
            <a:fld id="{C03D29F8-3447-4548-88E8-383C7327E69B}" type="slidenum">
              <a:rPr lang="en-US" smtClean="0"/>
              <a:t>9</a:t>
            </a:fld>
            <a:endParaRPr lang="en-US"/>
          </a:p>
        </p:txBody>
      </p:sp>
    </p:spTree>
    <p:extLst>
      <p:ext uri="{BB962C8B-B14F-4D97-AF65-F5344CB8AC3E}">
        <p14:creationId xmlns:p14="http://schemas.microsoft.com/office/powerpoint/2010/main" val="306841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COVID 19 Pandemic is Winding Down,</a:t>
            </a:r>
            <a:br>
              <a:rPr lang="en-US" sz="1200" dirty="0"/>
            </a:br>
            <a:r>
              <a:rPr lang="en-US" sz="1200" dirty="0"/>
              <a:t>What does this mean for public health?</a:t>
            </a:r>
          </a:p>
          <a:p>
            <a:pPr marL="0" marR="0">
              <a:spcBef>
                <a:spcPts val="0"/>
              </a:spcBef>
              <a:spcAft>
                <a:spcPts val="0"/>
              </a:spcAft>
            </a:pPr>
            <a:r>
              <a:rPr lang="en-US" sz="1800" dirty="0">
                <a:effectLst/>
                <a:latin typeface="Calibri" panose="020F0502020204030204" pitchFamily="34" charset="0"/>
              </a:rPr>
              <a:t>-Pandemic state/Surge state: What did the COVID 19 response look like </a:t>
            </a:r>
          </a:p>
          <a:p>
            <a:pPr marL="0" marR="0">
              <a:spcBef>
                <a:spcPts val="0"/>
              </a:spcBef>
              <a:spcAft>
                <a:spcPts val="0"/>
              </a:spcAft>
            </a:pPr>
            <a:r>
              <a:rPr lang="en-US" sz="1800" dirty="0">
                <a:effectLst/>
                <a:latin typeface="Calibri" panose="020F0502020204030204" pitchFamily="34" charset="0"/>
              </a:rPr>
              <a:t>High public interest</a:t>
            </a:r>
          </a:p>
          <a:p>
            <a:pPr marL="0" marR="0">
              <a:spcBef>
                <a:spcPts val="0"/>
              </a:spcBef>
              <a:spcAft>
                <a:spcPts val="0"/>
              </a:spcAft>
            </a:pPr>
            <a:r>
              <a:rPr lang="en-US" sz="1800" dirty="0">
                <a:effectLst/>
                <a:latin typeface="Calibri" panose="020F0502020204030204" pitchFamily="34" charset="0"/>
              </a:rPr>
              <a:t>High public desire for guidance to inform action </a:t>
            </a:r>
          </a:p>
          <a:p>
            <a:pPr marL="0" marR="0">
              <a:spcBef>
                <a:spcPts val="0"/>
              </a:spcBef>
              <a:spcAft>
                <a:spcPts val="0"/>
              </a:spcAft>
            </a:pPr>
            <a:r>
              <a:rPr lang="en-US" sz="1800" dirty="0">
                <a:effectLst/>
                <a:latin typeface="Calibri" panose="020F0502020204030204" pitchFamily="34" charset="0"/>
              </a:rPr>
              <a:t>High political will to address issue</a:t>
            </a:r>
          </a:p>
          <a:p>
            <a:pPr marL="0" marR="0">
              <a:spcBef>
                <a:spcPts val="0"/>
              </a:spcBef>
              <a:spcAft>
                <a:spcPts val="0"/>
              </a:spcAft>
            </a:pPr>
            <a:r>
              <a:rPr lang="en-US" sz="1800" dirty="0">
                <a:effectLst/>
                <a:latin typeface="Calibri" panose="020F0502020204030204" pitchFamily="34" charset="0"/>
              </a:rPr>
              <a:t>Sense of urgency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Top 10 public health issues in WI</a:t>
            </a:r>
          </a:p>
          <a:p>
            <a:pPr marL="0" marR="0">
              <a:spcBef>
                <a:spcPts val="0"/>
              </a:spcBef>
              <a:spcAft>
                <a:spcPts val="0"/>
              </a:spcAft>
            </a:pPr>
            <a:r>
              <a:rPr lang="en-US" sz="1800" dirty="0">
                <a:effectLst/>
                <a:latin typeface="Calibri" panose="020F0502020204030204" pitchFamily="34" charset="0"/>
              </a:rPr>
              <a:t>Health equity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-COVID-19 as a part of routine public health practice and management</a:t>
            </a:r>
          </a:p>
          <a:p>
            <a:pPr marL="0" marR="0">
              <a:spcBef>
                <a:spcPts val="0"/>
              </a:spcBef>
              <a:spcAft>
                <a:spcPts val="0"/>
              </a:spcAft>
            </a:pPr>
            <a:r>
              <a:rPr lang="en-US" sz="1800" dirty="0">
                <a:effectLst/>
                <a:latin typeface="Calibri" panose="020F0502020204030204" pitchFamily="34" charset="0"/>
              </a:rPr>
              <a:t>Challenges for usual work:</a:t>
            </a:r>
          </a:p>
          <a:p>
            <a:pPr marL="0" marR="0">
              <a:spcBef>
                <a:spcPts val="0"/>
              </a:spcBef>
              <a:spcAft>
                <a:spcPts val="0"/>
              </a:spcAft>
            </a:pPr>
            <a:r>
              <a:rPr lang="en-US" sz="1800" dirty="0">
                <a:effectLst/>
                <a:latin typeface="Calibri" panose="020F0502020204030204" pitchFamily="34" charset="0"/>
              </a:rPr>
              <a:t>-less public interest and urgency </a:t>
            </a:r>
          </a:p>
          <a:p>
            <a:pPr marL="0" marR="0">
              <a:spcBef>
                <a:spcPts val="0"/>
              </a:spcBef>
              <a:spcAft>
                <a:spcPts val="0"/>
              </a:spcAft>
            </a:pPr>
            <a:r>
              <a:rPr lang="en-US" sz="1800" dirty="0">
                <a:effectLst/>
                <a:latin typeface="Calibri" panose="020F0502020204030204" pitchFamily="34" charset="0"/>
              </a:rPr>
              <a:t>-fewer resources</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What does this mean for our work</a:t>
            </a:r>
          </a:p>
          <a:p>
            <a:pPr marL="0" marR="0">
              <a:spcBef>
                <a:spcPts val="0"/>
              </a:spcBef>
              <a:spcAft>
                <a:spcPts val="0"/>
              </a:spcAft>
            </a:pPr>
            <a:r>
              <a:rPr lang="en-US" sz="1800" dirty="0">
                <a:effectLst/>
                <a:latin typeface="Calibri" panose="020F0502020204030204" pitchFamily="34" charset="0"/>
              </a:rPr>
              <a:t>-invest in partnerships and coalitions </a:t>
            </a:r>
          </a:p>
          <a:p>
            <a:pPr marL="0" marR="0">
              <a:spcBef>
                <a:spcPts val="0"/>
              </a:spcBef>
              <a:spcAft>
                <a:spcPts val="0"/>
              </a:spcAft>
            </a:pPr>
            <a:r>
              <a:rPr lang="en-US" sz="1800" dirty="0">
                <a:effectLst/>
                <a:latin typeface="Calibri" panose="020F0502020204030204" pitchFamily="34" charset="0"/>
              </a:rPr>
              <a:t>-invest in coordination and alignment </a:t>
            </a:r>
          </a:p>
          <a:p>
            <a:pPr marL="0" marR="0">
              <a:spcBef>
                <a:spcPts val="0"/>
              </a:spcBef>
              <a:spcAft>
                <a:spcPts val="0"/>
              </a:spcAft>
            </a:pPr>
            <a:r>
              <a:rPr lang="en-US" sz="1800" dirty="0">
                <a:effectLst/>
                <a:latin typeface="Calibri" panose="020F0502020204030204" pitchFamily="34" charset="0"/>
              </a:rPr>
              <a:t>-support the leadership of those most impacted </a:t>
            </a:r>
          </a:p>
          <a:p>
            <a:pPr marL="0" marR="0">
              <a:spcBef>
                <a:spcPts val="0"/>
              </a:spcBef>
              <a:spcAft>
                <a:spcPts val="0"/>
              </a:spcAft>
            </a:pPr>
            <a:r>
              <a:rPr lang="en-US" sz="1800" dirty="0">
                <a:effectLst/>
                <a:latin typeface="Calibri" panose="020F0502020204030204" pitchFamily="34" charset="0"/>
              </a:rPr>
              <a:t>-leverage diverse and creative resources and investments</a:t>
            </a:r>
          </a:p>
          <a:p>
            <a:pPr marL="0" marR="0">
              <a:spcBef>
                <a:spcPts val="0"/>
              </a:spcBef>
              <a:spcAft>
                <a:spcPts val="0"/>
              </a:spcAft>
            </a:pPr>
            <a:r>
              <a:rPr lang="en-US" sz="1800" dirty="0">
                <a:effectLst/>
                <a:latin typeface="Calibri" panose="020F0502020204030204" pitchFamily="34" charset="0"/>
              </a:rPr>
              <a:t>-Invest in thoughtful communication and communication capacity building </a:t>
            </a:r>
          </a:p>
          <a:p>
            <a:endParaRPr lang="en-US" dirty="0"/>
          </a:p>
        </p:txBody>
      </p:sp>
      <p:sp>
        <p:nvSpPr>
          <p:cNvPr id="4" name="Slide Number Placeholder 3"/>
          <p:cNvSpPr>
            <a:spLocks noGrp="1"/>
          </p:cNvSpPr>
          <p:nvPr>
            <p:ph type="sldNum" sz="quarter" idx="5"/>
          </p:nvPr>
        </p:nvSpPr>
        <p:spPr/>
        <p:txBody>
          <a:bodyPr/>
          <a:lstStyle/>
          <a:p>
            <a:fld id="{C03D29F8-3447-4548-88E8-383C7327E69B}" type="slidenum">
              <a:rPr lang="en-US" smtClean="0"/>
              <a:t>14</a:t>
            </a:fld>
            <a:endParaRPr lang="en-US"/>
          </a:p>
        </p:txBody>
      </p:sp>
    </p:spTree>
    <p:extLst>
      <p:ext uri="{BB962C8B-B14F-4D97-AF65-F5344CB8AC3E}">
        <p14:creationId xmlns:p14="http://schemas.microsoft.com/office/powerpoint/2010/main" val="67990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24053-79C3-4546-81FD-44698734EA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530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custDataLst>
              <p:tags r:id="rId2"/>
            </p:custDataLst>
          </p:nvPr>
        </p:nvSpPr>
        <p:spPr>
          <a:xfrm>
            <a:off x="1828799" y="2581933"/>
            <a:ext cx="8101013" cy="549209"/>
          </a:xfrm>
          <a:prstGeom prst="rect">
            <a:avLst/>
          </a:prstGeom>
        </p:spPr>
        <p:txBody>
          <a:bodyPr/>
          <a:lstStyle>
            <a:lvl1pPr>
              <a:defRPr sz="3600">
                <a:solidFill>
                  <a:srgbClr val="C00000"/>
                </a:solidFill>
              </a:defRPr>
            </a:lvl1pPr>
          </a:lstStyle>
          <a:p>
            <a:r>
              <a:rPr lang="en-US" dirty="0"/>
              <a:t>CLICK TO EDIT MASTER TITLE STYLE</a:t>
            </a:r>
          </a:p>
        </p:txBody>
      </p:sp>
      <p:sp>
        <p:nvSpPr>
          <p:cNvPr id="3" name="Subtitle 2"/>
          <p:cNvSpPr>
            <a:spLocks noGrp="1"/>
          </p:cNvSpPr>
          <p:nvPr>
            <p:ph type="subTitle" idx="1"/>
            <p:custDataLst>
              <p:tags r:id="rId3"/>
            </p:custDataLst>
          </p:nvPr>
        </p:nvSpPr>
        <p:spPr>
          <a:xfrm>
            <a:off x="1828800" y="3886200"/>
            <a:ext cx="8534400" cy="1752600"/>
          </a:xfrm>
          <a:prstGeom prst="rect">
            <a:avLst/>
          </a:prstGeo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4" name="Picture 3" descr="A picture containing object&#10;&#10;Description generated with high confidence">
            <a:extLst>
              <a:ext uri="{FF2B5EF4-FFF2-40B4-BE49-F238E27FC236}">
                <a16:creationId xmlns:a16="http://schemas.microsoft.com/office/drawing/2014/main" id="{648AB21E-6987-4FA5-B2AD-031AED9E4653}"/>
              </a:ext>
            </a:extLst>
          </p:cNvPr>
          <p:cNvPicPr>
            <a:picLocks noChangeAspect="1"/>
          </p:cNvPicPr>
          <p:nvPr/>
        </p:nvPicPr>
        <p:blipFill>
          <a:blip r:embed="rId5"/>
          <a:stretch>
            <a:fillRect/>
          </a:stretch>
        </p:blipFill>
        <p:spPr>
          <a:xfrm>
            <a:off x="10363200" y="6393858"/>
            <a:ext cx="1369625" cy="444597"/>
          </a:xfrm>
          <a:prstGeom prst="rect">
            <a:avLst/>
          </a:prstGeom>
        </p:spPr>
      </p:pic>
    </p:spTree>
    <p:custDataLst>
      <p:tags r:id="rId1"/>
    </p:custDataLst>
    <p:extLst>
      <p:ext uri="{BB962C8B-B14F-4D97-AF65-F5344CB8AC3E}">
        <p14:creationId xmlns:p14="http://schemas.microsoft.com/office/powerpoint/2010/main" val="1412827538"/>
      </p:ext>
    </p:extLst>
  </p:cSld>
  <p:clrMapOvr>
    <a:masterClrMapping/>
  </p:clrMapOvr>
  <p:transition>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custDataLst>
              <p:tags r:id="rId1"/>
            </p:custDataLst>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4BD5A9AE-FDDC-41B7-8ADA-182B80CE83EC}"/>
              </a:ext>
            </a:extLst>
          </p:cNvPr>
          <p:cNvSpPr>
            <a:spLocks noGrp="1"/>
          </p:cNvSpPr>
          <p:nvPr>
            <p:ph type="ctrTitle" hasCustomPrompt="1"/>
            <p:custDataLst>
              <p:tags r:id="rId2"/>
            </p:custDataLst>
          </p:nvPr>
        </p:nvSpPr>
        <p:spPr>
          <a:xfrm>
            <a:off x="1928096" y="133448"/>
            <a:ext cx="5718752" cy="549209"/>
          </a:xfrm>
          <a:prstGeom prst="rect">
            <a:avLst/>
          </a:prstGeom>
        </p:spPr>
        <p:txBody>
          <a:bodyPr/>
          <a:lstStyle>
            <a:lvl1pPr>
              <a:defRPr sz="2800">
                <a:solidFill>
                  <a:srgbClr val="C00000"/>
                </a:solidFill>
              </a:defRPr>
            </a:lvl1pPr>
          </a:lstStyle>
          <a:p>
            <a:r>
              <a:rPr lang="en-US" dirty="0"/>
              <a:t>CLICK TO EDIT MASTER TITLE STYLE</a:t>
            </a:r>
          </a:p>
        </p:txBody>
      </p:sp>
      <p:pic>
        <p:nvPicPr>
          <p:cNvPr id="5" name="Picture 4" descr="A picture containing object&#10;&#10;Description generated with high confidence">
            <a:extLst>
              <a:ext uri="{FF2B5EF4-FFF2-40B4-BE49-F238E27FC236}">
                <a16:creationId xmlns:a16="http://schemas.microsoft.com/office/drawing/2014/main" id="{6A4587CE-1D1B-444C-A5D0-8ED3C159BE06}"/>
              </a:ext>
            </a:extLst>
          </p:cNvPr>
          <p:cNvPicPr>
            <a:picLocks noChangeAspect="1"/>
          </p:cNvPicPr>
          <p:nvPr/>
        </p:nvPicPr>
        <p:blipFill>
          <a:blip r:embed="rId4"/>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877243332"/>
      </p:ext>
    </p:extLst>
  </p:cSld>
  <p:clrMapOvr>
    <a:masterClrMapping/>
  </p:clrMapOvr>
  <p:transition>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8839200" y="274639"/>
            <a:ext cx="2743200" cy="5851525"/>
          </a:xfrm>
          <a:prstGeom prst="rect">
            <a:avLst/>
          </a:prstGeom>
        </p:spPr>
        <p:txBody>
          <a:bodyPr vert="eaVert"/>
          <a:lstStyle>
            <a:lvl1pPr>
              <a:defRPr>
                <a:solidFill>
                  <a:srgbClr val="C00000"/>
                </a:solidFill>
              </a:defRPr>
            </a:lvl1pPr>
          </a:lstStyle>
          <a:p>
            <a:r>
              <a:rPr lang="en-US"/>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object&#10;&#10;Description generated with high confidence">
            <a:extLst>
              <a:ext uri="{FF2B5EF4-FFF2-40B4-BE49-F238E27FC236}">
                <a16:creationId xmlns:a16="http://schemas.microsoft.com/office/drawing/2014/main" id="{E97A6E9D-306C-4DAA-83AB-C6E94C47CB42}"/>
              </a:ext>
            </a:extLst>
          </p:cNvPr>
          <p:cNvPicPr>
            <a:picLocks noChangeAspect="1"/>
          </p:cNvPicPr>
          <p:nvPr/>
        </p:nvPicPr>
        <p:blipFill>
          <a:blip r:embed="rId4"/>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121442572"/>
      </p:ext>
    </p:extLst>
  </p:cSld>
  <p:clrMapOvr>
    <a:masterClrMapping/>
  </p:clrMapOvr>
  <p:transition>
    <p:pull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custDataLst>
              <p:tags r:id="rId1"/>
            </p:custDataLst>
          </p:nvPr>
        </p:nvSpPr>
        <p:spPr>
          <a:xfrm>
            <a:off x="609600" y="1600201"/>
            <a:ext cx="10972800" cy="4525963"/>
          </a:xfrm>
          <a:prstGeom prst="rect">
            <a:avLst/>
          </a:prstGeom>
        </p:spPr>
        <p:txBody>
          <a:bodyPr/>
          <a:lstStyle/>
          <a:p>
            <a:r>
              <a:rPr lang="en-US"/>
              <a:t>Click icon to add chart</a:t>
            </a:r>
          </a:p>
        </p:txBody>
      </p:sp>
      <p:sp>
        <p:nvSpPr>
          <p:cNvPr id="4" name="Title 1">
            <a:extLst>
              <a:ext uri="{FF2B5EF4-FFF2-40B4-BE49-F238E27FC236}">
                <a16:creationId xmlns:a16="http://schemas.microsoft.com/office/drawing/2014/main" id="{DE08CA3E-09C4-4F28-931F-C70722A830FB}"/>
              </a:ext>
            </a:extLst>
          </p:cNvPr>
          <p:cNvSpPr>
            <a:spLocks noGrp="1"/>
          </p:cNvSpPr>
          <p:nvPr>
            <p:ph type="ctrTitle" hasCustomPrompt="1"/>
            <p:custDataLst>
              <p:tags r:id="rId2"/>
            </p:custDataLst>
          </p:nvPr>
        </p:nvSpPr>
        <p:spPr>
          <a:xfrm>
            <a:off x="1928096" y="133448"/>
            <a:ext cx="5718752" cy="549209"/>
          </a:xfrm>
          <a:prstGeom prst="rect">
            <a:avLst/>
          </a:prstGeom>
        </p:spPr>
        <p:txBody>
          <a:bodyPr/>
          <a:lstStyle>
            <a:lvl1pPr>
              <a:defRPr sz="2800">
                <a:solidFill>
                  <a:srgbClr val="C00000"/>
                </a:solidFill>
              </a:defRPr>
            </a:lvl1pPr>
          </a:lstStyle>
          <a:p>
            <a:r>
              <a:rPr lang="en-US" dirty="0"/>
              <a:t>CLICK TO EDIT MASTER TITLE STYLE</a:t>
            </a:r>
          </a:p>
        </p:txBody>
      </p:sp>
      <p:pic>
        <p:nvPicPr>
          <p:cNvPr id="5" name="Picture 4" descr="A picture containing object&#10;&#10;Description generated with high confidence">
            <a:extLst>
              <a:ext uri="{FF2B5EF4-FFF2-40B4-BE49-F238E27FC236}">
                <a16:creationId xmlns:a16="http://schemas.microsoft.com/office/drawing/2014/main" id="{7D55263F-7E06-4636-B6EB-7EB06C4E0DF1}"/>
              </a:ext>
            </a:extLst>
          </p:cNvPr>
          <p:cNvPicPr>
            <a:picLocks noChangeAspect="1"/>
          </p:cNvPicPr>
          <p:nvPr/>
        </p:nvPicPr>
        <p:blipFill>
          <a:blip r:embed="rId4"/>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3689254558"/>
      </p:ext>
    </p:extLst>
  </p:cSld>
  <p:clrMapOvr>
    <a:masterClrMapping/>
  </p:clrMapOvr>
  <p:transition>
    <p:pull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hasCustomPrompt="1"/>
          </p:nvPr>
        </p:nvSpPr>
        <p:spPr>
          <a:xfrm rot="20591265">
            <a:off x="979333" y="1299037"/>
            <a:ext cx="10262083" cy="4427575"/>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sz="20000">
                <a:solidFill>
                  <a:schemeClr val="accent2">
                    <a:lumMod val="25000"/>
                    <a:lumOff val="75000"/>
                  </a:schemeClr>
                </a:solidFill>
              </a:defRPr>
            </a:lvl1pPr>
          </a:lstStyle>
          <a:p>
            <a:r>
              <a:rPr lang="en-US"/>
              <a:t>DRAFT</a:t>
            </a:r>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8889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1F497D"/>
        </a:solidFill>
        <a:effectLst/>
      </p:bgPr>
    </p:bg>
    <p:spTree>
      <p:nvGrpSpPr>
        <p:cNvPr id="1" name=""/>
        <p:cNvGrpSpPr/>
        <p:nvPr/>
      </p:nvGrpSpPr>
      <p:grpSpPr>
        <a:xfrm>
          <a:off x="0" y="0"/>
          <a:ext cx="0" cy="0"/>
          <a:chOff x="0" y="0"/>
          <a:chExt cx="0" cy="0"/>
        </a:xfrm>
      </p:grpSpPr>
      <p:sp>
        <p:nvSpPr>
          <p:cNvPr id="7" name="Rectangle 9"/>
          <p:cNvSpPr/>
          <p:nvPr userDrawn="1"/>
        </p:nvSpPr>
        <p:spPr>
          <a:xfrm>
            <a:off x="-101600" y="4964956"/>
            <a:ext cx="11887200" cy="1463040"/>
          </a:xfrm>
          <a:prstGeom prst="homePlate">
            <a:avLst/>
          </a:prstGeom>
          <a:solidFill>
            <a:srgbClr val="DBE3EB"/>
          </a:solidFill>
          <a:ln w="25400" cap="flat" cmpd="sng" algn="ctr">
            <a:noFill/>
            <a:prstDash val="solid"/>
          </a:ln>
          <a:effectLst/>
        </p:spPr>
        <p:txBody>
          <a:bodyPr rtlCol="0" anchor="ct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a:ea typeface="+mn-ea"/>
              <a:cs typeface="+mn-cs"/>
            </a:endParaRPr>
          </a:p>
        </p:txBody>
      </p:sp>
      <p:sp>
        <p:nvSpPr>
          <p:cNvPr id="2" name="Title 1"/>
          <p:cNvSpPr>
            <a:spLocks noGrp="1"/>
          </p:cNvSpPr>
          <p:nvPr>
            <p:ph type="title" hasCustomPrompt="1"/>
          </p:nvPr>
        </p:nvSpPr>
        <p:spPr>
          <a:xfrm>
            <a:off x="304800" y="1295400"/>
            <a:ext cx="10972800" cy="1524000"/>
          </a:xfrm>
        </p:spPr>
        <p:txBody>
          <a:bodyPr>
            <a:normAutofit/>
          </a:bodyPr>
          <a:lstStyle>
            <a:lvl1pPr algn="l">
              <a:defRPr sz="4800">
                <a:solidFill>
                  <a:schemeClr val="bg1"/>
                </a:solidFill>
              </a:defRPr>
            </a:lvl1pPr>
          </a:lstStyle>
          <a:p>
            <a:r>
              <a:rPr lang="en-US"/>
              <a:t>Section Title</a:t>
            </a:r>
          </a:p>
        </p:txBody>
      </p:sp>
      <p:sp>
        <p:nvSpPr>
          <p:cNvPr id="5" name="Text Placeholder 2"/>
          <p:cNvSpPr>
            <a:spLocks noGrp="1"/>
          </p:cNvSpPr>
          <p:nvPr>
            <p:ph type="body" sz="quarter" idx="10" hasCustomPrompt="1"/>
          </p:nvPr>
        </p:nvSpPr>
        <p:spPr>
          <a:xfrm>
            <a:off x="304802" y="4939556"/>
            <a:ext cx="10801349" cy="1524000"/>
          </a:xfrm>
        </p:spPr>
        <p:txBody>
          <a:bodyPr anchor="ctr">
            <a:normAutofit/>
          </a:bodyPr>
          <a:lstStyle>
            <a:lvl1pPr marL="0" indent="0">
              <a:buNone/>
              <a:defRPr sz="2667" b="1">
                <a:solidFill>
                  <a:srgbClr val="003D78"/>
                </a:solidFill>
              </a:defRPr>
            </a:lvl1pPr>
          </a:lstStyle>
          <a:p>
            <a:pPr lvl="0"/>
            <a:r>
              <a:rPr lang="en-US"/>
              <a:t>Subtitle</a:t>
            </a:r>
          </a:p>
        </p:txBody>
      </p:sp>
    </p:spTree>
    <p:extLst>
      <p:ext uri="{BB962C8B-B14F-4D97-AF65-F5344CB8AC3E}">
        <p14:creationId xmlns:p14="http://schemas.microsoft.com/office/powerpoint/2010/main" val="4020505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1"/>
          <p:cNvSpPr>
            <a:spLocks noGrp="1"/>
          </p:cNvSpPr>
          <p:nvPr>
            <p:ph type="title" hasCustomPrompt="1"/>
          </p:nvPr>
        </p:nvSpPr>
        <p:spPr>
          <a:xfrm>
            <a:off x="609600" y="182880"/>
            <a:ext cx="10972800" cy="1524000"/>
          </a:xfrm>
          <a:prstGeom prst="rect">
            <a:avLst/>
          </a:prstGeom>
        </p:spPr>
        <p:txBody>
          <a:bodyPr vert="horz" lIns="91440" tIns="45720" rIns="91440" bIns="45720" rtlCol="0" anchor="ctr">
            <a:normAutofit/>
          </a:bodyPr>
          <a:lstStyle>
            <a:lvl1pPr>
              <a:defRPr/>
            </a:lvl1pPr>
          </a:lstStyle>
          <a:p>
            <a:r>
              <a:rPr lang="en-US"/>
              <a:t>Click to Add Slide Title</a:t>
            </a:r>
          </a:p>
        </p:txBody>
      </p:sp>
      <p:sp>
        <p:nvSpPr>
          <p:cNvPr id="9" name="Content Placeholder 8"/>
          <p:cNvSpPr>
            <a:spLocks noGrp="1"/>
          </p:cNvSpPr>
          <p:nvPr>
            <p:ph sz="quarter" idx="13" hasCustomPrompt="1"/>
          </p:nvPr>
        </p:nvSpPr>
        <p:spPr>
          <a:xfrm>
            <a:off x="609600" y="1719072"/>
            <a:ext cx="10972800" cy="4572000"/>
          </a:xfrm>
        </p:spPr>
        <p:txBody>
          <a:bodyPr/>
          <a:lstStyle>
            <a:lvl1pPr>
              <a:buClr>
                <a:srgbClr val="003D78"/>
              </a:buClr>
              <a:defRPr>
                <a:solidFill>
                  <a:schemeClr val="tx1"/>
                </a:solidFill>
              </a:defRPr>
            </a:lvl1pPr>
            <a:lvl2pPr>
              <a:buClr>
                <a:srgbClr val="003D78"/>
              </a:buClr>
              <a:defRPr>
                <a:solidFill>
                  <a:schemeClr val="tx1"/>
                </a:solidFill>
              </a:defRPr>
            </a:lvl2pPr>
            <a:lvl3pPr>
              <a:buClr>
                <a:srgbClr val="003D78"/>
              </a:buClr>
              <a:defRPr>
                <a:solidFill>
                  <a:schemeClr val="tx1"/>
                </a:solidFill>
              </a:defRPr>
            </a:lvl3pPr>
            <a:lvl4pPr>
              <a:buClr>
                <a:srgbClr val="003D78"/>
              </a:buClr>
              <a:defRPr>
                <a:solidFill>
                  <a:schemeClr val="tx1"/>
                </a:solidFill>
              </a:defRPr>
            </a:lvl4pPr>
            <a:lvl5pPr>
              <a:buClr>
                <a:srgbClr val="003D78"/>
              </a:buClr>
              <a:defRPr>
                <a:solidFill>
                  <a:schemeClr val="tx1"/>
                </a:solidFill>
              </a:defRPr>
            </a:lvl5pPr>
          </a:lstStyle>
          <a:p>
            <a:pPr lvl="0"/>
            <a:r>
              <a:rPr lang="en-US"/>
              <a:t>Options: Type without bullets (turn off bullets in Paragraph section of Home tab), type with bullets, or click an icon to insert table, chart, SmartArt graphic, picture, or media clip</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488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101600" y="-127000"/>
            <a:ext cx="12395200" cy="3495896"/>
          </a:xfrm>
          <a:prstGeom prst="rect">
            <a:avLst/>
          </a:prstGeom>
          <a:solidFill>
            <a:srgbClr val="1F497D"/>
          </a:solidFill>
          <a:ln w="25400" cap="flat" cmpd="sng" algn="ctr">
            <a:noFill/>
            <a:prstDash val="solid"/>
          </a:ln>
          <a:effectLst/>
        </p:spPr>
        <p:txBody>
          <a:bodyPr rtlCol="0" anchor="ct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a:ea typeface="+mn-ea"/>
              <a:cs typeface="+mn-cs"/>
            </a:endParaRPr>
          </a:p>
        </p:txBody>
      </p:sp>
      <p:sp>
        <p:nvSpPr>
          <p:cNvPr id="9" name="Rectangle 8"/>
          <p:cNvSpPr/>
          <p:nvPr userDrawn="1"/>
        </p:nvSpPr>
        <p:spPr>
          <a:xfrm>
            <a:off x="-101600" y="3488641"/>
            <a:ext cx="12395200" cy="3597961"/>
          </a:xfrm>
          <a:prstGeom prst="rect">
            <a:avLst/>
          </a:prstGeom>
          <a:solidFill>
            <a:srgbClr val="DBE3EB"/>
          </a:solidFill>
          <a:ln w="25400" cap="flat" cmpd="sng" algn="ctr">
            <a:noFill/>
            <a:prstDash val="solid"/>
          </a:ln>
          <a:effectLst/>
        </p:spPr>
        <p:txBody>
          <a:bodyPr rtlCol="0" anchor="ct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a:ea typeface="+mn-ea"/>
              <a:cs typeface="+mn-cs"/>
            </a:endParaRPr>
          </a:p>
        </p:txBody>
      </p:sp>
      <p:sp>
        <p:nvSpPr>
          <p:cNvPr id="10" name="Oval 9"/>
          <p:cNvSpPr>
            <a:spLocks noChangeAspect="1"/>
          </p:cNvSpPr>
          <p:nvPr userDrawn="1"/>
        </p:nvSpPr>
        <p:spPr>
          <a:xfrm>
            <a:off x="5364480" y="2703785"/>
            <a:ext cx="1463040" cy="1463040"/>
          </a:xfrm>
          <a:prstGeom prst="ellipse">
            <a:avLst/>
          </a:prstGeom>
          <a:solidFill>
            <a:sysClr val="window" lastClr="FFFFFF"/>
          </a:solidFill>
          <a:ln w="25400" cap="flat" cmpd="sng" algn="ctr">
            <a:noFill/>
            <a:prstDash val="solid"/>
          </a:ln>
          <a:effectLst/>
        </p:spPr>
        <p:txBody>
          <a:bodyPr rtlCol="0" anchor="ct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86400" y="2825705"/>
            <a:ext cx="1219200" cy="1219200"/>
          </a:xfrm>
          <a:prstGeom prst="rect">
            <a:avLst/>
          </a:prstGeom>
        </p:spPr>
      </p:pic>
      <p:sp>
        <p:nvSpPr>
          <p:cNvPr id="14" name="Pentagon 13"/>
          <p:cNvSpPr/>
          <p:nvPr userDrawn="1"/>
        </p:nvSpPr>
        <p:spPr>
          <a:xfrm>
            <a:off x="-101600" y="6409315"/>
            <a:ext cx="11887200" cy="365760"/>
          </a:xfrm>
          <a:prstGeom prst="homePlate">
            <a:avLst/>
          </a:prstGeom>
          <a:solidFill>
            <a:srgbClr val="1F497D"/>
          </a:solidFill>
          <a:ln w="25400" cap="flat" cmpd="sng" algn="ctr">
            <a:noFill/>
            <a:prstDash val="solid"/>
          </a:ln>
          <a:effectLst/>
        </p:spPr>
        <p:txBody>
          <a:bodyPr rtlCol="0" anchor="ct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a:ea typeface="+mn-ea"/>
              <a:cs typeface="+mn-cs"/>
            </a:endParaRPr>
          </a:p>
        </p:txBody>
      </p:sp>
      <p:sp>
        <p:nvSpPr>
          <p:cNvPr id="15" name="Rectangle 14"/>
          <p:cNvSpPr/>
          <p:nvPr userDrawn="1"/>
        </p:nvSpPr>
        <p:spPr>
          <a:xfrm>
            <a:off x="-101600" y="6422920"/>
            <a:ext cx="12009120" cy="338554"/>
          </a:xfrm>
          <a:prstGeom prst="rect">
            <a:avLst/>
          </a:prstGeom>
        </p:spPr>
        <p:txBody>
          <a:bodyPr wrap="square" anchor="ctr">
            <a:spAutoFit/>
          </a:bodyPr>
          <a:lstStyle/>
          <a:p>
            <a:pPr marL="150278" indent="0" algn="l"/>
            <a:r>
              <a:rPr lang="en-US" sz="1600">
                <a:solidFill>
                  <a:prstClr val="white"/>
                </a:solidFill>
                <a:latin typeface="+mn-lt"/>
              </a:rPr>
              <a:t>Wisconsin Department of Health Services</a:t>
            </a:r>
          </a:p>
        </p:txBody>
      </p:sp>
      <p:sp>
        <p:nvSpPr>
          <p:cNvPr id="2" name="Title 1"/>
          <p:cNvSpPr>
            <a:spLocks noGrp="1"/>
          </p:cNvSpPr>
          <p:nvPr>
            <p:ph type="title" hasCustomPrompt="1"/>
          </p:nvPr>
        </p:nvSpPr>
        <p:spPr>
          <a:xfrm>
            <a:off x="609600" y="182882"/>
            <a:ext cx="10972800" cy="2433321"/>
          </a:xfrm>
        </p:spPr>
        <p:txBody>
          <a:bodyPr/>
          <a:lstStyle>
            <a:lvl1pPr>
              <a:defRPr b="0" baseline="0">
                <a:solidFill>
                  <a:schemeClr val="bg1"/>
                </a:solidFill>
              </a:defRPr>
            </a:lvl1pPr>
          </a:lstStyle>
          <a:p>
            <a:r>
              <a:rPr lang="en-US"/>
              <a:t>Presentation Title</a:t>
            </a:r>
          </a:p>
        </p:txBody>
      </p:sp>
      <p:sp>
        <p:nvSpPr>
          <p:cNvPr id="4" name="Text Placeholder 3"/>
          <p:cNvSpPr>
            <a:spLocks noGrp="1"/>
          </p:cNvSpPr>
          <p:nvPr>
            <p:ph type="body" sz="quarter" idx="10" hasCustomPrompt="1"/>
          </p:nvPr>
        </p:nvSpPr>
        <p:spPr>
          <a:xfrm>
            <a:off x="609600" y="4241800"/>
            <a:ext cx="10972800" cy="2032000"/>
          </a:xfrm>
        </p:spPr>
        <p:txBody>
          <a:bodyPr anchor="ctr">
            <a:normAutofit/>
          </a:bodyPr>
          <a:lstStyle>
            <a:lvl1pPr marL="0" indent="0" algn="ctr">
              <a:buNone/>
              <a:defRPr sz="2667">
                <a:solidFill>
                  <a:srgbClr val="003D78"/>
                </a:solidFill>
              </a:defRPr>
            </a:lvl1pPr>
            <a:lvl2pPr marL="298435" indent="0">
              <a:buNone/>
              <a:defRPr/>
            </a:lvl2pPr>
            <a:lvl3pPr marL="609570" indent="0">
              <a:buNone/>
              <a:defRPr/>
            </a:lvl3pPr>
            <a:lvl4pPr marL="918586" indent="0">
              <a:buNone/>
              <a:defRPr/>
            </a:lvl4pPr>
            <a:lvl5pPr marL="1229724" indent="0">
              <a:buNone/>
              <a:defRPr/>
            </a:lvl5pPr>
          </a:lstStyle>
          <a:p>
            <a:pPr lvl="0"/>
            <a:r>
              <a:rPr lang="en-US"/>
              <a:t>Presenter Name</a:t>
            </a:r>
            <a:br>
              <a:rPr lang="en-US"/>
            </a:br>
            <a:r>
              <a:rPr lang="en-US"/>
              <a:t>Job Title</a:t>
            </a:r>
            <a:br>
              <a:rPr lang="en-US"/>
            </a:br>
            <a:r>
              <a:rPr lang="en-US"/>
              <a:t>Date of Presentation</a:t>
            </a:r>
          </a:p>
        </p:txBody>
      </p:sp>
    </p:spTree>
    <p:extLst>
      <p:ext uri="{BB962C8B-B14F-4D97-AF65-F5344CB8AC3E}">
        <p14:creationId xmlns:p14="http://schemas.microsoft.com/office/powerpoint/2010/main" val="319742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1655"/>
          </a:xfrm>
          <a:prstGeom prst="rect">
            <a:avLst/>
          </a:prstGeom>
        </p:spPr>
      </p:pic>
      <p:sp>
        <p:nvSpPr>
          <p:cNvPr id="8" name="Rectangle 7"/>
          <p:cNvSpPr/>
          <p:nvPr userDrawn="1"/>
        </p:nvSpPr>
        <p:spPr>
          <a:xfrm>
            <a:off x="2" y="-1"/>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pic>
        <p:nvPicPr>
          <p:cNvPr id="9" name="Picture 8" descr="MCW_Logo.ai"/>
          <p:cNvPicPr>
            <a:picLocks noChangeAspect="1"/>
          </p:cNvPicPr>
          <p:nvPr userDrawn="1"/>
        </p:nvPicPr>
        <p:blipFill rotWithShape="1">
          <a:blip r:embed="rId3" cstate="screen">
            <a:extLst>
              <a:ext uri="{28A0092B-C50C-407E-A947-70E740481C1C}">
                <a14:useLocalDpi xmlns:a14="http://schemas.microsoft.com/office/drawing/2010/main"/>
              </a:ext>
            </a:extLst>
          </a:blip>
          <a:srcRect l="39697"/>
          <a:stretch/>
        </p:blipFill>
        <p:spPr>
          <a:xfrm>
            <a:off x="747908" y="1186508"/>
            <a:ext cx="1943533" cy="1015926"/>
          </a:xfrm>
          <a:prstGeom prst="rect">
            <a:avLst/>
          </a:prstGeom>
        </p:spPr>
      </p:pic>
      <p:pic>
        <p:nvPicPr>
          <p:cNvPr id="10" name="Picture 9" descr="MCW_Logo_Green_Tag_box.ai"/>
          <p:cNvPicPr>
            <a:picLocks noChangeAspect="1"/>
          </p:cNvPicPr>
          <p:nvPr userDrawn="1"/>
        </p:nvPicPr>
        <p:blipFill rotWithShape="1">
          <a:blip r:embed="rId4" cstate="screen">
            <a:extLst>
              <a:ext uri="{28A0092B-C50C-407E-A947-70E740481C1C}">
                <a14:useLocalDpi xmlns:a14="http://schemas.microsoft.com/office/drawing/2010/main"/>
              </a:ext>
            </a:extLst>
          </a:blip>
          <a:srcRect b="17840"/>
          <a:stretch/>
        </p:blipFill>
        <p:spPr>
          <a:xfrm>
            <a:off x="802879" y="-44518"/>
            <a:ext cx="1879600" cy="1640133"/>
          </a:xfrm>
          <a:prstGeom prst="rect">
            <a:avLst/>
          </a:prstGeom>
        </p:spPr>
      </p:pic>
      <p:sp>
        <p:nvSpPr>
          <p:cNvPr id="2" name="Title 1"/>
          <p:cNvSpPr>
            <a:spLocks noGrp="1"/>
          </p:cNvSpPr>
          <p:nvPr>
            <p:ph type="title" hasCustomPrompt="1"/>
          </p:nvPr>
        </p:nvSpPr>
        <p:spPr>
          <a:xfrm>
            <a:off x="865436" y="4836671"/>
            <a:ext cx="10972800" cy="549901"/>
          </a:xfrm>
        </p:spPr>
        <p:txBody>
          <a:bodyPr anchor="t" anchorCtr="0">
            <a:noAutofit/>
          </a:bodyPr>
          <a:lstStyle>
            <a:lvl1pPr>
              <a:defRPr sz="3730">
                <a:solidFill>
                  <a:schemeClr val="bg1"/>
                </a:solidFill>
              </a:defRPr>
            </a:lvl1pPr>
          </a:lstStyle>
          <a:p>
            <a:r>
              <a:rPr lang="en-US" dirty="0"/>
              <a:t>TITLE OF PRESENTATION</a:t>
            </a:r>
            <a:br>
              <a:rPr lang="en-US" dirty="0"/>
            </a:br>
            <a:br>
              <a:rPr lang="en-US" dirty="0"/>
            </a:br>
            <a:endParaRPr lang="en-US" dirty="0"/>
          </a:p>
        </p:txBody>
      </p:sp>
      <p:sp>
        <p:nvSpPr>
          <p:cNvPr id="3" name="Content Placeholder 2"/>
          <p:cNvSpPr>
            <a:spLocks noGrp="1"/>
          </p:cNvSpPr>
          <p:nvPr>
            <p:ph idx="1" hasCustomPrompt="1"/>
          </p:nvPr>
        </p:nvSpPr>
        <p:spPr>
          <a:xfrm>
            <a:off x="865436" y="5486745"/>
            <a:ext cx="10972800" cy="241007"/>
          </a:xfrm>
        </p:spPr>
        <p:txBody>
          <a:bodyPr anchor="t" anchorCtr="0">
            <a:noAutofit/>
          </a:bodyPr>
          <a:lstStyle>
            <a:lvl1pPr marL="0" indent="0">
              <a:lnSpc>
                <a:spcPct val="50000"/>
              </a:lnSpc>
              <a:buFontTx/>
              <a:buNone/>
              <a:defRPr sz="1998" b="0" i="1" baseline="0">
                <a:solidFill>
                  <a:schemeClr val="bg1"/>
                </a:solidFill>
                <a:latin typeface="Franklin Gothic Book"/>
              </a:defRPr>
            </a:lvl1pPr>
            <a:lvl2pPr marL="609036" indent="0">
              <a:lnSpc>
                <a:spcPct val="100000"/>
              </a:lnSpc>
              <a:buFontTx/>
              <a:buNone/>
              <a:defRPr sz="1998" b="0" i="1">
                <a:solidFill>
                  <a:schemeClr val="bg1"/>
                </a:solidFill>
                <a:latin typeface="Franklin Gothic Book"/>
              </a:defRPr>
            </a:lvl2pPr>
            <a:lvl3pPr marL="1218072" indent="0">
              <a:lnSpc>
                <a:spcPct val="100000"/>
              </a:lnSpc>
              <a:buFontTx/>
              <a:buNone/>
              <a:defRPr sz="1998" b="0" i="1">
                <a:solidFill>
                  <a:schemeClr val="bg1"/>
                </a:solidFill>
                <a:latin typeface="Franklin Gothic Book"/>
              </a:defRPr>
            </a:lvl3pPr>
            <a:lvl4pPr marL="1827108" indent="0">
              <a:lnSpc>
                <a:spcPct val="100000"/>
              </a:lnSpc>
              <a:buFontTx/>
              <a:buNone/>
              <a:defRPr sz="1998" b="0" i="1">
                <a:solidFill>
                  <a:schemeClr val="bg1"/>
                </a:solidFill>
                <a:latin typeface="Franklin Gothic Book"/>
              </a:defRPr>
            </a:lvl4pPr>
            <a:lvl5pPr marL="2436144" indent="0">
              <a:lnSpc>
                <a:spcPct val="100000"/>
              </a:lnSpc>
              <a:buFontTx/>
              <a:buNone/>
              <a:defRPr sz="1998" b="0" i="1">
                <a:solidFill>
                  <a:schemeClr val="bg1"/>
                </a:solidFill>
                <a:latin typeface="Franklin Gothic Book"/>
              </a:defRPr>
            </a:lvl5pPr>
          </a:lstStyle>
          <a:p>
            <a:pPr lvl="0"/>
            <a:r>
              <a:rPr lang="en-US" dirty="0"/>
              <a:t>Event for Presentation, Name of Presenter</a:t>
            </a:r>
          </a:p>
          <a:p>
            <a:pPr lvl="0"/>
            <a:endParaRPr lang="en-US" dirty="0"/>
          </a:p>
        </p:txBody>
      </p:sp>
      <p:sp>
        <p:nvSpPr>
          <p:cNvPr id="15" name="Content Placeholder 2"/>
          <p:cNvSpPr>
            <a:spLocks noGrp="1"/>
          </p:cNvSpPr>
          <p:nvPr>
            <p:ph idx="11" hasCustomPrompt="1"/>
          </p:nvPr>
        </p:nvSpPr>
        <p:spPr>
          <a:xfrm>
            <a:off x="860797" y="5768897"/>
            <a:ext cx="10972800" cy="241007"/>
          </a:xfrm>
        </p:spPr>
        <p:txBody>
          <a:bodyPr anchor="t" anchorCtr="0">
            <a:noAutofit/>
          </a:bodyPr>
          <a:lstStyle>
            <a:lvl1pPr marL="0" indent="0">
              <a:lnSpc>
                <a:spcPct val="50000"/>
              </a:lnSpc>
              <a:buFontTx/>
              <a:buNone/>
              <a:defRPr sz="1465" b="0" i="0" baseline="0">
                <a:solidFill>
                  <a:schemeClr val="bg1"/>
                </a:solidFill>
                <a:latin typeface="Franklin Gothic Book"/>
              </a:defRPr>
            </a:lvl1pPr>
            <a:lvl2pPr marL="609036" indent="0">
              <a:lnSpc>
                <a:spcPct val="100000"/>
              </a:lnSpc>
              <a:buFontTx/>
              <a:buNone/>
              <a:defRPr sz="1998" b="0" i="1">
                <a:solidFill>
                  <a:schemeClr val="bg1"/>
                </a:solidFill>
                <a:latin typeface="Franklin Gothic Book"/>
              </a:defRPr>
            </a:lvl2pPr>
            <a:lvl3pPr marL="1218072" indent="0">
              <a:lnSpc>
                <a:spcPct val="100000"/>
              </a:lnSpc>
              <a:buFontTx/>
              <a:buNone/>
              <a:defRPr sz="1998" b="0" i="1">
                <a:solidFill>
                  <a:schemeClr val="bg1"/>
                </a:solidFill>
                <a:latin typeface="Franklin Gothic Book"/>
              </a:defRPr>
            </a:lvl3pPr>
            <a:lvl4pPr marL="1827108" indent="0">
              <a:lnSpc>
                <a:spcPct val="100000"/>
              </a:lnSpc>
              <a:buFontTx/>
              <a:buNone/>
              <a:defRPr sz="1998" b="0" i="1">
                <a:solidFill>
                  <a:schemeClr val="bg1"/>
                </a:solidFill>
                <a:latin typeface="Franklin Gothic Book"/>
              </a:defRPr>
            </a:lvl4pPr>
            <a:lvl5pPr marL="2436144" indent="0">
              <a:lnSpc>
                <a:spcPct val="100000"/>
              </a:lnSpc>
              <a:buFontTx/>
              <a:buNone/>
              <a:defRPr sz="1998" b="0" i="1">
                <a:solidFill>
                  <a:schemeClr val="bg1"/>
                </a:solidFill>
                <a:latin typeface="Franklin Gothic Book"/>
              </a:defRPr>
            </a:lvl5pPr>
          </a:lstStyle>
          <a:p>
            <a:pPr lvl="0"/>
            <a:r>
              <a:rPr lang="en-US" dirty="0"/>
              <a:t>January 1, 2017</a:t>
            </a:r>
          </a:p>
        </p:txBody>
      </p:sp>
    </p:spTree>
    <p:extLst>
      <p:ext uri="{BB962C8B-B14F-4D97-AF65-F5344CB8AC3E}">
        <p14:creationId xmlns:p14="http://schemas.microsoft.com/office/powerpoint/2010/main" val="414698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1655"/>
          </a:xfrm>
          <a:prstGeom prst="rect">
            <a:avLst/>
          </a:prstGeom>
        </p:spPr>
      </p:pic>
      <p:sp>
        <p:nvSpPr>
          <p:cNvPr id="10" name="Rectangle 9"/>
          <p:cNvSpPr/>
          <p:nvPr userDrawn="1"/>
        </p:nvSpPr>
        <p:spPr>
          <a:xfrm>
            <a:off x="2" y="-1"/>
            <a:ext cx="12191999" cy="6858000"/>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sp>
        <p:nvSpPr>
          <p:cNvPr id="2" name="Title 1"/>
          <p:cNvSpPr>
            <a:spLocks noGrp="1"/>
          </p:cNvSpPr>
          <p:nvPr>
            <p:ph type="title" hasCustomPrompt="1"/>
          </p:nvPr>
        </p:nvSpPr>
        <p:spPr>
          <a:xfrm>
            <a:off x="1608137" y="1369436"/>
            <a:ext cx="10266647" cy="1003066"/>
          </a:xfrm>
        </p:spPr>
        <p:txBody>
          <a:bodyPr>
            <a:normAutofit/>
          </a:bodyPr>
          <a:lstStyle>
            <a:lvl1pPr>
              <a:defRPr sz="5328">
                <a:solidFill>
                  <a:schemeClr val="bg1"/>
                </a:solidFill>
              </a:defRPr>
            </a:lvl1pPr>
          </a:lstStyle>
          <a:p>
            <a:r>
              <a:rPr lang="en-US" dirty="0"/>
              <a:t>DIVIDER PAGE</a:t>
            </a: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65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5"/>
            <a:ext cx="12192000" cy="6839474"/>
          </a:xfrm>
          <a:prstGeom prst="rect">
            <a:avLst/>
          </a:prstGeom>
        </p:spPr>
      </p:pic>
      <p:sp>
        <p:nvSpPr>
          <p:cNvPr id="7" name="Rectangle 6"/>
          <p:cNvSpPr/>
          <p:nvPr userDrawn="1"/>
        </p:nvSpPr>
        <p:spPr>
          <a:xfrm>
            <a:off x="0" y="-5825"/>
            <a:ext cx="12192000" cy="6863825"/>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sp>
        <p:nvSpPr>
          <p:cNvPr id="2" name="Title 1"/>
          <p:cNvSpPr>
            <a:spLocks noGrp="1"/>
          </p:cNvSpPr>
          <p:nvPr>
            <p:ph type="title" hasCustomPrompt="1"/>
          </p:nvPr>
        </p:nvSpPr>
        <p:spPr>
          <a:xfrm>
            <a:off x="1608137" y="1369436"/>
            <a:ext cx="10266647" cy="1003066"/>
          </a:xfrm>
        </p:spPr>
        <p:txBody>
          <a:bodyPr>
            <a:normAutofit/>
          </a:bodyPr>
          <a:lstStyle>
            <a:lvl1pPr>
              <a:defRPr sz="5328">
                <a:solidFill>
                  <a:schemeClr val="bg1"/>
                </a:solidFill>
              </a:defRPr>
            </a:lvl1pPr>
          </a:lstStyle>
          <a:p>
            <a:r>
              <a:rPr lang="en-US" dirty="0"/>
              <a:t>DIVIDER PAGE</a:t>
            </a: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68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928096" y="1600201"/>
            <a:ext cx="9654304"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object&#10;&#10;Description generated with high confidence">
            <a:extLst>
              <a:ext uri="{FF2B5EF4-FFF2-40B4-BE49-F238E27FC236}">
                <a16:creationId xmlns:a16="http://schemas.microsoft.com/office/drawing/2014/main" id="{22AE6C07-E360-4E49-ABC4-C463E7B7350E}"/>
              </a:ext>
            </a:extLst>
          </p:cNvPr>
          <p:cNvPicPr>
            <a:picLocks noChangeAspect="1"/>
          </p:cNvPicPr>
          <p:nvPr/>
        </p:nvPicPr>
        <p:blipFill>
          <a:blip r:embed="rId4"/>
          <a:stretch>
            <a:fillRect/>
          </a:stretch>
        </p:blipFill>
        <p:spPr>
          <a:xfrm>
            <a:off x="10363200" y="6393858"/>
            <a:ext cx="1369625" cy="444597"/>
          </a:xfrm>
          <a:prstGeom prst="rect">
            <a:avLst/>
          </a:prstGeom>
        </p:spPr>
      </p:pic>
      <p:sp>
        <p:nvSpPr>
          <p:cNvPr id="6" name="Title 1">
            <a:extLst>
              <a:ext uri="{FF2B5EF4-FFF2-40B4-BE49-F238E27FC236}">
                <a16:creationId xmlns:a16="http://schemas.microsoft.com/office/drawing/2014/main" id="{805C87F1-84CF-4CB2-8B5B-920E728CD776}"/>
              </a:ext>
            </a:extLst>
          </p:cNvPr>
          <p:cNvSpPr>
            <a:spLocks noGrp="1"/>
          </p:cNvSpPr>
          <p:nvPr>
            <p:ph type="ctrTitle" hasCustomPrompt="1"/>
            <p:custDataLst>
              <p:tags r:id="rId2"/>
            </p:custDataLst>
          </p:nvPr>
        </p:nvSpPr>
        <p:spPr>
          <a:xfrm>
            <a:off x="1928096" y="133448"/>
            <a:ext cx="5718752" cy="549209"/>
          </a:xfrm>
          <a:prstGeom prst="rect">
            <a:avLst/>
          </a:prstGeom>
        </p:spPr>
        <p:txBody>
          <a:bodyPr/>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3611357133"/>
      </p:ext>
    </p:extLst>
  </p:cSld>
  <p:clrMapOvr>
    <a:masterClrMapping/>
  </p:clrMapOvr>
  <p:transition>
    <p:pull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1655"/>
          </a:xfrm>
          <a:prstGeom prst="rect">
            <a:avLst/>
          </a:prstGeom>
        </p:spPr>
      </p:pic>
      <p:sp>
        <p:nvSpPr>
          <p:cNvPr id="9" name="Rectangle 8"/>
          <p:cNvSpPr/>
          <p:nvPr userDrawn="1"/>
        </p:nvSpPr>
        <p:spPr>
          <a:xfrm>
            <a:off x="0" y="-1"/>
            <a:ext cx="12192000" cy="6858000"/>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sp>
        <p:nvSpPr>
          <p:cNvPr id="2" name="Title 1"/>
          <p:cNvSpPr>
            <a:spLocks noGrp="1"/>
          </p:cNvSpPr>
          <p:nvPr>
            <p:ph type="title" hasCustomPrompt="1"/>
          </p:nvPr>
        </p:nvSpPr>
        <p:spPr>
          <a:xfrm>
            <a:off x="1608137" y="1369436"/>
            <a:ext cx="10266647" cy="1003066"/>
          </a:xfrm>
        </p:spPr>
        <p:txBody>
          <a:bodyPr>
            <a:normAutofit/>
          </a:bodyPr>
          <a:lstStyle>
            <a:lvl1pPr>
              <a:defRPr sz="5328">
                <a:solidFill>
                  <a:schemeClr val="bg1"/>
                </a:solidFill>
              </a:defRPr>
            </a:lvl1pPr>
          </a:lstStyle>
          <a:p>
            <a:r>
              <a:rPr lang="en-US" dirty="0"/>
              <a:t>DIVIDER PAGE</a:t>
            </a: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762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9" y="0"/>
            <a:ext cx="12192000" cy="6851655"/>
          </a:xfrm>
          <a:prstGeom prst="rect">
            <a:avLst/>
          </a:prstGeom>
        </p:spPr>
      </p:pic>
      <p:sp>
        <p:nvSpPr>
          <p:cNvPr id="10" name="Rectangle 9"/>
          <p:cNvSpPr/>
          <p:nvPr userDrawn="1"/>
        </p:nvSpPr>
        <p:spPr>
          <a:xfrm>
            <a:off x="-1069" y="-1"/>
            <a:ext cx="12191999" cy="6858000"/>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cxnSp>
        <p:nvCxnSpPr>
          <p:cNvPr id="11" name="Straight Connector 10"/>
          <p:cNvCxnSpPr/>
          <p:nvPr userDrawn="1"/>
        </p:nvCxnSpPr>
        <p:spPr>
          <a:xfrm>
            <a:off x="1424920" y="1542649"/>
            <a:ext cx="0" cy="144957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608137" y="1247735"/>
            <a:ext cx="9673195" cy="2016213"/>
          </a:xfrm>
        </p:spPr>
        <p:txBody>
          <a:bodyPr>
            <a:normAutofit/>
          </a:bodyPr>
          <a:lstStyle>
            <a:lvl1pPr>
              <a:defRPr sz="5328">
                <a:solidFill>
                  <a:schemeClr val="bg1"/>
                </a:solidFill>
              </a:defRPr>
            </a:lvl1pPr>
          </a:lstStyle>
          <a:p>
            <a:r>
              <a:rPr lang="en-US" dirty="0"/>
              <a:t>FOR TITLE AND DIVIDER</a:t>
            </a:r>
            <a:br>
              <a:rPr lang="en-US" dirty="0"/>
            </a:br>
            <a:r>
              <a:rPr lang="en-US" dirty="0"/>
              <a:t>PAGE CONSIDERATION</a:t>
            </a:r>
          </a:p>
        </p:txBody>
      </p:sp>
    </p:spTree>
    <p:extLst>
      <p:ext uri="{BB962C8B-B14F-4D97-AF65-F5344CB8AC3E}">
        <p14:creationId xmlns:p14="http://schemas.microsoft.com/office/powerpoint/2010/main" val="62764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67" y="13984"/>
            <a:ext cx="12200467" cy="6851654"/>
          </a:xfrm>
          <a:prstGeom prst="rect">
            <a:avLst/>
          </a:prstGeom>
        </p:spPr>
      </p:pic>
      <p:sp>
        <p:nvSpPr>
          <p:cNvPr id="12" name="Rectangle 11"/>
          <p:cNvSpPr/>
          <p:nvPr userDrawn="1"/>
        </p:nvSpPr>
        <p:spPr>
          <a:xfrm>
            <a:off x="2" y="1"/>
            <a:ext cx="12191999" cy="6865638"/>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24920" y="1542649"/>
            <a:ext cx="0" cy="144957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608137" y="1247735"/>
            <a:ext cx="9673195" cy="2016213"/>
          </a:xfrm>
        </p:spPr>
        <p:txBody>
          <a:bodyPr>
            <a:normAutofit/>
          </a:bodyPr>
          <a:lstStyle>
            <a:lvl1pPr>
              <a:defRPr sz="5328">
                <a:solidFill>
                  <a:schemeClr val="bg1"/>
                </a:solidFill>
              </a:defRPr>
            </a:lvl1pPr>
          </a:lstStyle>
          <a:p>
            <a:r>
              <a:rPr lang="en-US" dirty="0"/>
              <a:t>FOR TITLE AND DIVIDER</a:t>
            </a:r>
            <a:br>
              <a:rPr lang="en-US" dirty="0"/>
            </a:br>
            <a:r>
              <a:rPr lang="en-US" dirty="0"/>
              <a:t>PAGE CONSIDERATION</a:t>
            </a:r>
          </a:p>
        </p:txBody>
      </p:sp>
    </p:spTree>
    <p:extLst>
      <p:ext uri="{BB962C8B-B14F-4D97-AF65-F5344CB8AC3E}">
        <p14:creationId xmlns:p14="http://schemas.microsoft.com/office/powerpoint/2010/main" val="115198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532"/>
            <a:ext cx="12191999" cy="6851657"/>
          </a:xfrm>
          <a:prstGeom prst="rect">
            <a:avLst/>
          </a:prstGeom>
        </p:spPr>
      </p:pic>
      <p:sp>
        <p:nvSpPr>
          <p:cNvPr id="12" name="Rectangle 11"/>
          <p:cNvSpPr/>
          <p:nvPr userDrawn="1"/>
        </p:nvSpPr>
        <p:spPr>
          <a:xfrm>
            <a:off x="2" y="1"/>
            <a:ext cx="12191999" cy="6865188"/>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24920" y="1542649"/>
            <a:ext cx="0" cy="144957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608137" y="1247735"/>
            <a:ext cx="9673195" cy="2016213"/>
          </a:xfrm>
        </p:spPr>
        <p:txBody>
          <a:bodyPr>
            <a:normAutofit/>
          </a:bodyPr>
          <a:lstStyle>
            <a:lvl1pPr>
              <a:defRPr sz="5328">
                <a:solidFill>
                  <a:schemeClr val="bg1"/>
                </a:solidFill>
              </a:defRPr>
            </a:lvl1pPr>
          </a:lstStyle>
          <a:p>
            <a:r>
              <a:rPr lang="en-US" dirty="0"/>
              <a:t>FOR TITLE AND DIVIDER</a:t>
            </a:r>
            <a:br>
              <a:rPr lang="en-US" dirty="0"/>
            </a:br>
            <a:r>
              <a:rPr lang="en-US" dirty="0"/>
              <a:t>PAGE CONSIDERATION</a:t>
            </a:r>
          </a:p>
        </p:txBody>
      </p:sp>
    </p:spTree>
    <p:extLst>
      <p:ext uri="{BB962C8B-B14F-4D97-AF65-F5344CB8AC3E}">
        <p14:creationId xmlns:p14="http://schemas.microsoft.com/office/powerpoint/2010/main" val="115198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534"/>
            <a:ext cx="12200351" cy="6851655"/>
          </a:xfrm>
          <a:prstGeom prst="rect">
            <a:avLst/>
          </a:prstGeom>
        </p:spPr>
      </p:pic>
      <p:sp>
        <p:nvSpPr>
          <p:cNvPr id="12" name="Rectangle 11"/>
          <p:cNvSpPr/>
          <p:nvPr userDrawn="1"/>
        </p:nvSpPr>
        <p:spPr>
          <a:xfrm>
            <a:off x="8352" y="0"/>
            <a:ext cx="12191999" cy="6865189"/>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24920" y="1542649"/>
            <a:ext cx="0" cy="144957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608137" y="1247735"/>
            <a:ext cx="9673195" cy="2016213"/>
          </a:xfrm>
        </p:spPr>
        <p:txBody>
          <a:bodyPr>
            <a:normAutofit/>
          </a:bodyPr>
          <a:lstStyle>
            <a:lvl1pPr>
              <a:defRPr sz="5328">
                <a:solidFill>
                  <a:schemeClr val="bg1"/>
                </a:solidFill>
              </a:defRPr>
            </a:lvl1pPr>
          </a:lstStyle>
          <a:p>
            <a:r>
              <a:rPr lang="en-US" dirty="0"/>
              <a:t>FOR TITLE AND DIVIDER</a:t>
            </a:r>
            <a:br>
              <a:rPr lang="en-US" dirty="0"/>
            </a:br>
            <a:r>
              <a:rPr lang="en-US" dirty="0"/>
              <a:t>PAGE CONSIDERATION</a:t>
            </a:r>
          </a:p>
        </p:txBody>
      </p:sp>
    </p:spTree>
    <p:extLst>
      <p:ext uri="{BB962C8B-B14F-4D97-AF65-F5344CB8AC3E}">
        <p14:creationId xmlns:p14="http://schemas.microsoft.com/office/powerpoint/2010/main" val="115198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532"/>
            <a:ext cx="12191999" cy="6851657"/>
          </a:xfrm>
          <a:prstGeom prst="rect">
            <a:avLst/>
          </a:prstGeom>
        </p:spPr>
      </p:pic>
      <p:sp>
        <p:nvSpPr>
          <p:cNvPr id="12" name="Rectangle 11"/>
          <p:cNvSpPr/>
          <p:nvPr userDrawn="1"/>
        </p:nvSpPr>
        <p:spPr>
          <a:xfrm>
            <a:off x="2" y="1"/>
            <a:ext cx="12191999" cy="6865188"/>
          </a:xfrm>
          <a:prstGeom prst="rect">
            <a:avLst/>
          </a:prstGeom>
          <a:solidFill>
            <a:srgbClr val="0E23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cxnSp>
        <p:nvCxnSpPr>
          <p:cNvPr id="8" name="Straight Connector 7"/>
          <p:cNvCxnSpPr/>
          <p:nvPr userDrawn="1"/>
        </p:nvCxnSpPr>
        <p:spPr>
          <a:xfrm>
            <a:off x="1424920" y="1528340"/>
            <a:ext cx="0" cy="793325"/>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24920" y="1542649"/>
            <a:ext cx="0" cy="144957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608137" y="1247735"/>
            <a:ext cx="9673195" cy="2016213"/>
          </a:xfrm>
        </p:spPr>
        <p:txBody>
          <a:bodyPr>
            <a:normAutofit/>
          </a:bodyPr>
          <a:lstStyle>
            <a:lvl1pPr>
              <a:defRPr sz="5328">
                <a:solidFill>
                  <a:schemeClr val="bg1"/>
                </a:solidFill>
              </a:defRPr>
            </a:lvl1pPr>
          </a:lstStyle>
          <a:p>
            <a:r>
              <a:rPr lang="en-US" dirty="0"/>
              <a:t>FOR TITLE AND DIVIDER</a:t>
            </a:r>
            <a:br>
              <a:rPr lang="en-US" dirty="0"/>
            </a:br>
            <a:r>
              <a:rPr lang="en-US" dirty="0"/>
              <a:t>PAGE CONSIDERATION</a:t>
            </a:r>
          </a:p>
        </p:txBody>
      </p:sp>
    </p:spTree>
    <p:extLst>
      <p:ext uri="{BB962C8B-B14F-4D97-AF65-F5344CB8AC3E}">
        <p14:creationId xmlns:p14="http://schemas.microsoft.com/office/powerpoint/2010/main" val="115198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1D21AE4-1B88-AC4A-9D7C-28C6F76E6934}"/>
              </a:ext>
            </a:extLst>
          </p:cNvPr>
          <p:cNvSpPr/>
          <p:nvPr userDrawn="1"/>
        </p:nvSpPr>
        <p:spPr>
          <a:xfrm>
            <a:off x="0" y="1"/>
            <a:ext cx="12192000" cy="68580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sp>
        <p:nvSpPr>
          <p:cNvPr id="5" name="Rectangle 4"/>
          <p:cNvSpPr/>
          <p:nvPr userDrawn="1"/>
        </p:nvSpPr>
        <p:spPr>
          <a:xfrm>
            <a:off x="3" y="1"/>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grpSp>
        <p:nvGrpSpPr>
          <p:cNvPr id="16" name="Group 15">
            <a:extLst>
              <a:ext uri="{FF2B5EF4-FFF2-40B4-BE49-F238E27FC236}">
                <a16:creationId xmlns:a16="http://schemas.microsoft.com/office/drawing/2014/main" id="{50854081-5D23-AE4A-985C-9599D20A044C}"/>
              </a:ext>
            </a:extLst>
          </p:cNvPr>
          <p:cNvGrpSpPr/>
          <p:nvPr userDrawn="1"/>
        </p:nvGrpSpPr>
        <p:grpSpPr>
          <a:xfrm>
            <a:off x="8519136" y="5253863"/>
            <a:ext cx="3823133" cy="1641652"/>
            <a:chOff x="6389352" y="3940397"/>
            <a:chExt cx="2867350" cy="1231239"/>
          </a:xfrm>
        </p:grpSpPr>
        <p:pic>
          <p:nvPicPr>
            <p:cNvPr id="17" name="Picture 16" descr="MCW_Logo.ai">
              <a:extLst>
                <a:ext uri="{FF2B5EF4-FFF2-40B4-BE49-F238E27FC236}">
                  <a16:creationId xmlns:a16="http://schemas.microsoft.com/office/drawing/2014/main" id="{94627DBF-5F1B-0140-8053-C95BA9DFE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9697"/>
            <a:stretch/>
          </p:blipFill>
          <p:spPr>
            <a:xfrm>
              <a:off x="6389352" y="4174691"/>
              <a:ext cx="1457650" cy="762650"/>
            </a:xfrm>
            <a:prstGeom prst="rect">
              <a:avLst/>
            </a:prstGeom>
          </p:spPr>
        </p:pic>
        <p:pic>
          <p:nvPicPr>
            <p:cNvPr id="18" name="Picture 17" descr="MCW_Logo_Green_Tag_box.ai">
              <a:extLst>
                <a:ext uri="{FF2B5EF4-FFF2-40B4-BE49-F238E27FC236}">
                  <a16:creationId xmlns:a16="http://schemas.microsoft.com/office/drawing/2014/main" id="{2D9838C6-48C4-0D40-9193-83E71641F4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840"/>
            <a:stretch/>
          </p:blipFill>
          <p:spPr>
            <a:xfrm>
              <a:off x="7847002" y="3940397"/>
              <a:ext cx="1409700" cy="1231239"/>
            </a:xfrm>
            <a:prstGeom prst="rect">
              <a:avLst/>
            </a:prstGeom>
          </p:spPr>
        </p:pic>
      </p:grpSp>
      <p:sp>
        <p:nvSpPr>
          <p:cNvPr id="9" name="Title 1">
            <a:extLst>
              <a:ext uri="{FF2B5EF4-FFF2-40B4-BE49-F238E27FC236}">
                <a16:creationId xmlns:a16="http://schemas.microsoft.com/office/drawing/2014/main" id="{48227FE0-F566-B44F-A979-4003A10E6AD9}"/>
              </a:ext>
            </a:extLst>
          </p:cNvPr>
          <p:cNvSpPr>
            <a:spLocks noGrp="1"/>
          </p:cNvSpPr>
          <p:nvPr>
            <p:ph type="title" hasCustomPrompt="1"/>
          </p:nvPr>
        </p:nvSpPr>
        <p:spPr>
          <a:xfrm>
            <a:off x="846387" y="3240948"/>
            <a:ext cx="10972800" cy="550410"/>
          </a:xfrm>
          <a:prstGeom prst="rect">
            <a:avLst/>
          </a:prstGeom>
        </p:spPr>
        <p:txBody>
          <a:bodyPr anchor="t" anchorCtr="0">
            <a:noAutofit/>
          </a:bodyPr>
          <a:lstStyle>
            <a:lvl1pPr algn="l">
              <a:defRPr sz="3730">
                <a:solidFill>
                  <a:schemeClr val="bg1"/>
                </a:solidFill>
                <a:latin typeface="+mn-lt"/>
              </a:defRPr>
            </a:lvl1pPr>
          </a:lstStyle>
          <a:p>
            <a:r>
              <a:rPr lang="en-US" dirty="0"/>
              <a:t>TITLE OF PRESENTATION</a:t>
            </a:r>
            <a:br>
              <a:rPr lang="en-US" dirty="0"/>
            </a:br>
            <a:br>
              <a:rPr lang="en-US" dirty="0"/>
            </a:br>
            <a:endParaRPr lang="en-US" dirty="0"/>
          </a:p>
        </p:txBody>
      </p:sp>
      <p:sp>
        <p:nvSpPr>
          <p:cNvPr id="10" name="Content Placeholder 2">
            <a:extLst>
              <a:ext uri="{FF2B5EF4-FFF2-40B4-BE49-F238E27FC236}">
                <a16:creationId xmlns:a16="http://schemas.microsoft.com/office/drawing/2014/main" id="{E3587D41-D2CC-0F45-AC3B-07D5FBF04330}"/>
              </a:ext>
            </a:extLst>
          </p:cNvPr>
          <p:cNvSpPr>
            <a:spLocks noGrp="1"/>
          </p:cNvSpPr>
          <p:nvPr>
            <p:ph idx="1" hasCustomPrompt="1"/>
          </p:nvPr>
        </p:nvSpPr>
        <p:spPr>
          <a:xfrm>
            <a:off x="846387" y="3891625"/>
            <a:ext cx="10972800" cy="241231"/>
          </a:xfrm>
          <a:prstGeom prst="rect">
            <a:avLst/>
          </a:prstGeom>
        </p:spPr>
        <p:txBody>
          <a:bodyPr anchor="t" anchorCtr="0">
            <a:noAutofit/>
          </a:bodyPr>
          <a:lstStyle>
            <a:lvl1pPr marL="0" indent="0">
              <a:lnSpc>
                <a:spcPct val="50000"/>
              </a:lnSpc>
              <a:buFontTx/>
              <a:buNone/>
              <a:defRPr sz="1998" b="0" i="1" baseline="0">
                <a:solidFill>
                  <a:schemeClr val="bg1"/>
                </a:solidFill>
                <a:latin typeface="Franklin Gothic Book"/>
              </a:defRPr>
            </a:lvl1pPr>
            <a:lvl2pPr marL="609036" indent="0">
              <a:lnSpc>
                <a:spcPct val="100000"/>
              </a:lnSpc>
              <a:buFontTx/>
              <a:buNone/>
              <a:defRPr sz="1998" b="0" i="1">
                <a:solidFill>
                  <a:schemeClr val="bg1"/>
                </a:solidFill>
                <a:latin typeface="Franklin Gothic Book"/>
              </a:defRPr>
            </a:lvl2pPr>
            <a:lvl3pPr marL="1218072" indent="0">
              <a:lnSpc>
                <a:spcPct val="100000"/>
              </a:lnSpc>
              <a:buFontTx/>
              <a:buNone/>
              <a:defRPr sz="1998" b="0" i="1">
                <a:solidFill>
                  <a:schemeClr val="bg1"/>
                </a:solidFill>
                <a:latin typeface="Franklin Gothic Book"/>
              </a:defRPr>
            </a:lvl3pPr>
            <a:lvl4pPr marL="1827108" indent="0">
              <a:lnSpc>
                <a:spcPct val="100000"/>
              </a:lnSpc>
              <a:buFontTx/>
              <a:buNone/>
              <a:defRPr sz="1998" b="0" i="1">
                <a:solidFill>
                  <a:schemeClr val="bg1"/>
                </a:solidFill>
                <a:latin typeface="Franklin Gothic Book"/>
              </a:defRPr>
            </a:lvl4pPr>
            <a:lvl5pPr marL="2436144" indent="0">
              <a:lnSpc>
                <a:spcPct val="100000"/>
              </a:lnSpc>
              <a:buFontTx/>
              <a:buNone/>
              <a:defRPr sz="1998" b="0" i="1">
                <a:solidFill>
                  <a:schemeClr val="bg1"/>
                </a:solidFill>
                <a:latin typeface="Franklin Gothic Book"/>
              </a:defRPr>
            </a:lvl5pPr>
          </a:lstStyle>
          <a:p>
            <a:pPr lvl="0"/>
            <a:r>
              <a:rPr lang="en-US" dirty="0"/>
              <a:t>Event for Presentation, Name of Presenter</a:t>
            </a:r>
          </a:p>
          <a:p>
            <a:pPr lvl="0"/>
            <a:endParaRPr lang="en-US" dirty="0"/>
          </a:p>
        </p:txBody>
      </p:sp>
      <p:sp>
        <p:nvSpPr>
          <p:cNvPr id="11" name="Content Placeholder 2">
            <a:extLst>
              <a:ext uri="{FF2B5EF4-FFF2-40B4-BE49-F238E27FC236}">
                <a16:creationId xmlns:a16="http://schemas.microsoft.com/office/drawing/2014/main" id="{7A7EC5AB-DC60-3644-A948-0FB630BB2005}"/>
              </a:ext>
            </a:extLst>
          </p:cNvPr>
          <p:cNvSpPr>
            <a:spLocks noGrp="1"/>
          </p:cNvSpPr>
          <p:nvPr>
            <p:ph idx="11" hasCustomPrompt="1"/>
          </p:nvPr>
        </p:nvSpPr>
        <p:spPr>
          <a:xfrm>
            <a:off x="841748" y="4174038"/>
            <a:ext cx="10972800" cy="241231"/>
          </a:xfrm>
          <a:prstGeom prst="rect">
            <a:avLst/>
          </a:prstGeom>
        </p:spPr>
        <p:txBody>
          <a:bodyPr anchor="t" anchorCtr="0">
            <a:noAutofit/>
          </a:bodyPr>
          <a:lstStyle>
            <a:lvl1pPr marL="0" indent="0">
              <a:lnSpc>
                <a:spcPct val="50000"/>
              </a:lnSpc>
              <a:buFontTx/>
              <a:buNone/>
              <a:defRPr sz="1465" b="0" i="0" baseline="0">
                <a:solidFill>
                  <a:schemeClr val="bg1"/>
                </a:solidFill>
                <a:latin typeface="Franklin Gothic Book"/>
              </a:defRPr>
            </a:lvl1pPr>
            <a:lvl2pPr marL="609036" indent="0">
              <a:lnSpc>
                <a:spcPct val="100000"/>
              </a:lnSpc>
              <a:buFontTx/>
              <a:buNone/>
              <a:defRPr sz="1998" b="0" i="1">
                <a:solidFill>
                  <a:schemeClr val="bg1"/>
                </a:solidFill>
                <a:latin typeface="Franklin Gothic Book"/>
              </a:defRPr>
            </a:lvl2pPr>
            <a:lvl3pPr marL="1218072" indent="0">
              <a:lnSpc>
                <a:spcPct val="100000"/>
              </a:lnSpc>
              <a:buFontTx/>
              <a:buNone/>
              <a:defRPr sz="1998" b="0" i="1">
                <a:solidFill>
                  <a:schemeClr val="bg1"/>
                </a:solidFill>
                <a:latin typeface="Franklin Gothic Book"/>
              </a:defRPr>
            </a:lvl3pPr>
            <a:lvl4pPr marL="1827108" indent="0">
              <a:lnSpc>
                <a:spcPct val="100000"/>
              </a:lnSpc>
              <a:buFontTx/>
              <a:buNone/>
              <a:defRPr sz="1998" b="0" i="1">
                <a:solidFill>
                  <a:schemeClr val="bg1"/>
                </a:solidFill>
                <a:latin typeface="Franklin Gothic Book"/>
              </a:defRPr>
            </a:lvl4pPr>
            <a:lvl5pPr marL="2436144" indent="0">
              <a:lnSpc>
                <a:spcPct val="100000"/>
              </a:lnSpc>
              <a:buFontTx/>
              <a:buNone/>
              <a:defRPr sz="1998" b="0" i="1">
                <a:solidFill>
                  <a:schemeClr val="bg1"/>
                </a:solidFill>
                <a:latin typeface="Franklin Gothic Book"/>
              </a:defRPr>
            </a:lvl5pPr>
          </a:lstStyle>
          <a:p>
            <a:pPr lvl="0"/>
            <a:r>
              <a:rPr lang="en-US" dirty="0"/>
              <a:t>January 1, 2017</a:t>
            </a:r>
          </a:p>
        </p:txBody>
      </p:sp>
    </p:spTree>
    <p:extLst>
      <p:ext uri="{BB962C8B-B14F-4D97-AF65-F5344CB8AC3E}">
        <p14:creationId xmlns:p14="http://schemas.microsoft.com/office/powerpoint/2010/main" val="1068812759"/>
      </p:ext>
    </p:extLst>
  </p:cSld>
  <p:clrMapOvr>
    <a:masterClrMapping/>
  </p:clrMapOvr>
  <p:extLst>
    <p:ext uri="{DCECCB84-F9BA-43D5-87BE-67443E8EF086}">
      <p15:sldGuideLst xmlns:p15="http://schemas.microsoft.com/office/powerpoint/2012/main">
        <p15:guide id="1" orient="horz" pos="2158"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3652506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1585497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888" y="116701"/>
            <a:ext cx="6689512" cy="1141943"/>
          </a:xfrm>
        </p:spPr>
        <p:txBody>
          <a:bodyPr/>
          <a:lstStyle/>
          <a:p>
            <a:r>
              <a:rPr lang="en-US" dirty="0"/>
              <a:t>HEADLINE COPY</a:t>
            </a:r>
          </a:p>
        </p:txBody>
      </p:sp>
      <p:sp>
        <p:nvSpPr>
          <p:cNvPr id="3" name="Content Placeholder 2"/>
          <p:cNvSpPr>
            <a:spLocks noGrp="1"/>
          </p:cNvSpPr>
          <p:nvPr>
            <p:ph idx="1" hasCustomPrompt="1"/>
          </p:nvPr>
        </p:nvSpPr>
        <p:spPr>
          <a:xfrm>
            <a:off x="877619" y="1296583"/>
            <a:ext cx="6640781"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
        <p:nvSpPr>
          <p:cNvPr id="7" name="Rectangle 6"/>
          <p:cNvSpPr/>
          <p:nvPr userDrawn="1"/>
        </p:nvSpPr>
        <p:spPr>
          <a:xfrm>
            <a:off x="7999381" y="1"/>
            <a:ext cx="4192619" cy="6851655"/>
          </a:xfrm>
          <a:prstGeom prst="rect">
            <a:avLst/>
          </a:prstGeom>
          <a:solidFill>
            <a:srgbClr val="0E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sp>
        <p:nvSpPr>
          <p:cNvPr id="9" name="Content Placeholder 2"/>
          <p:cNvSpPr>
            <a:spLocks noGrp="1"/>
          </p:cNvSpPr>
          <p:nvPr>
            <p:ph idx="13" hasCustomPrompt="1"/>
          </p:nvPr>
        </p:nvSpPr>
        <p:spPr>
          <a:xfrm>
            <a:off x="8625467" y="1752531"/>
            <a:ext cx="2972619" cy="4043758"/>
          </a:xfrm>
        </p:spPr>
        <p:txBody>
          <a:bodyPr>
            <a:normAutofit/>
          </a:bodyPr>
          <a:lstStyle>
            <a:lvl1pPr marL="0" indent="0" algn="l">
              <a:lnSpc>
                <a:spcPts val="1599"/>
              </a:lnSpc>
              <a:buFontTx/>
              <a:buNone/>
              <a:defRPr sz="1332" baseline="0">
                <a:solidFill>
                  <a:schemeClr val="bg1"/>
                </a:solidFill>
              </a:defRPr>
            </a:lvl1pPr>
            <a:lvl2pPr marL="609036" indent="0">
              <a:lnSpc>
                <a:spcPts val="1332"/>
              </a:lnSpc>
              <a:buFontTx/>
              <a:buNone/>
              <a:defRPr sz="1332">
                <a:solidFill>
                  <a:schemeClr val="bg1"/>
                </a:solidFill>
              </a:defRPr>
            </a:lvl2pPr>
            <a:lvl3pPr marL="1218072" indent="0">
              <a:lnSpc>
                <a:spcPts val="1332"/>
              </a:lnSpc>
              <a:buFontTx/>
              <a:buNone/>
              <a:defRPr sz="1332">
                <a:solidFill>
                  <a:schemeClr val="bg1"/>
                </a:solidFill>
              </a:defRPr>
            </a:lvl3pPr>
          </a:lstStyle>
          <a:p>
            <a:pPr lvl="0"/>
            <a:r>
              <a:rPr lang="fr-FR" dirty="0"/>
              <a:t>Insert </a:t>
            </a:r>
            <a:r>
              <a:rPr lang="fr-FR" dirty="0" err="1"/>
              <a:t>quote</a:t>
            </a:r>
            <a:r>
              <a:rPr lang="fr-FR" dirty="0"/>
              <a:t> </a:t>
            </a:r>
            <a:r>
              <a:rPr lang="fr-FR" dirty="0" err="1"/>
              <a:t>here</a:t>
            </a:r>
            <a:r>
              <a:rPr lang="fr-FR" dirty="0"/>
              <a:t>.</a:t>
            </a:r>
          </a:p>
        </p:txBody>
      </p:sp>
    </p:spTree>
    <p:extLst>
      <p:ext uri="{BB962C8B-B14F-4D97-AF65-F5344CB8AC3E}">
        <p14:creationId xmlns:p14="http://schemas.microsoft.com/office/powerpoint/2010/main" val="295550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963084" y="4406901"/>
            <a:ext cx="10363200" cy="1362075"/>
          </a:xfrm>
          <a:prstGeom prst="rect">
            <a:avLst/>
          </a:prstGeom>
        </p:spPr>
        <p:txBody>
          <a:bodyPr anchor="t"/>
          <a:lstStyle>
            <a:lvl1pPr algn="l">
              <a:defRPr sz="4000" b="1" cap="all">
                <a:solidFill>
                  <a:srgbClr val="C00000"/>
                </a:solidFill>
              </a:defRPr>
            </a:lvl1pPr>
          </a:lstStyle>
          <a:p>
            <a:r>
              <a:rPr lang="en-US"/>
              <a:t>Click to edit Master title style</a:t>
            </a:r>
            <a:endParaRPr lang="en-US" dirty="0"/>
          </a:p>
        </p:txBody>
      </p:sp>
      <p:sp>
        <p:nvSpPr>
          <p:cNvPr id="3" name="Text Placeholder 2"/>
          <p:cNvSpPr>
            <a:spLocks noGrp="1"/>
          </p:cNvSpPr>
          <p:nvPr>
            <p:ph type="body" idx="1"/>
            <p:custDataLst>
              <p:tags r:id="rId2"/>
            </p:custDataLst>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0005666"/>
      </p:ext>
    </p:extLst>
  </p:cSld>
  <p:clrMapOvr>
    <a:masterClrMapping/>
  </p:clrMapOvr>
  <p:transition>
    <p:pull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7158568" y="0"/>
            <a:ext cx="5033433" cy="6893949"/>
          </a:xfrm>
          <a:solidFill>
            <a:schemeClr val="bg1">
              <a:lumMod val="50000"/>
            </a:schemeClr>
          </a:solidFill>
        </p:spPr>
        <p:txBody>
          <a:bodyPr anchor="ctr" anchorCtr="0"/>
          <a:lstStyle>
            <a:lvl1pPr marL="0" indent="0" algn="ctr">
              <a:buFontTx/>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828889" y="116701"/>
            <a:ext cx="5871687" cy="1141943"/>
          </a:xfrm>
        </p:spPr>
        <p:txBody>
          <a:bodyPr/>
          <a:lstStyle/>
          <a:p>
            <a:r>
              <a:rPr lang="en-US" dirty="0"/>
              <a:t>HEADLINE COPY</a:t>
            </a:r>
          </a:p>
        </p:txBody>
      </p:sp>
      <p:sp>
        <p:nvSpPr>
          <p:cNvPr id="3" name="Content Placeholder 2"/>
          <p:cNvSpPr>
            <a:spLocks noGrp="1"/>
          </p:cNvSpPr>
          <p:nvPr>
            <p:ph idx="1" hasCustomPrompt="1"/>
          </p:nvPr>
        </p:nvSpPr>
        <p:spPr>
          <a:xfrm>
            <a:off x="877619" y="1296583"/>
            <a:ext cx="5822956"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3370708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994840" y="1387422"/>
            <a:ext cx="6314877" cy="4332648"/>
          </a:xfrm>
          <a:solidFill>
            <a:schemeClr val="bg1">
              <a:lumMod val="50000"/>
            </a:schemeClr>
          </a:solidFill>
        </p:spPr>
        <p:txBody>
          <a:bodyPr anchor="ctr" anchorCtr="0"/>
          <a:lstStyle>
            <a:lvl1pPr marL="0" indent="0" algn="ctr">
              <a:buFontTx/>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828889" y="116701"/>
            <a:ext cx="5871687" cy="1141943"/>
          </a:xfrm>
        </p:spPr>
        <p:txBody>
          <a:bodyPr/>
          <a:lstStyle/>
          <a:p>
            <a:r>
              <a:rPr lang="en-US" dirty="0"/>
              <a:t>HEADLINE COPY</a:t>
            </a:r>
          </a:p>
        </p:txBody>
      </p:sp>
      <p:sp>
        <p:nvSpPr>
          <p:cNvPr id="3" name="Content Placeholder 2"/>
          <p:cNvSpPr>
            <a:spLocks noGrp="1"/>
          </p:cNvSpPr>
          <p:nvPr>
            <p:ph idx="1" hasCustomPrompt="1"/>
          </p:nvPr>
        </p:nvSpPr>
        <p:spPr>
          <a:xfrm>
            <a:off x="7857948" y="1296583"/>
            <a:ext cx="3922881"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3294605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5" name="Picture Placeholder 4"/>
          <p:cNvSpPr>
            <a:spLocks noGrp="1"/>
          </p:cNvSpPr>
          <p:nvPr>
            <p:ph type="pic" sz="quarter" idx="17" hasCustomPrompt="1"/>
          </p:nvPr>
        </p:nvSpPr>
        <p:spPr>
          <a:xfrm>
            <a:off x="9024509" y="517127"/>
            <a:ext cx="2708915" cy="2482843"/>
          </a:xfrm>
          <a:solidFill>
            <a:schemeClr val="bg1">
              <a:lumMod val="50000"/>
            </a:schemeClr>
          </a:solidFill>
        </p:spPr>
        <p:txBody>
          <a:bodyPr anchor="ctr" anchorCtr="0">
            <a:normAutofit/>
          </a:bodyPr>
          <a:lstStyle>
            <a:lvl1pPr marL="0" indent="0" algn="ctr">
              <a:buFontTx/>
              <a:buNone/>
              <a:defRPr sz="2398">
                <a:solidFill>
                  <a:schemeClr val="bg1"/>
                </a:solidFill>
              </a:defRPr>
            </a:lvl1pPr>
          </a:lstStyle>
          <a:p>
            <a:r>
              <a:rPr lang="en-US" dirty="0"/>
              <a:t>Insert picture here</a:t>
            </a:r>
          </a:p>
        </p:txBody>
      </p:sp>
      <p:sp>
        <p:nvSpPr>
          <p:cNvPr id="14" name="Picture Placeholder 4"/>
          <p:cNvSpPr>
            <a:spLocks noGrp="1"/>
          </p:cNvSpPr>
          <p:nvPr>
            <p:ph type="pic" sz="quarter" idx="16" hasCustomPrompt="1"/>
          </p:nvPr>
        </p:nvSpPr>
        <p:spPr>
          <a:xfrm>
            <a:off x="6184599" y="517128"/>
            <a:ext cx="2708915" cy="5097980"/>
          </a:xfrm>
          <a:solidFill>
            <a:schemeClr val="bg1">
              <a:lumMod val="50000"/>
            </a:schemeClr>
          </a:solidFill>
        </p:spPr>
        <p:txBody>
          <a:bodyPr anchor="ctr" anchorCtr="0">
            <a:normAutofit/>
          </a:bodyPr>
          <a:lstStyle>
            <a:lvl1pPr marL="0" indent="0" algn="ctr">
              <a:buFontTx/>
              <a:buNone/>
              <a:defRPr sz="2398">
                <a:solidFill>
                  <a:schemeClr val="bg1"/>
                </a:solidFill>
              </a:defRPr>
            </a:lvl1pPr>
          </a:lstStyle>
          <a:p>
            <a:r>
              <a:rPr lang="en-US" dirty="0"/>
              <a:t>Insert picture here</a:t>
            </a:r>
          </a:p>
        </p:txBody>
      </p:sp>
      <p:sp>
        <p:nvSpPr>
          <p:cNvPr id="2" name="Title 1"/>
          <p:cNvSpPr>
            <a:spLocks noGrp="1"/>
          </p:cNvSpPr>
          <p:nvPr>
            <p:ph type="title" hasCustomPrompt="1"/>
          </p:nvPr>
        </p:nvSpPr>
        <p:spPr>
          <a:xfrm>
            <a:off x="828889" y="116701"/>
            <a:ext cx="5213812" cy="1141943"/>
          </a:xfrm>
        </p:spPr>
        <p:txBody>
          <a:bodyPr/>
          <a:lstStyle/>
          <a:p>
            <a:r>
              <a:rPr lang="en-US" dirty="0"/>
              <a:t>HEADLINE COPY</a:t>
            </a:r>
          </a:p>
        </p:txBody>
      </p:sp>
      <p:sp>
        <p:nvSpPr>
          <p:cNvPr id="3" name="Content Placeholder 2"/>
          <p:cNvSpPr>
            <a:spLocks noGrp="1"/>
          </p:cNvSpPr>
          <p:nvPr>
            <p:ph idx="1" hasCustomPrompt="1"/>
          </p:nvPr>
        </p:nvSpPr>
        <p:spPr>
          <a:xfrm>
            <a:off x="877620" y="1296583"/>
            <a:ext cx="5165081"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
        <p:nvSpPr>
          <p:cNvPr id="16" name="Picture Placeholder 4"/>
          <p:cNvSpPr>
            <a:spLocks noGrp="1"/>
          </p:cNvSpPr>
          <p:nvPr>
            <p:ph type="pic" sz="quarter" idx="18" hasCustomPrompt="1"/>
          </p:nvPr>
        </p:nvSpPr>
        <p:spPr>
          <a:xfrm>
            <a:off x="9024509" y="3129769"/>
            <a:ext cx="2708915" cy="2482843"/>
          </a:xfrm>
          <a:solidFill>
            <a:schemeClr val="bg1">
              <a:lumMod val="50000"/>
            </a:schemeClr>
          </a:solidFill>
        </p:spPr>
        <p:txBody>
          <a:bodyPr anchor="ctr" anchorCtr="0">
            <a:normAutofit/>
          </a:bodyPr>
          <a:lstStyle>
            <a:lvl1pPr marL="0" indent="0" algn="ctr">
              <a:buFontTx/>
              <a:buNone/>
              <a:defRPr sz="2398">
                <a:solidFill>
                  <a:schemeClr val="bg1"/>
                </a:solidFill>
              </a:defRPr>
            </a:lvl1pPr>
          </a:lstStyle>
          <a:p>
            <a:r>
              <a:rPr lang="en-US" dirty="0"/>
              <a:t>Insert picture here</a:t>
            </a:r>
          </a:p>
        </p:txBody>
      </p:sp>
    </p:spTree>
    <p:extLst>
      <p:ext uri="{BB962C8B-B14F-4D97-AF65-F5344CB8AC3E}">
        <p14:creationId xmlns:p14="http://schemas.microsoft.com/office/powerpoint/2010/main" val="3071951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4"/>
          <p:cNvSpPr>
            <a:spLocks noGrp="1"/>
          </p:cNvSpPr>
          <p:nvPr>
            <p:ph type="pic" sz="quarter" idx="19" hasCustomPrompt="1"/>
          </p:nvPr>
        </p:nvSpPr>
        <p:spPr>
          <a:xfrm>
            <a:off x="4755837" y="3076895"/>
            <a:ext cx="2708915" cy="2702732"/>
          </a:xfrm>
          <a:solidFill>
            <a:schemeClr val="bg1">
              <a:lumMod val="50000"/>
            </a:schemeClr>
          </a:solidFill>
        </p:spPr>
        <p:txBody>
          <a:bodyPr anchor="ctr" anchorCtr="0">
            <a:normAutofit/>
          </a:bodyPr>
          <a:lstStyle>
            <a:lvl1pPr marL="0" indent="0" algn="ctr">
              <a:buFontTx/>
              <a:buNone/>
              <a:defRPr sz="2398">
                <a:solidFill>
                  <a:schemeClr val="bg1"/>
                </a:solidFill>
              </a:defRPr>
            </a:lvl1pPr>
          </a:lstStyle>
          <a:p>
            <a:r>
              <a:rPr lang="en-US" dirty="0"/>
              <a:t>Insert picture here</a:t>
            </a:r>
          </a:p>
        </p:txBody>
      </p:sp>
      <p:sp>
        <p:nvSpPr>
          <p:cNvPr id="14" name="Picture Placeholder 4"/>
          <p:cNvSpPr>
            <a:spLocks noGrp="1"/>
          </p:cNvSpPr>
          <p:nvPr>
            <p:ph type="pic" sz="quarter" idx="20" hasCustomPrompt="1"/>
          </p:nvPr>
        </p:nvSpPr>
        <p:spPr>
          <a:xfrm>
            <a:off x="981789" y="3076895"/>
            <a:ext cx="2708915" cy="2702732"/>
          </a:xfrm>
          <a:solidFill>
            <a:schemeClr val="bg1">
              <a:lumMod val="50000"/>
            </a:schemeClr>
          </a:solidFill>
        </p:spPr>
        <p:txBody>
          <a:bodyPr anchor="ctr" anchorCtr="0">
            <a:normAutofit/>
          </a:bodyPr>
          <a:lstStyle>
            <a:lvl1pPr marL="0" indent="0" algn="ctr">
              <a:buFontTx/>
              <a:buNone/>
              <a:defRPr sz="2398">
                <a:solidFill>
                  <a:schemeClr val="bg1"/>
                </a:solidFill>
              </a:defRPr>
            </a:lvl1pPr>
          </a:lstStyle>
          <a:p>
            <a:r>
              <a:rPr lang="en-US" dirty="0"/>
              <a:t>Insert picture here</a:t>
            </a:r>
          </a:p>
        </p:txBody>
      </p:sp>
      <p:sp>
        <p:nvSpPr>
          <p:cNvPr id="11" name="Picture Placeholder 4"/>
          <p:cNvSpPr>
            <a:spLocks noGrp="1"/>
          </p:cNvSpPr>
          <p:nvPr>
            <p:ph type="pic" sz="quarter" idx="18" hasCustomPrompt="1"/>
          </p:nvPr>
        </p:nvSpPr>
        <p:spPr>
          <a:xfrm>
            <a:off x="8451232" y="3076895"/>
            <a:ext cx="2708915" cy="2702732"/>
          </a:xfrm>
          <a:solidFill>
            <a:schemeClr val="bg1">
              <a:lumMod val="50000"/>
            </a:schemeClr>
          </a:solidFill>
        </p:spPr>
        <p:txBody>
          <a:bodyPr anchor="ctr" anchorCtr="0">
            <a:normAutofit/>
          </a:bodyPr>
          <a:lstStyle>
            <a:lvl1pPr marL="0" indent="0" algn="ctr">
              <a:buFontTx/>
              <a:buNone/>
              <a:defRPr sz="2398">
                <a:solidFill>
                  <a:schemeClr val="bg1"/>
                </a:solidFill>
              </a:defRPr>
            </a:lvl1pPr>
          </a:lstStyle>
          <a:p>
            <a:r>
              <a:rPr lang="en-US" dirty="0"/>
              <a:t>Insert picture here</a:t>
            </a:r>
          </a:p>
        </p:txBody>
      </p:sp>
      <p:sp>
        <p:nvSpPr>
          <p:cNvPr id="2" name="Title 1"/>
          <p:cNvSpPr>
            <a:spLocks noGrp="1"/>
          </p:cNvSpPr>
          <p:nvPr>
            <p:ph type="title" hasCustomPrompt="1"/>
          </p:nvPr>
        </p:nvSpPr>
        <p:spPr>
          <a:xfrm>
            <a:off x="828888" y="116701"/>
            <a:ext cx="10793563" cy="1141943"/>
          </a:xfrm>
        </p:spPr>
        <p:txBody>
          <a:bodyPr/>
          <a:lstStyle/>
          <a:p>
            <a:r>
              <a:rPr lang="en-US" dirty="0"/>
              <a:t>HEADLINE COPY</a:t>
            </a:r>
          </a:p>
        </p:txBody>
      </p:sp>
      <p:sp>
        <p:nvSpPr>
          <p:cNvPr id="3" name="Content Placeholder 2"/>
          <p:cNvSpPr>
            <a:spLocks noGrp="1"/>
          </p:cNvSpPr>
          <p:nvPr>
            <p:ph idx="1" hasCustomPrompt="1"/>
          </p:nvPr>
        </p:nvSpPr>
        <p:spPr>
          <a:xfrm>
            <a:off x="877619" y="1296584"/>
            <a:ext cx="10744832" cy="1575622"/>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4083996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BD177-4A00-406A-9BF6-63C1076382F2}"/>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A40B3C40-BAA2-4CB1-8DE0-33DA0934271E}"/>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6082463B-E318-4BCE-9DB7-2A2E62FE2E5E}"/>
              </a:ext>
            </a:extLst>
          </p:cNvPr>
          <p:cNvSpPr>
            <a:spLocks noGrp="1"/>
          </p:cNvSpPr>
          <p:nvPr>
            <p:ph type="dt" sz="half" idx="10"/>
          </p:nvPr>
        </p:nvSpPr>
        <p:spPr/>
        <p:txBody>
          <a:bodyPr/>
          <a:lstStyle/>
          <a:p>
            <a:fld id="{EDA4C863-8224-417D-8194-BB902EA9E953}" type="datetimeFigureOut">
              <a:rPr lang="en-US" smtClean="0"/>
              <a:t>6/8/2023</a:t>
            </a:fld>
            <a:endParaRPr lang="en-US"/>
          </a:p>
        </p:txBody>
      </p:sp>
      <p:sp>
        <p:nvSpPr>
          <p:cNvPr id="5" name="Footer Placeholder 4">
            <a:extLst>
              <a:ext uri="{FF2B5EF4-FFF2-40B4-BE49-F238E27FC236}">
                <a16:creationId xmlns:a16="http://schemas.microsoft.com/office/drawing/2014/main" id="{9EEDC33E-A8A0-47A4-859F-82647FC29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CA93A-6AB5-40AE-8881-EC150FDBD10D}"/>
              </a:ext>
            </a:extLst>
          </p:cNvPr>
          <p:cNvSpPr>
            <a:spLocks noGrp="1"/>
          </p:cNvSpPr>
          <p:nvPr>
            <p:ph type="sldNum" sz="quarter" idx="12"/>
          </p:nvPr>
        </p:nvSpPr>
        <p:spPr/>
        <p:txBody>
          <a:bodyPr/>
          <a:lstStyle/>
          <a:p>
            <a:fld id="{7647EA2F-DB6C-4620-9D69-E2D2DB8355B1}" type="slidenum">
              <a:rPr lang="en-US" smtClean="0"/>
              <a:t>‹#›</a:t>
            </a:fld>
            <a:endParaRPr lang="en-US"/>
          </a:p>
        </p:txBody>
      </p:sp>
    </p:spTree>
    <p:extLst>
      <p:ext uri="{BB962C8B-B14F-4D97-AF65-F5344CB8AC3E}">
        <p14:creationId xmlns:p14="http://schemas.microsoft.com/office/powerpoint/2010/main" val="2824862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7E3838-C6FE-454E-98C8-C4FC21D00EB2}"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AACC6-8EF0-4152-89DA-F78CD34EE248}" type="slidenum">
              <a:rPr lang="en-US" smtClean="0"/>
              <a:t>‹#›</a:t>
            </a:fld>
            <a:endParaRPr lang="en-US"/>
          </a:p>
        </p:txBody>
      </p:sp>
    </p:spTree>
    <p:extLst>
      <p:ext uri="{BB962C8B-B14F-4D97-AF65-F5344CB8AC3E}">
        <p14:creationId xmlns:p14="http://schemas.microsoft.com/office/powerpoint/2010/main" val="4091488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custDataLst>
              <p:tags r:id="rId1"/>
            </p:custDataLst>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2"/>
            </p:custDataLst>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3EA3719-616C-4306-9BD9-19DEF2BAA082}"/>
              </a:ext>
            </a:extLst>
          </p:cNvPr>
          <p:cNvSpPr>
            <a:spLocks noGrp="1"/>
          </p:cNvSpPr>
          <p:nvPr>
            <p:ph type="ctrTitle" hasCustomPrompt="1"/>
            <p:custDataLst>
              <p:tags r:id="rId3"/>
            </p:custDataLst>
          </p:nvPr>
        </p:nvSpPr>
        <p:spPr>
          <a:xfrm>
            <a:off x="1928096" y="133448"/>
            <a:ext cx="5718752" cy="549209"/>
          </a:xfrm>
          <a:prstGeom prst="rect">
            <a:avLst/>
          </a:prstGeom>
        </p:spPr>
        <p:txBody>
          <a:bodyPr/>
          <a:lstStyle>
            <a:lvl1pPr>
              <a:defRPr sz="2800">
                <a:solidFill>
                  <a:srgbClr val="C00000"/>
                </a:solidFill>
              </a:defRPr>
            </a:lvl1pPr>
          </a:lstStyle>
          <a:p>
            <a:r>
              <a:rPr lang="en-US" dirty="0"/>
              <a:t>CLICK TO EDIT MASTER TITLE STYLE</a:t>
            </a:r>
          </a:p>
        </p:txBody>
      </p:sp>
      <p:pic>
        <p:nvPicPr>
          <p:cNvPr id="6" name="Picture 5" descr="A picture containing object&#10;&#10;Description generated with high confidence">
            <a:extLst>
              <a:ext uri="{FF2B5EF4-FFF2-40B4-BE49-F238E27FC236}">
                <a16:creationId xmlns:a16="http://schemas.microsoft.com/office/drawing/2014/main" id="{9FDEF4FB-EAD4-498F-A926-ED27310984FD}"/>
              </a:ext>
            </a:extLst>
          </p:cNvPr>
          <p:cNvPicPr>
            <a:picLocks noChangeAspect="1"/>
          </p:cNvPicPr>
          <p:nvPr/>
        </p:nvPicPr>
        <p:blipFill>
          <a:blip r:embed="rId5"/>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3253477551"/>
      </p:ext>
    </p:extLst>
  </p:cSld>
  <p:clrMapOvr>
    <a:masterClrMapping/>
  </p:clrMapOvr>
  <p:transition>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2"/>
            </p:custDataLst>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3"/>
            </p:custDataLst>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4"/>
            </p:custDataLst>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86701E97-C04D-43D3-89E5-28DCC5E852A8}"/>
              </a:ext>
            </a:extLst>
          </p:cNvPr>
          <p:cNvSpPr>
            <a:spLocks noGrp="1"/>
          </p:cNvSpPr>
          <p:nvPr>
            <p:ph type="ctrTitle" hasCustomPrompt="1"/>
            <p:custDataLst>
              <p:tags r:id="rId5"/>
            </p:custDataLst>
          </p:nvPr>
        </p:nvSpPr>
        <p:spPr>
          <a:xfrm>
            <a:off x="1928096" y="133448"/>
            <a:ext cx="5718752" cy="549209"/>
          </a:xfrm>
          <a:prstGeom prst="rect">
            <a:avLst/>
          </a:prstGeom>
        </p:spPr>
        <p:txBody>
          <a:bodyPr/>
          <a:lstStyle>
            <a:lvl1pPr>
              <a:defRPr sz="2800">
                <a:solidFill>
                  <a:srgbClr val="C00000"/>
                </a:solidFill>
              </a:defRPr>
            </a:lvl1pPr>
          </a:lstStyle>
          <a:p>
            <a:r>
              <a:rPr lang="en-US" dirty="0"/>
              <a:t>CLICK TO EDIT MASTER TITLE STYLE</a:t>
            </a:r>
          </a:p>
        </p:txBody>
      </p:sp>
      <p:pic>
        <p:nvPicPr>
          <p:cNvPr id="8" name="Picture 7" descr="A picture containing object&#10;&#10;Description generated with high confidence">
            <a:extLst>
              <a:ext uri="{FF2B5EF4-FFF2-40B4-BE49-F238E27FC236}">
                <a16:creationId xmlns:a16="http://schemas.microsoft.com/office/drawing/2014/main" id="{12FC86E1-52C3-4C00-AD63-F02305EE9656}"/>
              </a:ext>
            </a:extLst>
          </p:cNvPr>
          <p:cNvPicPr>
            <a:picLocks noChangeAspect="1"/>
          </p:cNvPicPr>
          <p:nvPr/>
        </p:nvPicPr>
        <p:blipFill>
          <a:blip r:embed="rId7"/>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841128758"/>
      </p:ext>
    </p:extLst>
  </p:cSld>
  <p:clrMapOvr>
    <a:masterClrMapping/>
  </p:clrMapOvr>
  <p:transition>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4681F9-942A-4DAE-A732-14BD9852C036}"/>
              </a:ext>
            </a:extLst>
          </p:cNvPr>
          <p:cNvSpPr>
            <a:spLocks noGrp="1"/>
          </p:cNvSpPr>
          <p:nvPr>
            <p:ph type="ctrTitle" hasCustomPrompt="1"/>
            <p:custDataLst>
              <p:tags r:id="rId1"/>
            </p:custDataLst>
          </p:nvPr>
        </p:nvSpPr>
        <p:spPr>
          <a:xfrm>
            <a:off x="1928096" y="133448"/>
            <a:ext cx="5718752" cy="549209"/>
          </a:xfrm>
          <a:prstGeom prst="rect">
            <a:avLst/>
          </a:prstGeom>
        </p:spPr>
        <p:txBody>
          <a:bodyPr/>
          <a:lstStyle>
            <a:lvl1pPr>
              <a:defRPr sz="2800">
                <a:solidFill>
                  <a:srgbClr val="C00000"/>
                </a:solidFill>
              </a:defRPr>
            </a:lvl1pPr>
          </a:lstStyle>
          <a:p>
            <a:r>
              <a:rPr lang="en-US" dirty="0"/>
              <a:t>CLICK TO EDIT MASTER TITLE STYLE</a:t>
            </a:r>
          </a:p>
        </p:txBody>
      </p:sp>
      <p:pic>
        <p:nvPicPr>
          <p:cNvPr id="4" name="Picture 3" descr="A picture containing object&#10;&#10;Description generated with high confidence">
            <a:extLst>
              <a:ext uri="{FF2B5EF4-FFF2-40B4-BE49-F238E27FC236}">
                <a16:creationId xmlns:a16="http://schemas.microsoft.com/office/drawing/2014/main" id="{393BF47B-0975-4BB4-9964-6D77A26C8275}"/>
              </a:ext>
            </a:extLst>
          </p:cNvPr>
          <p:cNvPicPr>
            <a:picLocks noChangeAspect="1"/>
          </p:cNvPicPr>
          <p:nvPr/>
        </p:nvPicPr>
        <p:blipFill>
          <a:blip r:embed="rId3"/>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2532263998"/>
      </p:ext>
    </p:extLst>
  </p:cSld>
  <p:clrMapOvr>
    <a:masterClrMapping/>
  </p:clrMapOvr>
  <p:transition>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picture containing object&#10;&#10;Description generated with high confidence">
            <a:extLst>
              <a:ext uri="{FF2B5EF4-FFF2-40B4-BE49-F238E27FC236}">
                <a16:creationId xmlns:a16="http://schemas.microsoft.com/office/drawing/2014/main" id="{612A5C63-D9A7-46E1-930D-4A5F4D98D962}"/>
              </a:ext>
            </a:extLst>
          </p:cNvPr>
          <p:cNvPicPr>
            <a:picLocks noChangeAspect="1"/>
          </p:cNvPicPr>
          <p:nvPr/>
        </p:nvPicPr>
        <p:blipFill>
          <a:blip r:embed="rId2"/>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2297184300"/>
      </p:ext>
    </p:extLst>
  </p:cSld>
  <p:clrMapOvr>
    <a:masterClrMapping/>
  </p:clrMapOvr>
  <p:transition>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601" y="1345048"/>
            <a:ext cx="4011084" cy="429300"/>
          </a:xfrm>
          <a:prstGeom prst="rect">
            <a:avLst/>
          </a:prstGeom>
        </p:spPr>
        <p:txBody>
          <a:bodyPr anchor="b"/>
          <a:lstStyle>
            <a:lvl1pPr algn="l">
              <a:defRPr sz="2000" b="1">
                <a:solidFill>
                  <a:srgbClr val="C00000"/>
                </a:solidFill>
              </a:defRPr>
            </a:lvl1pPr>
          </a:lstStyle>
          <a:p>
            <a:r>
              <a:rPr lang="en-US"/>
              <a:t>Click to edit Master title style</a:t>
            </a:r>
            <a:endParaRPr lang="en-US" dirty="0"/>
          </a:p>
        </p:txBody>
      </p:sp>
      <p:sp>
        <p:nvSpPr>
          <p:cNvPr id="3" name="Content Placeholder 2"/>
          <p:cNvSpPr>
            <a:spLocks noGrp="1"/>
          </p:cNvSpPr>
          <p:nvPr>
            <p:ph idx="1"/>
            <p:custDataLst>
              <p:tags r:id="rId2"/>
            </p:custDataLst>
          </p:nvPr>
        </p:nvSpPr>
        <p:spPr>
          <a:xfrm>
            <a:off x="4766733" y="1345048"/>
            <a:ext cx="6815667" cy="478111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custDataLst>
              <p:tags r:id="rId3"/>
            </p:custDataLst>
          </p:nvPr>
        </p:nvSpPr>
        <p:spPr>
          <a:xfrm>
            <a:off x="609601" y="1878152"/>
            <a:ext cx="4011084" cy="4248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object&#10;&#10;Description generated with high confidence">
            <a:extLst>
              <a:ext uri="{FF2B5EF4-FFF2-40B4-BE49-F238E27FC236}">
                <a16:creationId xmlns:a16="http://schemas.microsoft.com/office/drawing/2014/main" id="{6BFD6EEA-B402-4E03-8133-E88B341E27FA}"/>
              </a:ext>
            </a:extLst>
          </p:cNvPr>
          <p:cNvPicPr>
            <a:picLocks noChangeAspect="1"/>
          </p:cNvPicPr>
          <p:nvPr/>
        </p:nvPicPr>
        <p:blipFill>
          <a:blip r:embed="rId5"/>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3233346183"/>
      </p:ext>
    </p:extLst>
  </p:cSld>
  <p:clrMapOvr>
    <a:masterClrMapping/>
  </p:clrMapOvr>
  <p:transition>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389717" y="4800600"/>
            <a:ext cx="7315200" cy="566738"/>
          </a:xfrm>
          <a:prstGeom prst="rect">
            <a:avLst/>
          </a:prstGeom>
        </p:spPr>
        <p:txBody>
          <a:bodyPr anchor="b"/>
          <a:lstStyle>
            <a:lvl1pPr algn="l">
              <a:defRPr sz="2000" b="1">
                <a:solidFill>
                  <a:srgbClr val="C00000"/>
                </a:solidFill>
              </a:defRPr>
            </a:lvl1pPr>
          </a:lstStyle>
          <a:p>
            <a:r>
              <a:rPr lang="en-US"/>
              <a:t>Click to edit Master title style</a:t>
            </a:r>
            <a:endParaRPr lang="en-US" dirty="0"/>
          </a:p>
        </p:txBody>
      </p:sp>
      <p:sp>
        <p:nvSpPr>
          <p:cNvPr id="3" name="Picture Placeholder 2"/>
          <p:cNvSpPr>
            <a:spLocks noGrp="1"/>
          </p:cNvSpPr>
          <p:nvPr>
            <p:ph type="pic" idx="1"/>
            <p:custDataLst>
              <p:tags r:id="rId2"/>
            </p:custDataLst>
          </p:nvPr>
        </p:nvSpPr>
        <p:spPr>
          <a:xfrm>
            <a:off x="2389717" y="1296583"/>
            <a:ext cx="7315200" cy="343099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custDataLst>
              <p:tags r:id="rId3"/>
            </p:custDataLst>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object&#10;&#10;Description generated with high confidence">
            <a:extLst>
              <a:ext uri="{FF2B5EF4-FFF2-40B4-BE49-F238E27FC236}">
                <a16:creationId xmlns:a16="http://schemas.microsoft.com/office/drawing/2014/main" id="{48A70FCE-AAF9-4AF9-A699-6492631169C4}"/>
              </a:ext>
            </a:extLst>
          </p:cNvPr>
          <p:cNvPicPr>
            <a:picLocks noChangeAspect="1"/>
          </p:cNvPicPr>
          <p:nvPr/>
        </p:nvPicPr>
        <p:blipFill>
          <a:blip r:embed="rId5"/>
          <a:stretch>
            <a:fillRect/>
          </a:stretch>
        </p:blipFill>
        <p:spPr>
          <a:xfrm>
            <a:off x="10363200" y="6393858"/>
            <a:ext cx="1369625" cy="444597"/>
          </a:xfrm>
          <a:prstGeom prst="rect">
            <a:avLst/>
          </a:prstGeom>
        </p:spPr>
      </p:pic>
    </p:spTree>
    <p:extLst>
      <p:ext uri="{BB962C8B-B14F-4D97-AF65-F5344CB8AC3E}">
        <p14:creationId xmlns:p14="http://schemas.microsoft.com/office/powerpoint/2010/main" val="1480914396"/>
      </p:ext>
    </p:extLst>
  </p:cSld>
  <p:clrMapOvr>
    <a:masterClrMapping/>
  </p:clrMapOvr>
  <p:transition>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emf"/><Relationship Id="rId5" Type="http://schemas.openxmlformats.org/officeDocument/2006/relationships/slideLayout" Target="../slideLayouts/slideLayout31.xml"/><Relationship Id="rId10" Type="http://schemas.openxmlformats.org/officeDocument/2006/relationships/image" Target="../media/image15.pn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8" name="Text Box 42"/>
          <p:cNvSpPr txBox="1">
            <a:spLocks noChangeArrowheads="1"/>
          </p:cNvSpPr>
          <p:nvPr>
            <p:custDataLst>
              <p:tags r:id="rId15"/>
            </p:custDataLst>
          </p:nvPr>
        </p:nvSpPr>
        <p:spPr bwMode="auto">
          <a:xfrm rot="16200000">
            <a:off x="9799567" y="4127799"/>
            <a:ext cx="4268788" cy="246221"/>
          </a:xfrm>
          <a:prstGeom prst="rect">
            <a:avLst/>
          </a:prstGeom>
          <a:noFill/>
          <a:ln w="9525">
            <a:noFill/>
            <a:miter lim="800000"/>
            <a:headEnd/>
            <a:tailEnd/>
          </a:ln>
          <a:effectLst/>
        </p:spPr>
        <p:txBody>
          <a:bodyPr>
            <a:spAutoFit/>
          </a:bodyPr>
          <a:lstStyle/>
          <a:p>
            <a:pPr algn="l"/>
            <a:r>
              <a:rPr lang="en-US" sz="1000" b="0" dirty="0">
                <a:solidFill>
                  <a:srgbClr val="C00000"/>
                </a:solidFill>
                <a:latin typeface="Arial Narrow" pitchFamily="34" charset="0"/>
              </a:rPr>
              <a:t>Slide </a:t>
            </a:r>
            <a:fld id="{F2753B11-8B10-49DC-B2DB-266020D2FE65}" type="slidenum">
              <a:rPr lang="en-US" sz="1000" b="0">
                <a:solidFill>
                  <a:srgbClr val="C00000"/>
                </a:solidFill>
                <a:latin typeface="Arial Narrow" pitchFamily="34" charset="0"/>
              </a:rPr>
              <a:pPr algn="l"/>
              <a:t>‹#›</a:t>
            </a:fld>
            <a:r>
              <a:rPr lang="en-US" sz="1000" b="0" dirty="0">
                <a:solidFill>
                  <a:srgbClr val="C00000"/>
                </a:solidFill>
                <a:latin typeface="Arial Narrow" pitchFamily="34" charset="0"/>
              </a:rPr>
              <a:t>  |   @MikhailaCalice  |  © 2023</a:t>
            </a:r>
          </a:p>
        </p:txBody>
      </p:sp>
      <p:pic>
        <p:nvPicPr>
          <p:cNvPr id="2" name="Picture 1">
            <a:extLst>
              <a:ext uri="{FF2B5EF4-FFF2-40B4-BE49-F238E27FC236}">
                <a16:creationId xmlns:a16="http://schemas.microsoft.com/office/drawing/2014/main" id="{297179D7-7193-41A4-868B-ADFD20CAF07E}"/>
              </a:ext>
            </a:extLst>
          </p:cNvPr>
          <p:cNvPicPr>
            <a:picLocks noChangeAspect="1"/>
          </p:cNvPicPr>
          <p:nvPr/>
        </p:nvPicPr>
        <p:blipFill>
          <a:blip r:embed="rId16"/>
          <a:stretch>
            <a:fillRect/>
          </a:stretch>
        </p:blipFill>
        <p:spPr>
          <a:xfrm>
            <a:off x="377248" y="-11944"/>
            <a:ext cx="1133262" cy="1124664"/>
          </a:xfrm>
          <a:prstGeom prst="rect">
            <a:avLst/>
          </a:prstGeom>
        </p:spPr>
      </p:pic>
      <p:cxnSp>
        <p:nvCxnSpPr>
          <p:cNvPr id="4" name="Straight Connector 3">
            <a:extLst>
              <a:ext uri="{FF2B5EF4-FFF2-40B4-BE49-F238E27FC236}">
                <a16:creationId xmlns:a16="http://schemas.microsoft.com/office/drawing/2014/main" id="{01C5CD88-D497-4296-AE9D-4D45CE30A495}"/>
              </a:ext>
            </a:extLst>
          </p:cNvPr>
          <p:cNvCxnSpPr>
            <a:cxnSpLocks/>
          </p:cNvCxnSpPr>
          <p:nvPr/>
        </p:nvCxnSpPr>
        <p:spPr bwMode="auto">
          <a:xfrm>
            <a:off x="1879632" y="0"/>
            <a:ext cx="0" cy="1106215"/>
          </a:xfrm>
          <a:prstGeom prst="line">
            <a:avLst/>
          </a:prstGeom>
          <a:solidFill>
            <a:schemeClr val="accent1"/>
          </a:solidFill>
          <a:ln w="22225" cap="rnd" cmpd="sng" algn="ctr">
            <a:solidFill>
              <a:srgbClr val="C0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860FEC31-E0C5-4052-B608-4069167BBE0B}"/>
              </a:ext>
            </a:extLst>
          </p:cNvPr>
          <p:cNvCxnSpPr>
            <a:cxnSpLocks/>
          </p:cNvCxnSpPr>
          <p:nvPr/>
        </p:nvCxnSpPr>
        <p:spPr bwMode="auto">
          <a:xfrm flipH="1" flipV="1">
            <a:off x="1879632" y="1106215"/>
            <a:ext cx="9838192" cy="6510"/>
          </a:xfrm>
          <a:prstGeom prst="line">
            <a:avLst/>
          </a:prstGeom>
          <a:solidFill>
            <a:schemeClr val="accent1"/>
          </a:solidFill>
          <a:ln w="22225" cap="rnd" cmpd="sng" algn="ctr">
            <a:solidFill>
              <a:srgbClr val="C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D45FE734-524B-4F86-85E3-16C10826B220}"/>
              </a:ext>
            </a:extLst>
          </p:cNvPr>
          <p:cNvCxnSpPr>
            <a:cxnSpLocks/>
          </p:cNvCxnSpPr>
          <p:nvPr/>
        </p:nvCxnSpPr>
        <p:spPr bwMode="auto">
          <a:xfrm flipH="1">
            <a:off x="377248" y="6385304"/>
            <a:ext cx="11340576" cy="0"/>
          </a:xfrm>
          <a:prstGeom prst="line">
            <a:avLst/>
          </a:prstGeom>
          <a:solidFill>
            <a:schemeClr val="accent1"/>
          </a:solidFill>
          <a:ln w="22225" cap="rnd" cmpd="sng" algn="ctr">
            <a:solidFill>
              <a:srgbClr val="C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18DAE75-0B19-403D-8902-F819A8F4AFEE}"/>
              </a:ext>
            </a:extLst>
          </p:cNvPr>
          <p:cNvCxnSpPr>
            <a:cxnSpLocks/>
          </p:cNvCxnSpPr>
          <p:nvPr/>
        </p:nvCxnSpPr>
        <p:spPr bwMode="auto">
          <a:xfrm>
            <a:off x="11717824" y="1112725"/>
            <a:ext cx="0" cy="5272579"/>
          </a:xfrm>
          <a:prstGeom prst="line">
            <a:avLst/>
          </a:prstGeom>
          <a:solidFill>
            <a:schemeClr val="accent1"/>
          </a:solidFill>
          <a:ln w="22225" cap="rnd" cmpd="sng" algn="ctr">
            <a:solidFill>
              <a:srgbClr val="C00000"/>
            </a:solidFill>
            <a:prstDash val="solid"/>
            <a:round/>
            <a:headEnd type="none" w="med" len="med"/>
            <a:tailEnd type="none" w="med" len="med"/>
          </a:ln>
          <a:effectLst/>
        </p:spPr>
      </p:cxnSp>
    </p:spTree>
    <p:custDataLst>
      <p:tags r:id="rId14"/>
    </p:custDataLst>
    <p:extLst>
      <p:ext uri="{BB962C8B-B14F-4D97-AF65-F5344CB8AC3E}">
        <p14:creationId xmlns:p14="http://schemas.microsoft.com/office/powerpoint/2010/main" val="2348524379"/>
      </p:ext>
    </p:extLst>
  </p:cSld>
  <p:clrMap bg1="lt1" tx1="dk1" bg2="lt2" tx2="dk2" accent1="accent1" accent2="accent2" accent3="accent3" accent4="accent4" accent5="accent5" accent6="accent6" hlink="hlink" folHlink="folHlink"/>
  <p:sldLayoutIdLst>
    <p:sldLayoutId id="2147483661" r:id="rId1"/>
    <p:sldLayoutId id="2147483696" r:id="rId2"/>
    <p:sldLayoutId id="2147483663" r:id="rId3"/>
    <p:sldLayoutId id="2147483695" r:id="rId4"/>
    <p:sldLayoutId id="2147483697" r:id="rId5"/>
    <p:sldLayoutId id="2147483698" r:id="rId6"/>
    <p:sldLayoutId id="2147483699" r:id="rId7"/>
    <p:sldLayoutId id="2147483693" r:id="rId8"/>
    <p:sldLayoutId id="2147483701" r:id="rId9"/>
    <p:sldLayoutId id="2147483670" r:id="rId10"/>
    <p:sldLayoutId id="2147483671" r:id="rId11"/>
    <p:sldLayoutId id="2147483672" r:id="rId12"/>
  </p:sldLayoutIdLst>
  <p:transition>
    <p:pull dir="rd"/>
  </p:transition>
  <p:txStyles>
    <p:titleStyle>
      <a:lvl1pPr algn="l" rtl="0" eaLnBrk="1" fontAlgn="base" hangingPunct="1">
        <a:spcBef>
          <a:spcPct val="0"/>
        </a:spcBef>
        <a:spcAft>
          <a:spcPct val="0"/>
        </a:spcAft>
        <a:defRPr sz="2400" b="1">
          <a:solidFill>
            <a:srgbClr val="BC0A2C"/>
          </a:solidFill>
          <a:latin typeface="+mj-lt"/>
          <a:ea typeface="+mj-ea"/>
          <a:cs typeface="+mj-cs"/>
        </a:defRPr>
      </a:lvl1pPr>
      <a:lvl2pPr algn="l" rtl="0" eaLnBrk="1" fontAlgn="base" hangingPunct="1">
        <a:spcBef>
          <a:spcPct val="0"/>
        </a:spcBef>
        <a:spcAft>
          <a:spcPct val="0"/>
        </a:spcAft>
        <a:defRPr sz="2400" b="1">
          <a:solidFill>
            <a:srgbClr val="BC0A2C"/>
          </a:solidFill>
          <a:latin typeface="Arial Narrow" pitchFamily="34" charset="0"/>
        </a:defRPr>
      </a:lvl2pPr>
      <a:lvl3pPr algn="l" rtl="0" eaLnBrk="1" fontAlgn="base" hangingPunct="1">
        <a:spcBef>
          <a:spcPct val="0"/>
        </a:spcBef>
        <a:spcAft>
          <a:spcPct val="0"/>
        </a:spcAft>
        <a:defRPr sz="2400" b="1">
          <a:solidFill>
            <a:srgbClr val="BC0A2C"/>
          </a:solidFill>
          <a:latin typeface="Arial Narrow" pitchFamily="34" charset="0"/>
        </a:defRPr>
      </a:lvl3pPr>
      <a:lvl4pPr algn="l" rtl="0" eaLnBrk="1" fontAlgn="base" hangingPunct="1">
        <a:spcBef>
          <a:spcPct val="0"/>
        </a:spcBef>
        <a:spcAft>
          <a:spcPct val="0"/>
        </a:spcAft>
        <a:defRPr sz="2400" b="1">
          <a:solidFill>
            <a:srgbClr val="BC0A2C"/>
          </a:solidFill>
          <a:latin typeface="Arial Narrow" pitchFamily="34" charset="0"/>
        </a:defRPr>
      </a:lvl4pPr>
      <a:lvl5pPr algn="l" rtl="0" eaLnBrk="1" fontAlgn="base" hangingPunct="1">
        <a:spcBef>
          <a:spcPct val="0"/>
        </a:spcBef>
        <a:spcAft>
          <a:spcPct val="0"/>
        </a:spcAft>
        <a:defRPr sz="2400" b="1">
          <a:solidFill>
            <a:srgbClr val="BC0A2C"/>
          </a:solidFill>
          <a:latin typeface="Arial Narrow" pitchFamily="34" charset="0"/>
        </a:defRPr>
      </a:lvl5pPr>
      <a:lvl6pPr marL="457200" algn="l" rtl="0" eaLnBrk="1" fontAlgn="base" hangingPunct="1">
        <a:spcBef>
          <a:spcPct val="0"/>
        </a:spcBef>
        <a:spcAft>
          <a:spcPct val="0"/>
        </a:spcAft>
        <a:defRPr sz="2400" b="1">
          <a:solidFill>
            <a:srgbClr val="BC0A2C"/>
          </a:solidFill>
          <a:latin typeface="Arial Narrow" pitchFamily="34" charset="0"/>
        </a:defRPr>
      </a:lvl6pPr>
      <a:lvl7pPr marL="914400" algn="l" rtl="0" eaLnBrk="1" fontAlgn="base" hangingPunct="1">
        <a:spcBef>
          <a:spcPct val="0"/>
        </a:spcBef>
        <a:spcAft>
          <a:spcPct val="0"/>
        </a:spcAft>
        <a:defRPr sz="2400" b="1">
          <a:solidFill>
            <a:srgbClr val="BC0A2C"/>
          </a:solidFill>
          <a:latin typeface="Arial Narrow" pitchFamily="34" charset="0"/>
        </a:defRPr>
      </a:lvl7pPr>
      <a:lvl8pPr marL="1371600" algn="l" rtl="0" eaLnBrk="1" fontAlgn="base" hangingPunct="1">
        <a:spcBef>
          <a:spcPct val="0"/>
        </a:spcBef>
        <a:spcAft>
          <a:spcPct val="0"/>
        </a:spcAft>
        <a:defRPr sz="2400" b="1">
          <a:solidFill>
            <a:srgbClr val="BC0A2C"/>
          </a:solidFill>
          <a:latin typeface="Arial Narrow" pitchFamily="34" charset="0"/>
        </a:defRPr>
      </a:lvl8pPr>
      <a:lvl9pPr marL="1828800" algn="l" rtl="0" eaLnBrk="1" fontAlgn="base" hangingPunct="1">
        <a:spcBef>
          <a:spcPct val="0"/>
        </a:spcBef>
        <a:spcAft>
          <a:spcPct val="0"/>
        </a:spcAft>
        <a:defRPr sz="2400" b="1">
          <a:solidFill>
            <a:srgbClr val="BC0A2C"/>
          </a:solidFill>
          <a:latin typeface="Arial Narrow" pitchFamily="34" charset="0"/>
        </a:defRPr>
      </a:lvl9pPr>
    </p:titleStyle>
    <p:bodyStyle>
      <a:lvl1pPr marL="22860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ea typeface="+mn-ea"/>
          <a:cs typeface="+mn-cs"/>
        </a:defRPr>
      </a:lvl1pPr>
      <a:lvl2pPr marL="514350" indent="-17145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2pPr>
      <a:lvl3pPr marL="8572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3pPr>
      <a:lvl4pPr marL="12001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4pPr>
      <a:lvl5pPr marL="15430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5pPr>
      <a:lvl6pPr marL="20002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6pPr>
      <a:lvl7pPr marL="24574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7pPr>
      <a:lvl8pPr marL="29146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8pPr>
      <a:lvl9pPr marL="33718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entagon 6"/>
          <p:cNvSpPr/>
          <p:nvPr/>
        </p:nvSpPr>
        <p:spPr>
          <a:xfrm>
            <a:off x="-101600" y="6402589"/>
            <a:ext cx="11887200" cy="365760"/>
          </a:xfrm>
          <a:prstGeom prst="homePlate">
            <a:avLst/>
          </a:prstGeom>
          <a:solidFill>
            <a:srgbClr val="1F497D"/>
          </a:solidFill>
          <a:ln w="25400" cap="flat" cmpd="sng" algn="ctr">
            <a:noFill/>
            <a:prstDash val="solid"/>
          </a:ln>
          <a:effectLst/>
        </p:spPr>
        <p:txBody>
          <a:bodyPr rtlCol="0" anchor="ct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a:ea typeface="+mn-ea"/>
              <a:cs typeface="+mn-cs"/>
            </a:endParaRPr>
          </a:p>
        </p:txBody>
      </p:sp>
      <p:sp>
        <p:nvSpPr>
          <p:cNvPr id="8" name="Rectangle 7"/>
          <p:cNvSpPr/>
          <p:nvPr/>
        </p:nvSpPr>
        <p:spPr>
          <a:xfrm>
            <a:off x="0" y="6400806"/>
            <a:ext cx="11785600" cy="338554"/>
          </a:xfrm>
          <a:prstGeom prst="rect">
            <a:avLst/>
          </a:prstGeom>
        </p:spPr>
        <p:txBody>
          <a:bodyPr wrap="square">
            <a:spAutoFit/>
          </a:bodyPr>
          <a:lstStyle/>
          <a:p>
            <a:pPr algn="ctr"/>
            <a:r>
              <a:rPr lang="en-US" sz="1600">
                <a:solidFill>
                  <a:prstClr val="white"/>
                </a:solidFill>
                <a:latin typeface="Century" panose="02040604050505020304" pitchFamily="18" charset="0"/>
              </a:rPr>
              <a:t>To protect and promote the health and safety of the people of Wisconsin</a:t>
            </a:r>
          </a:p>
        </p:txBody>
      </p:sp>
      <p:sp>
        <p:nvSpPr>
          <p:cNvPr id="11" name="Slide Number Placeholder 3"/>
          <p:cNvSpPr txBox="1">
            <a:spLocks/>
          </p:cNvSpPr>
          <p:nvPr/>
        </p:nvSpPr>
        <p:spPr>
          <a:xfrm>
            <a:off x="8737600" y="6400807"/>
            <a:ext cx="28448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C4117-9789-4344-93C0-7CBAAFE65C70}" type="slidenum">
              <a:rPr lang="en-US" sz="1600" smtClean="0">
                <a:solidFill>
                  <a:prstClr val="white"/>
                </a:solidFill>
                <a:latin typeface="Century"/>
              </a:rPr>
              <a:pPr/>
              <a:t>‹#›</a:t>
            </a:fld>
            <a:endParaRPr lang="en-US" sz="1600">
              <a:solidFill>
                <a:prstClr val="white"/>
              </a:solidFill>
              <a:latin typeface="Century"/>
            </a:endParaRPr>
          </a:p>
        </p:txBody>
      </p:sp>
      <p:sp>
        <p:nvSpPr>
          <p:cNvPr id="12"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Add Slide Title</a:t>
            </a:r>
          </a:p>
        </p:txBody>
      </p:sp>
      <p:sp>
        <p:nvSpPr>
          <p:cNvPr id="14" name="Text Placeholder 13"/>
          <p:cNvSpPr>
            <a:spLocks noGrp="1"/>
          </p:cNvSpPr>
          <p:nvPr>
            <p:ph type="body" idx="1"/>
          </p:nvPr>
        </p:nvSpPr>
        <p:spPr>
          <a:xfrm>
            <a:off x="609600" y="1719072"/>
            <a:ext cx="109728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028831"/>
      </p:ext>
    </p:extLst>
  </p:cSld>
  <p:clrMap bg1="lt1" tx1="dk1" bg2="lt2" tx2="dk2" accent1="accent1" accent2="accent2" accent3="accent3" accent4="accent4" accent5="accent5" accent6="accent6" hlink="hlink" folHlink="folHlink"/>
  <p:sldLayoutIdLst>
    <p:sldLayoutId id="2147483700" r:id="rId1"/>
    <p:sldLayoutId id="2147483651" r:id="rId2"/>
    <p:sldLayoutId id="2147483650" r:id="rId3"/>
    <p:sldLayoutId id="2147483703" r:id="rId4"/>
  </p:sldLayoutIdLst>
  <p:txStyles>
    <p:titleStyle>
      <a:lvl1pPr algn="ctr" defTabSz="914377" rtl="0" eaLnBrk="1" latinLnBrk="0" hangingPunct="1">
        <a:spcBef>
          <a:spcPct val="0"/>
        </a:spcBef>
        <a:buNone/>
        <a:defRPr sz="4000" b="0" i="0" u="none" kern="1200">
          <a:solidFill>
            <a:srgbClr val="1F497D"/>
          </a:solidFill>
          <a:latin typeface="+mj-lt"/>
          <a:ea typeface="+mj-ea"/>
          <a:cs typeface="Arial" panose="020B0604020202020204" pitchFamily="34" charset="0"/>
        </a:defRPr>
      </a:lvl1pPr>
    </p:titleStyle>
    <p:bodyStyle>
      <a:lvl1pPr marL="233357" indent="-233357" algn="l" defTabSz="914377" rtl="0" eaLnBrk="1" latinLnBrk="0" hangingPunct="1">
        <a:spcBef>
          <a:spcPts val="0"/>
        </a:spcBef>
        <a:buClr>
          <a:srgbClr val="003D78"/>
        </a:buClr>
        <a:buFont typeface="Wingdings" panose="05000000000000000000" pitchFamily="2" charset="2"/>
        <a:buChar char="§"/>
        <a:defRPr sz="2600" kern="1200">
          <a:solidFill>
            <a:schemeClr val="tx1"/>
          </a:solidFill>
          <a:latin typeface="+mn-lt"/>
          <a:ea typeface="+mn-ea"/>
          <a:cs typeface="+mn-cs"/>
        </a:defRPr>
      </a:lvl1pPr>
      <a:lvl2pPr marL="457189" indent="-233357" algn="l" defTabSz="914377" rtl="0" eaLnBrk="1" latinLnBrk="0" hangingPunct="1">
        <a:spcBef>
          <a:spcPts val="0"/>
        </a:spcBef>
        <a:buClr>
          <a:srgbClr val="003D78"/>
        </a:buClr>
        <a:buSzPct val="85000"/>
        <a:buFont typeface="Courier New" panose="02070309020205020404" pitchFamily="49" charset="0"/>
        <a:buChar char="o"/>
        <a:defRPr sz="2400" kern="1200">
          <a:solidFill>
            <a:schemeClr val="tx1"/>
          </a:solidFill>
          <a:latin typeface="+mn-lt"/>
          <a:ea typeface="+mn-ea"/>
          <a:cs typeface="+mn-cs"/>
        </a:defRPr>
      </a:lvl2pPr>
      <a:lvl3pPr marL="685783" indent="-228594" algn="l" defTabSz="914377" rtl="0" eaLnBrk="1" latinLnBrk="0" hangingPunct="1">
        <a:spcBef>
          <a:spcPts val="0"/>
        </a:spcBef>
        <a:buClr>
          <a:srgbClr val="003D78"/>
        </a:buClr>
        <a:buFont typeface="Arial" panose="020B0604020202020204" pitchFamily="34" charset="0"/>
        <a:buChar char="♦"/>
        <a:defRPr sz="2000" kern="1200">
          <a:solidFill>
            <a:schemeClr val="tx1"/>
          </a:solidFill>
          <a:latin typeface="+mn-lt"/>
          <a:ea typeface="+mn-ea"/>
          <a:cs typeface="+mn-cs"/>
        </a:defRPr>
      </a:lvl3pPr>
      <a:lvl4pPr marL="917552" indent="-228594" algn="l" defTabSz="914377" rtl="0" eaLnBrk="1" latinLnBrk="0" hangingPunct="1">
        <a:spcBef>
          <a:spcPts val="0"/>
        </a:spcBef>
        <a:buClr>
          <a:srgbClr val="003D78"/>
        </a:buClr>
        <a:buFont typeface="Arial" panose="020B0604020202020204" pitchFamily="34" charset="0"/>
        <a:buChar char="•"/>
        <a:defRPr sz="1800" kern="1200">
          <a:solidFill>
            <a:schemeClr val="tx1"/>
          </a:solidFill>
          <a:latin typeface="+mn-lt"/>
          <a:ea typeface="+mn-ea"/>
          <a:cs typeface="+mn-cs"/>
        </a:defRPr>
      </a:lvl4pPr>
      <a:lvl5pPr marL="1150910" indent="-228594" algn="l" defTabSz="914377" rtl="0" eaLnBrk="1" latinLnBrk="0" hangingPunct="1">
        <a:spcBef>
          <a:spcPts val="0"/>
        </a:spcBef>
        <a:buClr>
          <a:srgbClr val="003D78"/>
        </a:buClr>
        <a:buFont typeface="Wingdings" panose="05000000000000000000" pitchFamily="2"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8888" y="116701"/>
            <a:ext cx="10972800" cy="1141943"/>
          </a:xfrm>
          <a:prstGeom prst="rect">
            <a:avLst/>
          </a:prstGeom>
        </p:spPr>
        <p:txBody>
          <a:bodyPr vert="horz" lIns="91440" tIns="45720" rIns="91440" bIns="45720" rtlCol="0" anchor="ctr">
            <a:normAutofit/>
          </a:bodyPr>
          <a:lstStyle/>
          <a:p>
            <a:r>
              <a:rPr lang="en-US" dirty="0"/>
              <a:t>HEADLINE COPY</a:t>
            </a:r>
          </a:p>
        </p:txBody>
      </p:sp>
      <p:sp>
        <p:nvSpPr>
          <p:cNvPr id="3" name="Text Placeholder 2"/>
          <p:cNvSpPr>
            <a:spLocks noGrp="1"/>
          </p:cNvSpPr>
          <p:nvPr>
            <p:ph type="body" idx="1"/>
          </p:nvPr>
        </p:nvSpPr>
        <p:spPr>
          <a:xfrm>
            <a:off x="877619" y="1296583"/>
            <a:ext cx="10972800" cy="4525476"/>
          </a:xfrm>
          <a:prstGeom prst="rect">
            <a:avLst/>
          </a:prstGeom>
        </p:spPr>
        <p:txBody>
          <a:bodyPr vert="horz" lIns="91440" tIns="45720" rIns="91440" bIns="45720" rtlCol="0">
            <a:normAutofit/>
          </a:bodyPr>
          <a:lstStyle/>
          <a:p>
            <a:pPr lvl="0"/>
            <a:r>
              <a:rPr lang="en-US" dirty="0"/>
              <a:t>Bullet copy here. </a:t>
            </a:r>
          </a:p>
          <a:p>
            <a:pPr lvl="1"/>
            <a:r>
              <a:rPr lang="en-US" dirty="0"/>
              <a:t>Bullet level two</a:t>
            </a:r>
          </a:p>
          <a:p>
            <a:pPr lvl="2"/>
            <a:r>
              <a:rPr lang="en-US" dirty="0"/>
              <a:t>Bullet level three</a:t>
            </a:r>
          </a:p>
        </p:txBody>
      </p:sp>
    </p:spTree>
    <p:extLst>
      <p:ext uri="{BB962C8B-B14F-4D97-AF65-F5344CB8AC3E}">
        <p14:creationId xmlns:p14="http://schemas.microsoft.com/office/powerpoint/2010/main" val="251829233"/>
      </p:ext>
    </p:extLst>
  </p:cSld>
  <p:clrMap bg1="lt1" tx1="dk1" bg2="lt2" tx2="dk2" accent1="accent1" accent2="accent2" accent3="accent3" accent4="accent4" accent5="accent5" accent6="accent6" hlink="hlink" folHlink="folHlink"/>
  <p:sldLayoutIdLst>
    <p:sldLayoutId id="2147483675"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457200" rtl="0" eaLnBrk="1" latinLnBrk="0" hangingPunct="1">
        <a:spcBef>
          <a:spcPct val="0"/>
        </a:spcBef>
        <a:buNone/>
        <a:defRPr sz="3600" kern="1200" cap="all" baseline="0">
          <a:solidFill>
            <a:srgbClr val="006F66"/>
          </a:solidFill>
          <a:latin typeface="Franklin Gothic Book"/>
          <a:ea typeface="+mj-ea"/>
          <a:cs typeface="+mj-cs"/>
        </a:defRPr>
      </a:lvl1pPr>
    </p:titleStyle>
    <p:bodyStyle>
      <a:lvl1pPr marL="171450" indent="-171450" algn="l" defTabSz="457200" rtl="0" eaLnBrk="1" latinLnBrk="0" hangingPunct="1">
        <a:spcBef>
          <a:spcPts val="288"/>
        </a:spcBef>
        <a:buFont typeface="Arial"/>
        <a:buChar char="•"/>
        <a:defRPr sz="2000" kern="1200" baseline="0">
          <a:solidFill>
            <a:schemeClr val="tx1"/>
          </a:solidFill>
          <a:latin typeface="Franklin Gothic Book" charset="0"/>
          <a:ea typeface="Franklin Gothic Book" charset="0"/>
          <a:cs typeface="Franklin Gothic Book" charset="0"/>
        </a:defRPr>
      </a:lvl1pPr>
      <a:lvl2pPr marL="173038" indent="174625" algn="l" defTabSz="457200" rtl="0" eaLnBrk="1" latinLnBrk="0" hangingPunct="1">
        <a:spcBef>
          <a:spcPts val="288"/>
        </a:spcBef>
        <a:buSzPct val="85000"/>
        <a:buFont typeface="Lucida Grande"/>
        <a:buChar char="-"/>
        <a:defRPr sz="1600" kern="1200">
          <a:solidFill>
            <a:schemeClr val="tx1"/>
          </a:solidFill>
          <a:latin typeface="Franklin Gothic Book" charset="0"/>
          <a:ea typeface="Franklin Gothic Book" charset="0"/>
          <a:cs typeface="Franklin Gothic Book" charset="0"/>
        </a:defRPr>
      </a:lvl2pPr>
      <a:lvl3pPr marL="347663" indent="163513" algn="l" defTabSz="457200" rtl="0" eaLnBrk="1" latinLnBrk="0" hangingPunct="1">
        <a:spcBef>
          <a:spcPts val="288"/>
        </a:spcBef>
        <a:buSzPct val="60000"/>
        <a:buFont typeface="Wingdings" charset="2"/>
        <a:buChar char=""/>
        <a:defRPr sz="1200" kern="1200">
          <a:solidFill>
            <a:schemeClr val="tx1"/>
          </a:solidFill>
          <a:latin typeface="Franklin Gothic Book" charset="0"/>
          <a:ea typeface="Franklin Gothic Book" charset="0"/>
          <a:cs typeface="Franklin Gothic Book" charset="0"/>
        </a:defRPr>
      </a:lvl3pPr>
      <a:lvl4pPr marL="1600200" indent="-228600" algn="l" defTabSz="457200" rtl="0" eaLnBrk="1" latinLnBrk="0" hangingPunct="1">
        <a:spcBef>
          <a:spcPct val="20000"/>
        </a:spcBef>
        <a:buFont typeface="Arial"/>
        <a:buChar char="–"/>
        <a:defRPr sz="12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049418"/>
            <a:ext cx="12196233" cy="815458"/>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latin typeface="Times New Roman"/>
            </a:endParaRPr>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0465" y="6207955"/>
            <a:ext cx="678141" cy="538984"/>
          </a:xfrm>
          <a:prstGeom prst="rect">
            <a:avLst/>
          </a:prstGeom>
        </p:spPr>
      </p:pic>
      <p:sp>
        <p:nvSpPr>
          <p:cNvPr id="2" name="Title Placeholder 1"/>
          <p:cNvSpPr>
            <a:spLocks noGrp="1"/>
          </p:cNvSpPr>
          <p:nvPr>
            <p:ph type="title"/>
          </p:nvPr>
        </p:nvSpPr>
        <p:spPr>
          <a:xfrm>
            <a:off x="828888" y="116701"/>
            <a:ext cx="10972800" cy="1141943"/>
          </a:xfrm>
          <a:prstGeom prst="rect">
            <a:avLst/>
          </a:prstGeom>
        </p:spPr>
        <p:txBody>
          <a:bodyPr vert="horz" lIns="91440" tIns="45720" rIns="91440" bIns="45720" rtlCol="0" anchor="ctr">
            <a:normAutofit/>
          </a:bodyPr>
          <a:lstStyle/>
          <a:p>
            <a:r>
              <a:rPr lang="en-US" dirty="0"/>
              <a:t>HEADLINE COPY</a:t>
            </a:r>
          </a:p>
        </p:txBody>
      </p:sp>
      <p:sp>
        <p:nvSpPr>
          <p:cNvPr id="3" name="Text Placeholder 2"/>
          <p:cNvSpPr>
            <a:spLocks noGrp="1"/>
          </p:cNvSpPr>
          <p:nvPr>
            <p:ph type="body" idx="1"/>
          </p:nvPr>
        </p:nvSpPr>
        <p:spPr>
          <a:xfrm>
            <a:off x="877619" y="1296583"/>
            <a:ext cx="10972800" cy="4525476"/>
          </a:xfrm>
          <a:prstGeom prst="rect">
            <a:avLst/>
          </a:prstGeom>
        </p:spPr>
        <p:txBody>
          <a:bodyPr vert="horz" lIns="91440" tIns="45720" rIns="91440" bIns="45720" rtlCol="0">
            <a:normAutofit/>
          </a:bodyPr>
          <a:lstStyle/>
          <a:p>
            <a:pPr lvl="0"/>
            <a:r>
              <a:rPr lang="en-US" dirty="0"/>
              <a:t>Bullet copy here. </a:t>
            </a:r>
          </a:p>
          <a:p>
            <a:pPr lvl="1"/>
            <a:r>
              <a:rPr lang="en-US" dirty="0"/>
              <a:t>Bullet level two</a:t>
            </a:r>
          </a:p>
          <a:p>
            <a:pPr lvl="2"/>
            <a:r>
              <a:rPr lang="en-US" dirty="0"/>
              <a:t>Bullet level three</a:t>
            </a:r>
          </a:p>
        </p:txBody>
      </p:sp>
      <p:pic>
        <p:nvPicPr>
          <p:cNvPr id="9" name="Picture 8" descr="MCW_Logo.ai"/>
          <p:cNvPicPr>
            <a:picLocks noChangeAspect="1"/>
          </p:cNvPicPr>
          <p:nvPr userDrawn="1"/>
        </p:nvPicPr>
        <p:blipFill rotWithShape="1">
          <a:blip r:embed="rId11" cstate="screen">
            <a:extLst>
              <a:ext uri="{28A0092B-C50C-407E-A947-70E740481C1C}">
                <a14:useLocalDpi xmlns:a14="http://schemas.microsoft.com/office/drawing/2010/main"/>
              </a:ext>
            </a:extLst>
          </a:blip>
          <a:srcRect l="39697"/>
          <a:stretch/>
        </p:blipFill>
        <p:spPr>
          <a:xfrm>
            <a:off x="1138189" y="5715471"/>
            <a:ext cx="2386504" cy="1247481"/>
          </a:xfrm>
          <a:prstGeom prst="rect">
            <a:avLst/>
          </a:prstGeom>
        </p:spPr>
      </p:pic>
      <p:sp>
        <p:nvSpPr>
          <p:cNvPr id="12" name="Slide Number Placeholder 12">
            <a:extLst>
              <a:ext uri="{FF2B5EF4-FFF2-40B4-BE49-F238E27FC236}">
                <a16:creationId xmlns:a16="http://schemas.microsoft.com/office/drawing/2014/main" id="{FC0437E3-D898-ED47-90A4-584E2967857B}"/>
              </a:ext>
            </a:extLst>
          </p:cNvPr>
          <p:cNvSpPr txBox="1">
            <a:spLocks/>
          </p:cNvSpPr>
          <p:nvPr userDrawn="1"/>
        </p:nvSpPr>
        <p:spPr>
          <a:xfrm>
            <a:off x="4719541" y="6259763"/>
            <a:ext cx="2743200" cy="365844"/>
          </a:xfrm>
          <a:prstGeom prst="rect">
            <a:avLst/>
          </a:prstGeom>
        </p:spPr>
        <p:txBody>
          <a:bodyPr vert="horz" lIns="121807" tIns="60904" rIns="121807" bIns="60904"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9D32446-EE4E-A04C-B16A-5398FB2B413D}" type="slidenum">
              <a:rPr lang="en-US" sz="1599" smtClean="0">
                <a:solidFill>
                  <a:srgbClr val="006F66">
                    <a:tint val="75000"/>
                  </a:srgbClr>
                </a:solidFill>
                <a:latin typeface="Franklin Gothic Book" panose="020B0503020102020204"/>
              </a:rPr>
              <a:pPr/>
              <a:t>‹#›</a:t>
            </a:fld>
            <a:endParaRPr lang="en-US" sz="1599">
              <a:solidFill>
                <a:srgbClr val="006F66">
                  <a:tint val="75000"/>
                </a:srgbClr>
              </a:solidFill>
              <a:latin typeface="Franklin Gothic Book" panose="020B0503020102020204"/>
            </a:endParaRPr>
          </a:p>
        </p:txBody>
      </p:sp>
    </p:spTree>
    <p:extLst>
      <p:ext uri="{BB962C8B-B14F-4D97-AF65-F5344CB8AC3E}">
        <p14:creationId xmlns:p14="http://schemas.microsoft.com/office/powerpoint/2010/main" val="4176657841"/>
      </p:ext>
    </p:extLst>
  </p:cSld>
  <p:clrMap bg1="lt1" tx1="dk1" bg2="lt2" tx2="dk2" accent1="accent1" accent2="accent2" accent3="accent3" accent4="accent4" accent5="accent5" accent6="accent6" hlink="hlink" folHlink="folHlink"/>
  <p:sldLayoutIdLst>
    <p:sldLayoutId id="2147483664" r:id="rId1"/>
    <p:sldLayoutId id="2147483662" r:id="rId2"/>
    <p:sldLayoutId id="2147483665" r:id="rId3"/>
    <p:sldLayoutId id="2147483666" r:id="rId4"/>
    <p:sldLayoutId id="2147483667" r:id="rId5"/>
    <p:sldLayoutId id="2147483668" r:id="rId6"/>
    <p:sldLayoutId id="2147483669" r:id="rId7"/>
    <p:sldLayoutId id="2147483692" r:id="rId8"/>
  </p:sldLayoutIdLst>
  <p:txStyles>
    <p:titleStyle>
      <a:lvl1pPr algn="l" defTabSz="457200" rtl="0" eaLnBrk="1" latinLnBrk="0" hangingPunct="1">
        <a:spcBef>
          <a:spcPct val="0"/>
        </a:spcBef>
        <a:buNone/>
        <a:defRPr sz="3600" kern="1200" cap="all" baseline="0">
          <a:solidFill>
            <a:srgbClr val="006F66"/>
          </a:solidFill>
          <a:latin typeface="Franklin Gothic Book"/>
          <a:ea typeface="+mj-ea"/>
          <a:cs typeface="+mj-cs"/>
        </a:defRPr>
      </a:lvl1pPr>
    </p:titleStyle>
    <p:bodyStyle>
      <a:lvl1pPr marL="171450" indent="-171450" algn="l" defTabSz="457200" rtl="0" eaLnBrk="1" latinLnBrk="0" hangingPunct="1">
        <a:spcBef>
          <a:spcPts val="288"/>
        </a:spcBef>
        <a:buFont typeface="Arial"/>
        <a:buChar char="•"/>
        <a:defRPr sz="2000" kern="1200" baseline="0">
          <a:solidFill>
            <a:srgbClr val="141313"/>
          </a:solidFill>
          <a:latin typeface="Franklin Gothic Book" charset="0"/>
          <a:ea typeface="Franklin Gothic Book" charset="0"/>
          <a:cs typeface="Franklin Gothic Book" charset="0"/>
        </a:defRPr>
      </a:lvl1pPr>
      <a:lvl2pPr marL="173038" indent="174625" algn="l" defTabSz="457200" rtl="0" eaLnBrk="1" latinLnBrk="0" hangingPunct="1">
        <a:spcBef>
          <a:spcPts val="288"/>
        </a:spcBef>
        <a:buSzPct val="85000"/>
        <a:buFont typeface="Lucida Grande"/>
        <a:buChar char="-"/>
        <a:defRPr sz="1600" kern="1200">
          <a:solidFill>
            <a:srgbClr val="141313"/>
          </a:solidFill>
          <a:latin typeface="Franklin Gothic Book" charset="0"/>
          <a:ea typeface="Franklin Gothic Book" charset="0"/>
          <a:cs typeface="Franklin Gothic Book" charset="0"/>
        </a:defRPr>
      </a:lvl2pPr>
      <a:lvl3pPr marL="347663" indent="163513" algn="l" defTabSz="457200" rtl="0" eaLnBrk="1" latinLnBrk="0" hangingPunct="1">
        <a:spcBef>
          <a:spcPts val="288"/>
        </a:spcBef>
        <a:buSzPct val="60000"/>
        <a:buFont typeface="Wingdings" charset="2"/>
        <a:buChar char=""/>
        <a:defRPr sz="1200" kern="1200">
          <a:solidFill>
            <a:srgbClr val="141313"/>
          </a:solidFill>
          <a:latin typeface="Franklin Gothic Book" charset="0"/>
          <a:ea typeface="Franklin Gothic Book" charset="0"/>
          <a:cs typeface="Franklin Gothic Book" charset="0"/>
        </a:defRPr>
      </a:lvl3pPr>
      <a:lvl4pPr marL="1600200" indent="-228600" algn="l" defTabSz="457200" rtl="0" eaLnBrk="1" latinLnBrk="0" hangingPunct="1">
        <a:spcBef>
          <a:spcPct val="20000"/>
        </a:spcBef>
        <a:buFont typeface="Arial"/>
        <a:buChar char="–"/>
        <a:defRPr sz="12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E3838-C6FE-454E-98C8-C4FC21D00EB2}" type="datetimeFigureOut">
              <a:rPr lang="en-US" smtClean="0"/>
              <a:t>6/8/2023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AACC6-8EF0-4152-89DA-F78CD34EE248}" type="slidenum">
              <a:rPr lang="en-US" smtClean="0"/>
              <a:t>‹#›</a:t>
            </a:fld>
            <a:endParaRPr lang="en-US"/>
          </a:p>
        </p:txBody>
      </p:sp>
    </p:spTree>
    <p:extLst>
      <p:ext uri="{BB962C8B-B14F-4D97-AF65-F5344CB8AC3E}">
        <p14:creationId xmlns:p14="http://schemas.microsoft.com/office/powerpoint/2010/main" val="38341836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mcalice@wisc.edu"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D460-75E8-C04A-B728-15970BFBE66E}"/>
              </a:ext>
            </a:extLst>
          </p:cNvPr>
          <p:cNvSpPr>
            <a:spLocks noGrp="1"/>
          </p:cNvSpPr>
          <p:nvPr>
            <p:ph type="title"/>
          </p:nvPr>
        </p:nvSpPr>
        <p:spPr>
          <a:xfrm>
            <a:off x="846609" y="2046871"/>
            <a:ext cx="10962649" cy="550410"/>
          </a:xfrm>
        </p:spPr>
        <p:txBody>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4796" cap="small" dirty="0">
                <a:solidFill>
                  <a:srgbClr val="FF9400"/>
                </a:solidFill>
              </a:rPr>
              <a:t>Now What?</a:t>
            </a:r>
            <a:br>
              <a:rPr lang="en-US" cap="small" dirty="0"/>
            </a:br>
            <a:r>
              <a:rPr lang="en-US" cap="small" dirty="0"/>
              <a:t>The State of the Pandemic</a:t>
            </a:r>
          </a:p>
        </p:txBody>
      </p:sp>
      <p:sp>
        <p:nvSpPr>
          <p:cNvPr id="3" name="Content Placeholder 2">
            <a:extLst>
              <a:ext uri="{FF2B5EF4-FFF2-40B4-BE49-F238E27FC236}">
                <a16:creationId xmlns:a16="http://schemas.microsoft.com/office/drawing/2014/main" id="{FDEFC4EC-89A6-DA42-843F-6FEE04EBF755}"/>
              </a:ext>
            </a:extLst>
          </p:cNvPr>
          <p:cNvSpPr>
            <a:spLocks noGrp="1"/>
          </p:cNvSpPr>
          <p:nvPr>
            <p:ph idx="1"/>
          </p:nvPr>
        </p:nvSpPr>
        <p:spPr/>
        <p:txBody>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dirty="0">
                <a:solidFill>
                  <a:srgbClr val="FF9400"/>
                </a:solidFill>
              </a:rPr>
              <a:t>Ben Weston, MD, MPH, FAEMS</a:t>
            </a:r>
          </a:p>
        </p:txBody>
      </p:sp>
      <p:sp>
        <p:nvSpPr>
          <p:cNvPr id="4" name="Content Placeholder 3">
            <a:extLst>
              <a:ext uri="{FF2B5EF4-FFF2-40B4-BE49-F238E27FC236}">
                <a16:creationId xmlns:a16="http://schemas.microsoft.com/office/drawing/2014/main" id="{4184176B-5EAE-5946-A153-C145E7A13D09}"/>
              </a:ext>
            </a:extLst>
          </p:cNvPr>
          <p:cNvSpPr>
            <a:spLocks noGrp="1"/>
          </p:cNvSpPr>
          <p:nvPr>
            <p:ph idx="11"/>
          </p:nvPr>
        </p:nvSpPr>
        <p:spPr/>
        <p:txBody>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dirty="0"/>
              <a:t>June 8, 2023</a:t>
            </a:r>
          </a:p>
        </p:txBody>
      </p:sp>
      <p:sp>
        <p:nvSpPr>
          <p:cNvPr id="5" name="Content Placeholder 3">
            <a:extLst>
              <a:ext uri="{FF2B5EF4-FFF2-40B4-BE49-F238E27FC236}">
                <a16:creationId xmlns:a16="http://schemas.microsoft.com/office/drawing/2014/main" id="{3FD38E34-EDFD-20E8-2B65-452BAA6453E0}"/>
              </a:ext>
            </a:extLst>
          </p:cNvPr>
          <p:cNvSpPr txBox="1">
            <a:spLocks/>
          </p:cNvSpPr>
          <p:nvPr/>
        </p:nvSpPr>
        <p:spPr>
          <a:xfrm>
            <a:off x="846609" y="5967942"/>
            <a:ext cx="10962649" cy="241231"/>
          </a:xfrm>
          <a:prstGeom prst="rect">
            <a:avLst/>
          </a:prstGeom>
        </p:spPr>
        <p:txBody>
          <a:bodyPr vert="horz" lIns="121807" tIns="60904" rIns="121807" bIns="60904" rtlCol="0" anchor="t" anchorCtr="0">
            <a:no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2398" dirty="0" err="1"/>
              <a:t>beweston@mcw.edu</a:t>
            </a:r>
            <a:endParaRPr lang="en-US" sz="2398" dirty="0"/>
          </a:p>
          <a:p>
            <a:endParaRPr lang="en-US" sz="2398" dirty="0"/>
          </a:p>
          <a:p>
            <a:endParaRPr lang="en-US" sz="2398" dirty="0"/>
          </a:p>
        </p:txBody>
      </p:sp>
      <p:pic>
        <p:nvPicPr>
          <p:cNvPr id="6" name="Picture 5" descr="Icon&#10;&#10;Description automatically generated with medium confidence">
            <a:extLst>
              <a:ext uri="{FF2B5EF4-FFF2-40B4-BE49-F238E27FC236}">
                <a16:creationId xmlns:a16="http://schemas.microsoft.com/office/drawing/2014/main" id="{4ABAB8E6-6E81-E366-0CBF-08E73A1D328F}"/>
              </a:ext>
            </a:extLst>
          </p:cNvPr>
          <p:cNvPicPr>
            <a:picLocks noChangeAspect="1"/>
          </p:cNvPicPr>
          <p:nvPr/>
        </p:nvPicPr>
        <p:blipFill>
          <a:blip r:embed="rId3"/>
          <a:stretch>
            <a:fillRect/>
          </a:stretch>
        </p:blipFill>
        <p:spPr>
          <a:xfrm>
            <a:off x="7614660" y="5811697"/>
            <a:ext cx="673055" cy="378593"/>
          </a:xfrm>
          <a:prstGeom prst="rect">
            <a:avLst/>
          </a:prstGeom>
        </p:spPr>
      </p:pic>
      <p:sp>
        <p:nvSpPr>
          <p:cNvPr id="7" name="TextBox 6">
            <a:extLst>
              <a:ext uri="{FF2B5EF4-FFF2-40B4-BE49-F238E27FC236}">
                <a16:creationId xmlns:a16="http://schemas.microsoft.com/office/drawing/2014/main" id="{EB2A04AF-72A5-E7EA-9ECE-A056197DFD7E}"/>
              </a:ext>
            </a:extLst>
          </p:cNvPr>
          <p:cNvSpPr txBox="1"/>
          <p:nvPr/>
        </p:nvSpPr>
        <p:spPr>
          <a:xfrm>
            <a:off x="5554635" y="5818303"/>
            <a:ext cx="2230769" cy="953466"/>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2400" dirty="0">
                <a:solidFill>
                  <a:schemeClr val="bg1"/>
                </a:solidFill>
                <a:latin typeface="Franklin Gothic Book" panose="020B0503020102020204" pitchFamily="34" charset="0"/>
              </a:rPr>
              <a:t>@</a:t>
            </a:r>
            <a:r>
              <a:rPr lang="en-US" sz="2400" dirty="0" err="1">
                <a:solidFill>
                  <a:schemeClr val="bg1"/>
                </a:solidFill>
                <a:latin typeface="Franklin Gothic Book" panose="020B0503020102020204" pitchFamily="34" charset="0"/>
              </a:rPr>
              <a:t>BenWWeston</a:t>
            </a:r>
            <a:endParaRPr lang="en-US" sz="2400" dirty="0">
              <a:solidFill>
                <a:schemeClr val="bg1"/>
              </a:solidFill>
              <a:latin typeface="Franklin Gothic Book" panose="020B0503020102020204" pitchFamily="34" charset="0"/>
            </a:endParaRPr>
          </a:p>
          <a:p>
            <a:endParaRPr lang="en-US" sz="3196" dirty="0"/>
          </a:p>
        </p:txBody>
      </p:sp>
    </p:spTree>
    <p:extLst>
      <p:ext uri="{BB962C8B-B14F-4D97-AF65-F5344CB8AC3E}">
        <p14:creationId xmlns:p14="http://schemas.microsoft.com/office/powerpoint/2010/main" val="2571986095"/>
      </p:ext>
    </p:extLst>
  </p:cSld>
  <p:clrMapOvr>
    <a:masterClrMapping/>
  </p:clrMapOvr>
  <mc:AlternateContent xmlns:mc="http://schemas.openxmlformats.org/markup-compatibility/2006" xmlns:p14="http://schemas.microsoft.com/office/powerpoint/2010/main">
    <mc:Choice Requires="p14">
      <p:transition spd="slow" p14:dur="1200" advTm="53364">
        <p14:prism/>
      </p:transition>
    </mc:Choice>
    <mc:Fallback xmlns="">
      <p:transition spd="slow" advTm="5336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FDA9-2D88-1A29-4B5F-FBA3B7C65DE6}"/>
              </a:ext>
            </a:extLst>
          </p:cNvPr>
          <p:cNvSpPr>
            <a:spLocks noGrp="1"/>
          </p:cNvSpPr>
          <p:nvPr>
            <p:ph type="title"/>
          </p:nvPr>
        </p:nvSpPr>
        <p:spPr>
          <a:xfrm>
            <a:off x="569844" y="1693628"/>
            <a:ext cx="4717773" cy="1524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Post-Pandemic transition:</a:t>
            </a:r>
            <a:br>
              <a:rPr lang="en-US" dirty="0"/>
            </a:br>
            <a:r>
              <a:rPr lang="en-US" dirty="0"/>
              <a:t>What does this mean for the work?</a:t>
            </a:r>
          </a:p>
        </p:txBody>
      </p:sp>
      <p:pic>
        <p:nvPicPr>
          <p:cNvPr id="1026" name="Picture 2">
            <a:extLst>
              <a:ext uri="{FF2B5EF4-FFF2-40B4-BE49-F238E27FC236}">
                <a16:creationId xmlns:a16="http://schemas.microsoft.com/office/drawing/2014/main" id="{05C13DB5-80FA-D96B-2C96-62AC1044F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617" y="0"/>
            <a:ext cx="6334539" cy="639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086D-D995-95D4-9170-A1112E879AB6}"/>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What does this mean for the work? </a:t>
            </a:r>
          </a:p>
        </p:txBody>
      </p:sp>
      <p:sp>
        <p:nvSpPr>
          <p:cNvPr id="3" name="Content Placeholder 2">
            <a:extLst>
              <a:ext uri="{FF2B5EF4-FFF2-40B4-BE49-F238E27FC236}">
                <a16:creationId xmlns:a16="http://schemas.microsoft.com/office/drawing/2014/main" id="{69E252AD-CD7B-83C7-7A9D-DB7E043C911E}"/>
              </a:ext>
            </a:extLst>
          </p:cNvPr>
          <p:cNvSpPr>
            <a:spLocks noGrp="1"/>
          </p:cNvSpPr>
          <p:nvPr>
            <p:ph sz="quarter" idx="13"/>
          </p:nvPr>
        </p:nvSpPr>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a:spcBef>
                <a:spcPts val="0"/>
              </a:spcBef>
              <a:spcAft>
                <a:spcPts val="0"/>
              </a:spcAft>
            </a:pPr>
            <a:r>
              <a:rPr lang="en-US" sz="3733" dirty="0">
                <a:latin typeface="Calibri" panose="020F0502020204030204" pitchFamily="34" charset="0"/>
              </a:rPr>
              <a:t>Address equity and disparities</a:t>
            </a:r>
          </a:p>
          <a:p>
            <a:pPr marL="0" marR="0">
              <a:spcBef>
                <a:spcPts val="0"/>
              </a:spcBef>
              <a:spcAft>
                <a:spcPts val="0"/>
              </a:spcAft>
            </a:pPr>
            <a:r>
              <a:rPr lang="en-US" sz="3733" dirty="0">
                <a:latin typeface="Calibri" panose="020F0502020204030204" pitchFamily="34" charset="0"/>
              </a:rPr>
              <a:t>P</a:t>
            </a:r>
            <a:r>
              <a:rPr lang="en-US" sz="3733" dirty="0">
                <a:effectLst/>
                <a:latin typeface="Calibri" panose="020F0502020204030204" pitchFamily="34" charset="0"/>
              </a:rPr>
              <a:t>artnerships and coalitions </a:t>
            </a:r>
          </a:p>
          <a:p>
            <a:pPr marL="0" marR="0">
              <a:spcBef>
                <a:spcPts val="0"/>
              </a:spcBef>
              <a:spcAft>
                <a:spcPts val="0"/>
              </a:spcAft>
            </a:pPr>
            <a:r>
              <a:rPr lang="en-US" sz="3733" dirty="0">
                <a:latin typeface="Calibri" panose="020F0502020204030204" pitchFamily="34" charset="0"/>
              </a:rPr>
              <a:t>C</a:t>
            </a:r>
            <a:r>
              <a:rPr lang="en-US" sz="3733" dirty="0">
                <a:effectLst/>
                <a:latin typeface="Calibri" panose="020F0502020204030204" pitchFamily="34" charset="0"/>
              </a:rPr>
              <a:t>oordination and alignment </a:t>
            </a:r>
          </a:p>
          <a:p>
            <a:pPr marL="0" marR="0">
              <a:spcBef>
                <a:spcPts val="0"/>
              </a:spcBef>
              <a:spcAft>
                <a:spcPts val="0"/>
              </a:spcAft>
            </a:pPr>
            <a:r>
              <a:rPr lang="en-US" sz="3733" dirty="0">
                <a:latin typeface="Calibri" panose="020F0502020204030204" pitchFamily="34" charset="0"/>
              </a:rPr>
              <a:t>Building the </a:t>
            </a:r>
            <a:r>
              <a:rPr lang="en-US" sz="3733" dirty="0">
                <a:effectLst/>
                <a:latin typeface="Calibri" panose="020F0502020204030204" pitchFamily="34" charset="0"/>
              </a:rPr>
              <a:t>leadership of those most impacted </a:t>
            </a:r>
          </a:p>
          <a:p>
            <a:pPr marL="0" marR="0">
              <a:spcBef>
                <a:spcPts val="0"/>
              </a:spcBef>
              <a:spcAft>
                <a:spcPts val="0"/>
              </a:spcAft>
            </a:pPr>
            <a:r>
              <a:rPr lang="en-US" sz="3733" dirty="0">
                <a:latin typeface="Calibri" panose="020F0502020204030204" pitchFamily="34" charset="0"/>
              </a:rPr>
              <a:t>L</a:t>
            </a:r>
            <a:r>
              <a:rPr lang="en-US" sz="3733" dirty="0">
                <a:effectLst/>
                <a:latin typeface="Calibri" panose="020F0502020204030204" pitchFamily="34" charset="0"/>
              </a:rPr>
              <a:t>everaging diverse and creative resources and investments</a:t>
            </a:r>
          </a:p>
          <a:p>
            <a:pPr marL="0" marR="0">
              <a:spcBef>
                <a:spcPts val="0"/>
              </a:spcBef>
              <a:spcAft>
                <a:spcPts val="0"/>
              </a:spcAft>
            </a:pPr>
            <a:r>
              <a:rPr lang="en-US" sz="3733" dirty="0">
                <a:latin typeface="Calibri" panose="020F0502020204030204" pitchFamily="34" charset="0"/>
              </a:rPr>
              <a:t>C</a:t>
            </a:r>
            <a:r>
              <a:rPr lang="en-US" sz="3733" dirty="0">
                <a:effectLst/>
                <a:latin typeface="Calibri" panose="020F0502020204030204" pitchFamily="34" charset="0"/>
              </a:rPr>
              <a:t>ommunication and communication capacity building</a:t>
            </a:r>
          </a:p>
          <a:p>
            <a:pPr marL="0" marR="0">
              <a:spcBef>
                <a:spcPts val="0"/>
              </a:spcBef>
              <a:spcAft>
                <a:spcPts val="0"/>
              </a:spcAft>
            </a:pPr>
            <a:r>
              <a:rPr lang="en-US" sz="3733" dirty="0">
                <a:latin typeface="Calibri" panose="020F0502020204030204" pitchFamily="34" charset="0"/>
              </a:rPr>
              <a:t>Surveillance and research</a:t>
            </a:r>
            <a:r>
              <a:rPr lang="en-US" sz="3733" dirty="0">
                <a:effectLst/>
                <a:latin typeface="Calibri" panose="020F0502020204030204" pitchFamily="34" charset="0"/>
              </a:rPr>
              <a:t> </a:t>
            </a:r>
          </a:p>
          <a:p>
            <a:endParaRPr lang="en-US" dirty="0"/>
          </a:p>
        </p:txBody>
      </p:sp>
    </p:spTree>
    <p:extLst>
      <p:ext uri="{BB962C8B-B14F-4D97-AF65-F5344CB8AC3E}">
        <p14:creationId xmlns:p14="http://schemas.microsoft.com/office/powerpoint/2010/main" val="168033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FD45-259D-1DC5-1C15-B6CE7DA7F4A1}"/>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What does this mean for those still working on COIVD-19 Outreach?</a:t>
            </a:r>
          </a:p>
        </p:txBody>
      </p:sp>
      <p:sp>
        <p:nvSpPr>
          <p:cNvPr id="3" name="Content Placeholder 2">
            <a:extLst>
              <a:ext uri="{FF2B5EF4-FFF2-40B4-BE49-F238E27FC236}">
                <a16:creationId xmlns:a16="http://schemas.microsoft.com/office/drawing/2014/main" id="{7528F7B6-76A1-E206-9E6A-6BFEC4CAA2E7}"/>
              </a:ext>
            </a:extLst>
          </p:cNvPr>
          <p:cNvSpPr>
            <a:spLocks noGrp="1"/>
          </p:cNvSpPr>
          <p:nvPr>
            <p:ph sz="quarter" idx="13"/>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buFont typeface="Arial" panose="020B0604020202020204" pitchFamily="34" charset="0"/>
              <a:buChar char="•"/>
            </a:pPr>
            <a:r>
              <a:rPr lang="en-US" sz="2667" b="0" i="0" dirty="0">
                <a:solidFill>
                  <a:srgbClr val="242424"/>
                </a:solidFill>
                <a:effectLst/>
                <a:latin typeface="Calibri" panose="020F0502020204030204" pitchFamily="34" charset="0"/>
              </a:rPr>
              <a:t>Expect the public to be less engaged in Covid-19.</a:t>
            </a:r>
          </a:p>
          <a:p>
            <a:pPr marL="990575" lvl="1" indent="-380990" algn="l">
              <a:buFont typeface="Courier New" panose="02070309020205020404" pitchFamily="49" charset="0"/>
              <a:buChar char="o"/>
            </a:pPr>
            <a:r>
              <a:rPr lang="en-US" sz="2667" b="0" i="0" dirty="0">
                <a:solidFill>
                  <a:srgbClr val="242424"/>
                </a:solidFill>
                <a:effectLst/>
                <a:latin typeface="Calibri" panose="020F0502020204030204" pitchFamily="34" charset="0"/>
              </a:rPr>
              <a:t>Build engagement strategies around an expectation of “Covid fatigue”.</a:t>
            </a:r>
          </a:p>
          <a:p>
            <a:pPr marL="990575" lvl="1" indent="-380990" algn="l">
              <a:buFont typeface="Courier New" panose="02070309020205020404" pitchFamily="49" charset="0"/>
              <a:buChar char="o"/>
            </a:pPr>
            <a:r>
              <a:rPr lang="en-US" sz="2667" b="0" i="0" dirty="0">
                <a:solidFill>
                  <a:srgbClr val="242424"/>
                </a:solidFill>
                <a:effectLst/>
                <a:latin typeface="Calibri" panose="020F0502020204030204" pitchFamily="34" charset="0"/>
              </a:rPr>
              <a:t>Openly acknowledge people’s barriers and reasons for vaccine hesitancy</a:t>
            </a:r>
          </a:p>
          <a:p>
            <a:pPr algn="l">
              <a:buFont typeface="Arial" panose="020B0604020202020204" pitchFamily="34" charset="0"/>
              <a:buChar char="•"/>
            </a:pPr>
            <a:r>
              <a:rPr lang="en-US" sz="2667" b="0" i="0" dirty="0">
                <a:solidFill>
                  <a:srgbClr val="242424"/>
                </a:solidFill>
                <a:effectLst/>
                <a:latin typeface="Calibri" panose="020F0502020204030204" pitchFamily="34" charset="0"/>
              </a:rPr>
              <a:t>Expect Covid-19 outreach to become absorbed into a larger set of priorities</a:t>
            </a:r>
          </a:p>
          <a:p>
            <a:pPr marL="990575" lvl="1" indent="-380990" algn="l">
              <a:buFont typeface="Courier New" panose="02070309020205020404" pitchFamily="49" charset="0"/>
              <a:buChar char="o"/>
            </a:pPr>
            <a:r>
              <a:rPr lang="en-US" sz="2667" b="0" i="0" dirty="0">
                <a:solidFill>
                  <a:srgbClr val="242424"/>
                </a:solidFill>
                <a:effectLst/>
                <a:latin typeface="Calibri" panose="020F0502020204030204" pitchFamily="34" charset="0"/>
              </a:rPr>
              <a:t>Infuse Covid-19 prevention concepts into existing community events, activities, and initiatives.</a:t>
            </a:r>
          </a:p>
          <a:p>
            <a:pPr marL="990575" lvl="1" indent="-380990" algn="l">
              <a:buFont typeface="Courier New" panose="02070309020205020404" pitchFamily="49" charset="0"/>
              <a:buChar char="o"/>
            </a:pPr>
            <a:r>
              <a:rPr lang="en-US" sz="2667" b="0" i="0" dirty="0">
                <a:solidFill>
                  <a:srgbClr val="242424"/>
                </a:solidFill>
                <a:effectLst/>
                <a:latin typeface="Calibri" panose="020F0502020204030204" pitchFamily="34" charset="0"/>
              </a:rPr>
              <a:t>Connect the public to local partners and resources.</a:t>
            </a:r>
          </a:p>
          <a:p>
            <a:pPr algn="l">
              <a:buFont typeface="Arial" panose="020B0604020202020204" pitchFamily="34" charset="0"/>
              <a:buChar char="•"/>
            </a:pPr>
            <a:r>
              <a:rPr lang="en-US" sz="2667" b="0" i="0" dirty="0">
                <a:solidFill>
                  <a:srgbClr val="242424"/>
                </a:solidFill>
                <a:effectLst/>
                <a:latin typeface="Calibri" panose="020F0502020204030204" pitchFamily="34" charset="0"/>
              </a:rPr>
              <a:t>Address needs that continue to exist</a:t>
            </a:r>
          </a:p>
          <a:p>
            <a:pPr marL="990575" lvl="1" indent="-380990" algn="l">
              <a:buFont typeface="Courier New" panose="02070309020205020404" pitchFamily="49" charset="0"/>
              <a:buChar char="o"/>
            </a:pPr>
            <a:r>
              <a:rPr lang="en-US" sz="2667" b="0" i="0" dirty="0">
                <a:solidFill>
                  <a:srgbClr val="242424"/>
                </a:solidFill>
                <a:effectLst/>
                <a:latin typeface="Calibri" panose="020F0502020204030204" pitchFamily="34" charset="0"/>
              </a:rPr>
              <a:t>Continued interest/questions around: vaccines for children, what to do if you get sick with Covid-19, boosters and variants</a:t>
            </a:r>
          </a:p>
          <a:p>
            <a:endParaRPr lang="en-US" dirty="0"/>
          </a:p>
        </p:txBody>
      </p:sp>
    </p:spTree>
    <p:extLst>
      <p:ext uri="{BB962C8B-B14F-4D97-AF65-F5344CB8AC3E}">
        <p14:creationId xmlns:p14="http://schemas.microsoft.com/office/powerpoint/2010/main" val="1230104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B7C4B-503D-1503-BB0C-BA376AFEC847}"/>
              </a:ext>
            </a:extLst>
          </p:cNvPr>
          <p:cNvSpPr>
            <a:spLocks noGrp="1"/>
          </p:cNvSpPr>
          <p:nvPr>
            <p:ph type="title"/>
          </p:nvPr>
        </p:nvSpPr>
        <p:spPr>
          <a:xfrm>
            <a:off x="304800" y="1295400"/>
            <a:ext cx="11661913" cy="1524000"/>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000" dirty="0"/>
              <a:t>The COVID 19 Pandemic is Winding Down…</a:t>
            </a:r>
            <a:br>
              <a:rPr lang="en-US" sz="4000" dirty="0"/>
            </a:br>
            <a:r>
              <a:rPr lang="en-US" sz="4000" dirty="0"/>
              <a:t>What does this mean for public health?</a:t>
            </a:r>
          </a:p>
        </p:txBody>
      </p:sp>
      <p:sp>
        <p:nvSpPr>
          <p:cNvPr id="5" name="Text Placeholder 4">
            <a:extLst>
              <a:ext uri="{FF2B5EF4-FFF2-40B4-BE49-F238E27FC236}">
                <a16:creationId xmlns:a16="http://schemas.microsoft.com/office/drawing/2014/main" id="{AE8103D0-B732-B176-636A-02A3C931B410}"/>
              </a:ext>
            </a:extLst>
          </p:cNvPr>
          <p:cNvSpPr>
            <a:spLocks noGrp="1"/>
          </p:cNvSpPr>
          <p:nvPr>
            <p:ph type="body" sz="quarter" idx="10"/>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dirty="0"/>
              <a:t>Transitioning to a Post-pandemic Approach</a:t>
            </a:r>
            <a:endParaRPr lang="en-US" dirty="0"/>
          </a:p>
        </p:txBody>
      </p:sp>
    </p:spTree>
    <p:extLst>
      <p:ext uri="{BB962C8B-B14F-4D97-AF65-F5344CB8AC3E}">
        <p14:creationId xmlns:p14="http://schemas.microsoft.com/office/powerpoint/2010/main" val="137131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EACE-19D4-1B6C-969B-1B2237E3EDED}"/>
              </a:ext>
            </a:extLst>
          </p:cNvPr>
          <p:cNvSpPr>
            <a:spLocks noGrp="1"/>
          </p:cNvSpPr>
          <p:nvPr>
            <p:ph type="title"/>
          </p:nvPr>
        </p:nvSpPr>
        <p:spPr>
          <a:xfrm>
            <a:off x="26500" y="0"/>
            <a:ext cx="12192000" cy="1524000"/>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33" dirty="0"/>
              <a:t>Post-pandemic transition: Education, Prevention, Surveillance, and Outbreak response</a:t>
            </a:r>
          </a:p>
        </p:txBody>
      </p:sp>
      <p:graphicFrame>
        <p:nvGraphicFramePr>
          <p:cNvPr id="9" name="Diagram 8">
            <a:extLst>
              <a:ext uri="{FF2B5EF4-FFF2-40B4-BE49-F238E27FC236}">
                <a16:creationId xmlns:a16="http://schemas.microsoft.com/office/drawing/2014/main" id="{0776335E-311F-400A-F473-4C1E2F85667C}"/>
              </a:ext>
            </a:extLst>
          </p:cNvPr>
          <p:cNvGraphicFramePr/>
          <p:nvPr/>
        </p:nvGraphicFramePr>
        <p:xfrm>
          <a:off x="2517905" y="1066064"/>
          <a:ext cx="95504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6577C3A-0E13-FF7E-13B3-F2D68405B828}"/>
              </a:ext>
            </a:extLst>
          </p:cNvPr>
          <p:cNvSpPr txBox="1"/>
          <p:nvPr/>
        </p:nvSpPr>
        <p:spPr>
          <a:xfrm>
            <a:off x="1" y="1730292"/>
            <a:ext cx="2729948" cy="4362616"/>
          </a:xfrm>
          <a:prstGeom prst="rect">
            <a:avLst/>
          </a:prstGeom>
        </p:spPr>
        <p:txBody>
          <a:bodyPr vert="horz" wrap="square" lIns="121920" tIns="60960" rIns="121920" bIns="60960" rtlCol="0" anchor="ctr">
            <a:normAutofit fontScale="925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rPr>
              <a:t>Decreased  public interest</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lang="en-US" sz="3200" dirty="0">
                <a:solidFill>
                  <a:srgbClr val="1F497D"/>
                </a:solidFill>
                <a:latin typeface="Calibri" panose="020F0502020204030204" pitchFamily="34" charset="0"/>
                <a:cs typeface="Calibri" panose="020F0502020204030204" pitchFamily="34" charset="0"/>
              </a:rPr>
              <a:t>Decreased political will</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rPr>
              <a:t>Decreased  sense of urgency</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rPr>
              <a:t>Animosity</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lang="en-US" sz="3200" dirty="0">
                <a:solidFill>
                  <a:srgbClr val="1F497D"/>
                </a:solidFill>
                <a:latin typeface="Calibri" panose="020F0502020204030204" pitchFamily="34" charset="0"/>
                <a:cs typeface="Calibri" panose="020F0502020204030204" pitchFamily="34" charset="0"/>
              </a:rPr>
              <a:t>Decreased resources</a:t>
            </a:r>
            <a:endPar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endParaRP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endPar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307693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A85FEE-AC55-45BB-AECE-1A7D26FEE412}"/>
              </a:ext>
            </a:extLst>
          </p:cNvPr>
          <p:cNvSpPr>
            <a:spLocks noGrp="1"/>
          </p:cNvSpPr>
          <p:nvPr>
            <p:ph type="sldNum"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defTabSz="914377">
              <a:defRPr/>
            </a:pPr>
            <a:fld id="{D76B855D-E9CC-4FF8-AD85-6CDC7B89A0DE}" type="slidenum">
              <a:rPr lang="en-US" sz="1200">
                <a:solidFill>
                  <a:prstClr val="black">
                    <a:tint val="75000"/>
                  </a:prstClr>
                </a:solidFill>
                <a:latin typeface="Calibri" panose="020F0502020204030204"/>
              </a:rPr>
              <a:pPr algn="r" defTabSz="914377">
                <a:defRPr/>
              </a:pPr>
              <a:t>15</a:t>
            </a:fld>
            <a:endParaRPr lang="en-US" sz="1200">
              <a:solidFill>
                <a:prstClr val="black">
                  <a:tint val="75000"/>
                </a:prstClr>
              </a:solidFill>
              <a:latin typeface="Calibri" panose="020F0502020204030204"/>
            </a:endParaRPr>
          </a:p>
        </p:txBody>
      </p:sp>
      <p:sp>
        <p:nvSpPr>
          <p:cNvPr id="2" name="Footer Placeholder 1">
            <a:extLst>
              <a:ext uri="{FF2B5EF4-FFF2-40B4-BE49-F238E27FC236}">
                <a16:creationId xmlns:a16="http://schemas.microsoft.com/office/drawing/2014/main" id="{4682B83A-7BD6-4CBB-AA08-A72A5A44751A}"/>
              </a:ext>
            </a:extLst>
          </p:cNvPr>
          <p:cNvSpPr>
            <a:spLocks noGrp="1"/>
          </p:cNvSpPr>
          <p:nvPr>
            <p:ph type="ftr" sz="quarter" idx="4294967295"/>
          </p:nvPr>
        </p:nvSpPr>
        <p:spPr>
          <a:xfrm>
            <a:off x="5384800" y="8475133"/>
            <a:ext cx="5486400" cy="486833"/>
          </a:xfrm>
          <a:prstGeom prst="rect">
            <a:avLst/>
          </a:prstGeom>
        </p:spPr>
        <p:txBody>
          <a:bodyPr vert="horz" lIns="121920" tIns="60960" rIns="121920" bIns="60960" rtlCol="0" anchor="ct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ctr" defTabSz="914377">
              <a:defRPr/>
            </a:pPr>
            <a:endParaRPr lang="en-US" sz="1200">
              <a:solidFill>
                <a:prstClr val="black">
                  <a:tint val="75000"/>
                </a:prstClr>
              </a:solidFill>
              <a:latin typeface="Calibri" panose="020F0502020204030204"/>
            </a:endParaRPr>
          </a:p>
        </p:txBody>
      </p:sp>
      <p:sp>
        <p:nvSpPr>
          <p:cNvPr id="35" name="Rectangle: Rounded Corners 34">
            <a:extLst>
              <a:ext uri="{FF2B5EF4-FFF2-40B4-BE49-F238E27FC236}">
                <a16:creationId xmlns:a16="http://schemas.microsoft.com/office/drawing/2014/main" id="{E9E4AB7D-2B43-4F73-B1D8-91C5A9FF9C0B}"/>
              </a:ext>
            </a:extLst>
          </p:cNvPr>
          <p:cNvSpPr/>
          <p:nvPr/>
        </p:nvSpPr>
        <p:spPr>
          <a:xfrm>
            <a:off x="1638300" y="427916"/>
            <a:ext cx="8915400" cy="914400"/>
          </a:xfrm>
          <a:prstGeom prst="roundRect">
            <a:avLst/>
          </a:prstGeom>
          <a:noFill/>
          <a:ln w="57150" cap="flat" cmpd="sng" algn="ctr">
            <a:solidFill>
              <a:srgbClr val="70AD47">
                <a:lumMod val="75000"/>
              </a:srgbClr>
            </a:solidFill>
            <a:prstDash val="solid"/>
            <a:miter lim="800000"/>
          </a:ln>
          <a:effectLst/>
        </p:spPr>
        <p:txBody>
          <a:bodyPr vert="horz"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b="1" kern="0">
                <a:solidFill>
                  <a:prstClr val="black"/>
                </a:solidFill>
                <a:latin typeface="Calibri" panose="020F0502020204030204"/>
              </a:rPr>
              <a:t>VISION: </a:t>
            </a:r>
            <a:r>
              <a:rPr lang="en-US" sz="1800" kern="0">
                <a:solidFill>
                  <a:prstClr val="black"/>
                </a:solidFill>
                <a:latin typeface="Calibri" panose="020F0502020204030204"/>
              </a:rPr>
              <a:t>All</a:t>
            </a:r>
            <a:r>
              <a:rPr lang="en-US" sz="1800" b="1" kern="0">
                <a:solidFill>
                  <a:prstClr val="black"/>
                </a:solidFill>
                <a:latin typeface="Calibri" panose="020F0502020204030204"/>
              </a:rPr>
              <a:t> </a:t>
            </a:r>
            <a:r>
              <a:rPr lang="en-US" sz="1800" kern="0">
                <a:solidFill>
                  <a:prstClr val="black"/>
                </a:solidFill>
                <a:latin typeface="Calibri" panose="020F0502020204030204"/>
              </a:rPr>
              <a:t>people and communities in Wisconsin </a:t>
            </a:r>
            <a:br>
              <a:rPr lang="en-US" sz="1800" kern="0">
                <a:solidFill>
                  <a:prstClr val="black"/>
                </a:solidFill>
                <a:latin typeface="Calibri" panose="020F0502020204030204"/>
              </a:rPr>
            </a:br>
            <a:r>
              <a:rPr lang="en-US" sz="1800" kern="0">
                <a:solidFill>
                  <a:prstClr val="black"/>
                </a:solidFill>
                <a:latin typeface="Calibri" panose="020F0502020204030204"/>
              </a:rPr>
              <a:t>have the opportunities and supports they need to reach their full potential</a:t>
            </a:r>
          </a:p>
        </p:txBody>
      </p:sp>
      <p:grpSp>
        <p:nvGrpSpPr>
          <p:cNvPr id="10" name="Group 9">
            <a:extLst>
              <a:ext uri="{FF2B5EF4-FFF2-40B4-BE49-F238E27FC236}">
                <a16:creationId xmlns:a16="http://schemas.microsoft.com/office/drawing/2014/main" id="{BDFAE57A-F858-4041-96EB-C456A825C6D7}"/>
              </a:ext>
            </a:extLst>
          </p:cNvPr>
          <p:cNvGrpSpPr/>
          <p:nvPr/>
        </p:nvGrpSpPr>
        <p:grpSpPr>
          <a:xfrm>
            <a:off x="879668" y="3153628"/>
            <a:ext cx="9674032" cy="3237649"/>
            <a:chOff x="848164" y="1383093"/>
            <a:chExt cx="9674032" cy="3237649"/>
          </a:xfrm>
        </p:grpSpPr>
        <p:sp>
          <p:nvSpPr>
            <p:cNvPr id="23" name="Rectangle: Rounded Corners 22">
              <a:extLst>
                <a:ext uri="{FF2B5EF4-FFF2-40B4-BE49-F238E27FC236}">
                  <a16:creationId xmlns:a16="http://schemas.microsoft.com/office/drawing/2014/main" id="{814AAA0B-EF58-41C1-8775-C1E9D3CDC12B}"/>
                </a:ext>
              </a:extLst>
            </p:cNvPr>
            <p:cNvSpPr/>
            <p:nvPr/>
          </p:nvSpPr>
          <p:spPr>
            <a:xfrm>
              <a:off x="3482555" y="1397264"/>
              <a:ext cx="1600200" cy="3200400"/>
            </a:xfrm>
            <a:prstGeom prst="roundRect">
              <a:avLst/>
            </a:prstGeom>
            <a:noFill/>
            <a:ln w="12700" cap="flat" cmpd="sng" algn="ctr">
              <a:solidFill>
                <a:srgbClr val="4472C4">
                  <a:shade val="50000"/>
                </a:srgb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b="1" kern="0">
                  <a:solidFill>
                    <a:prstClr val="black"/>
                  </a:solidFill>
                  <a:latin typeface="Calibri" panose="020F0502020204030204"/>
                </a:rPr>
                <a:t>Physical, mental, and systemic safety </a:t>
              </a:r>
              <a:r>
                <a:rPr lang="en-US" sz="1800">
                  <a:solidFill>
                    <a:srgbClr val="000000"/>
                  </a:solidFill>
                  <a:latin typeface="Calibri" panose="020F0502020204030204" pitchFamily="34" charset="0"/>
                </a:rPr>
                <a:t>(including trauma, </a:t>
              </a:r>
              <a:br>
                <a:rPr lang="en-US" sz="1800">
                  <a:solidFill>
                    <a:srgbClr val="000000"/>
                  </a:solidFill>
                  <a:latin typeface="Calibri" panose="020F0502020204030204" pitchFamily="34" charset="0"/>
                </a:rPr>
              </a:br>
              <a:r>
                <a:rPr lang="en-US" sz="1800">
                  <a:solidFill>
                    <a:srgbClr val="000000"/>
                  </a:solidFill>
                  <a:latin typeface="Calibri" panose="020F0502020204030204" pitchFamily="34" charset="0"/>
                </a:rPr>
                <a:t>violence, systemic </a:t>
              </a:r>
              <a:br>
                <a:rPr lang="en-US" sz="1800">
                  <a:solidFill>
                    <a:srgbClr val="000000"/>
                  </a:solidFill>
                  <a:latin typeface="Calibri" panose="020F0502020204030204" pitchFamily="34" charset="0"/>
                </a:rPr>
              </a:br>
              <a:r>
                <a:rPr lang="en-US" sz="1800">
                  <a:solidFill>
                    <a:srgbClr val="000000"/>
                  </a:solidFill>
                  <a:latin typeface="Calibri" panose="020F0502020204030204" pitchFamily="34" charset="0"/>
                </a:rPr>
                <a:t>oppression)</a:t>
              </a:r>
              <a:endParaRPr lang="en-US" sz="1800" b="1" kern="0">
                <a:solidFill>
                  <a:prstClr val="black"/>
                </a:solidFill>
                <a:latin typeface="Calibri" panose="020F0502020204030204"/>
              </a:endParaRPr>
            </a:p>
          </p:txBody>
        </p:sp>
        <p:sp>
          <p:nvSpPr>
            <p:cNvPr id="24" name="Rectangle: Rounded Corners 23">
              <a:extLst>
                <a:ext uri="{FF2B5EF4-FFF2-40B4-BE49-F238E27FC236}">
                  <a16:creationId xmlns:a16="http://schemas.microsoft.com/office/drawing/2014/main" id="{CC41EF1F-1A75-4A57-A69B-4C8E58D7D409}"/>
                </a:ext>
              </a:extLst>
            </p:cNvPr>
            <p:cNvSpPr/>
            <p:nvPr/>
          </p:nvSpPr>
          <p:spPr>
            <a:xfrm>
              <a:off x="1670155" y="1398896"/>
              <a:ext cx="1600200" cy="3198768"/>
            </a:xfrm>
            <a:prstGeom prst="roundRect">
              <a:avLst/>
            </a:prstGeom>
            <a:noFill/>
            <a:ln w="12700" cap="flat" cmpd="sng" algn="ctr">
              <a:solidFill>
                <a:srgbClr val="4472C4">
                  <a:shade val="50000"/>
                </a:srgb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defRPr/>
              </a:pPr>
              <a:r>
                <a:rPr lang="en-US" sz="1800" b="1" kern="0">
                  <a:solidFill>
                    <a:prstClr val="black"/>
                  </a:solidFill>
                  <a:latin typeface="Calibri" panose="020F0502020204030204"/>
                </a:rPr>
                <a:t>Social and community conditions</a:t>
              </a:r>
            </a:p>
            <a:p>
              <a:pPr marL="285744" indent="-285744" defTabSz="914377">
                <a:buFontTx/>
                <a:buChar char="-"/>
                <a:defRPr/>
              </a:pPr>
              <a:r>
                <a:rPr lang="en-US" sz="1600" kern="0">
                  <a:solidFill>
                    <a:prstClr val="black"/>
                  </a:solidFill>
                  <a:latin typeface="Calibri" panose="020F0502020204030204"/>
                </a:rPr>
                <a:t>Economic </a:t>
              </a:r>
              <a:br>
                <a:rPr lang="en-US" sz="1600" kern="0">
                  <a:solidFill>
                    <a:prstClr val="black"/>
                  </a:solidFill>
                  <a:latin typeface="Calibri" panose="020F0502020204030204"/>
                </a:rPr>
              </a:br>
              <a:r>
                <a:rPr lang="en-US" sz="1600" kern="0">
                  <a:solidFill>
                    <a:prstClr val="black"/>
                  </a:solidFill>
                  <a:latin typeface="Calibri" panose="020F0502020204030204"/>
                </a:rPr>
                <a:t>well-being</a:t>
              </a:r>
            </a:p>
            <a:p>
              <a:pPr marL="285744" indent="-285744" defTabSz="914377">
                <a:buFontTx/>
                <a:buChar char="-"/>
                <a:defRPr/>
              </a:pPr>
              <a:r>
                <a:rPr lang="en-US" sz="1600" kern="0">
                  <a:solidFill>
                    <a:prstClr val="black"/>
                  </a:solidFill>
                  <a:latin typeface="Calibri" panose="020F0502020204030204"/>
                </a:rPr>
                <a:t>Supportive systems of dependent  care</a:t>
              </a:r>
            </a:p>
            <a:p>
              <a:pPr marL="285744" indent="-285744" defTabSz="914377">
                <a:buFontTx/>
                <a:buChar char="-"/>
                <a:defRPr/>
              </a:pPr>
              <a:r>
                <a:rPr lang="en-US" sz="1600" kern="0">
                  <a:solidFill>
                    <a:prstClr val="black"/>
                  </a:solidFill>
                  <a:latin typeface="Calibri" panose="020F0502020204030204"/>
                </a:rPr>
                <a:t>Healthy housing</a:t>
              </a:r>
            </a:p>
          </p:txBody>
        </p:sp>
        <p:sp>
          <p:nvSpPr>
            <p:cNvPr id="21" name="Rectangle: Rounded Corners 20">
              <a:extLst>
                <a:ext uri="{FF2B5EF4-FFF2-40B4-BE49-F238E27FC236}">
                  <a16:creationId xmlns:a16="http://schemas.microsoft.com/office/drawing/2014/main" id="{AA7E9E71-217E-47A8-B867-617341EFA086}"/>
                </a:ext>
              </a:extLst>
            </p:cNvPr>
            <p:cNvSpPr/>
            <p:nvPr/>
          </p:nvSpPr>
          <p:spPr>
            <a:xfrm>
              <a:off x="5297269" y="1420342"/>
              <a:ext cx="1597463" cy="3200400"/>
            </a:xfrm>
            <a:prstGeom prst="roundRect">
              <a:avLst/>
            </a:prstGeom>
            <a:noFill/>
            <a:ln w="12700" cap="flat" cmpd="sng" algn="ctr">
              <a:solidFill>
                <a:srgbClr val="4472C4">
                  <a:shade val="50000"/>
                </a:srgb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b="1" kern="0">
                  <a:solidFill>
                    <a:prstClr val="black"/>
                  </a:solidFill>
                  <a:latin typeface="Calibri" panose="020F0502020204030204"/>
                </a:rPr>
                <a:t>Person and community centered health care </a:t>
              </a:r>
              <a:r>
                <a:rPr lang="en-US" sz="1800">
                  <a:solidFill>
                    <a:srgbClr val="000000"/>
                  </a:solidFill>
                  <a:latin typeface="Calibri" panose="020F0502020204030204" pitchFamily="34" charset="0"/>
                </a:rPr>
                <a:t>(including </a:t>
              </a:r>
              <a:br>
                <a:rPr lang="en-US" sz="1800">
                  <a:solidFill>
                    <a:srgbClr val="000000"/>
                  </a:solidFill>
                  <a:latin typeface="Calibri" panose="020F0502020204030204" pitchFamily="34" charset="0"/>
                </a:rPr>
              </a:br>
              <a:r>
                <a:rPr lang="en-US" sz="1800">
                  <a:solidFill>
                    <a:srgbClr val="000000"/>
                  </a:solidFill>
                  <a:latin typeface="Calibri" panose="020F0502020204030204" pitchFamily="34" charset="0"/>
                </a:rPr>
                <a:t>dental and other care)</a:t>
              </a:r>
              <a:endParaRPr lang="en-US" sz="1800" b="1" kern="0">
                <a:solidFill>
                  <a:prstClr val="black"/>
                </a:solidFill>
                <a:latin typeface="Calibri" panose="020F0502020204030204"/>
              </a:endParaRPr>
            </a:p>
          </p:txBody>
        </p:sp>
        <p:grpSp>
          <p:nvGrpSpPr>
            <p:cNvPr id="7" name="Group 6">
              <a:extLst>
                <a:ext uri="{FF2B5EF4-FFF2-40B4-BE49-F238E27FC236}">
                  <a16:creationId xmlns:a16="http://schemas.microsoft.com/office/drawing/2014/main" id="{B9BF3407-F9E4-48BD-916B-66887E601247}"/>
                </a:ext>
              </a:extLst>
            </p:cNvPr>
            <p:cNvGrpSpPr/>
            <p:nvPr/>
          </p:nvGrpSpPr>
          <p:grpSpPr>
            <a:xfrm>
              <a:off x="7002245" y="1420342"/>
              <a:ext cx="1813382" cy="3200400"/>
              <a:chOff x="8470541" y="2698283"/>
              <a:chExt cx="1878146" cy="3165854"/>
            </a:xfrm>
          </p:grpSpPr>
          <p:sp>
            <p:nvSpPr>
              <p:cNvPr id="25" name="Rectangle: Rounded Corners 24">
                <a:extLst>
                  <a:ext uri="{FF2B5EF4-FFF2-40B4-BE49-F238E27FC236}">
                    <a16:creationId xmlns:a16="http://schemas.microsoft.com/office/drawing/2014/main" id="{6D1D6713-AC9A-4850-B36C-A63E049D5A28}"/>
                  </a:ext>
                </a:extLst>
              </p:cNvPr>
              <p:cNvSpPr/>
              <p:nvPr/>
            </p:nvSpPr>
            <p:spPr>
              <a:xfrm>
                <a:off x="8626344" y="2698283"/>
                <a:ext cx="1565858" cy="3165854"/>
              </a:xfrm>
              <a:prstGeom prst="roundRect">
                <a:avLst/>
              </a:prstGeom>
              <a:noFill/>
              <a:ln w="12700" cap="flat" cmpd="sng" algn="ctr">
                <a:solidFill>
                  <a:srgbClr val="4472C4">
                    <a:shade val="50000"/>
                  </a:srgb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endParaRPr lang="en-US" sz="1800" kern="0">
                  <a:solidFill>
                    <a:prstClr val="white"/>
                  </a:solidFill>
                  <a:latin typeface="Calibri" panose="020F0502020204030204"/>
                </a:endParaRPr>
              </a:p>
            </p:txBody>
          </p:sp>
          <p:sp>
            <p:nvSpPr>
              <p:cNvPr id="29" name="TextBox 28">
                <a:extLst>
                  <a:ext uri="{FF2B5EF4-FFF2-40B4-BE49-F238E27FC236}">
                    <a16:creationId xmlns:a16="http://schemas.microsoft.com/office/drawing/2014/main" id="{C163DD39-F9AB-4754-90B3-BBF7B8892EE0}"/>
                  </a:ext>
                </a:extLst>
              </p:cNvPr>
              <p:cNvSpPr txBox="1"/>
              <p:nvPr/>
            </p:nvSpPr>
            <p:spPr>
              <a:xfrm>
                <a:off x="8470541" y="3528498"/>
                <a:ext cx="1878146" cy="1491826"/>
              </a:xfrm>
              <a:prstGeom prst="rect">
                <a:avLst/>
              </a:prstGeom>
              <a:noFill/>
              <a:ln w="12700" cap="flat" cmpd="sng" algn="ctr">
                <a:noFill/>
                <a:prstDash val="solid"/>
                <a:miter lim="800000"/>
              </a:ln>
              <a:effectLst/>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54">
                  <a:defRPr/>
                </a:pPr>
                <a:r>
                  <a:rPr lang="en-US" sz="1800" b="1" kern="0" dirty="0">
                    <a:solidFill>
                      <a:prstClr val="black"/>
                    </a:solidFill>
                    <a:latin typeface="Calibri" panose="020F0502020204030204"/>
                  </a:rPr>
                  <a:t>Social </a:t>
                </a:r>
                <a:r>
                  <a:rPr lang="en-US" sz="1733" b="1" kern="0" dirty="0">
                    <a:solidFill>
                      <a:prstClr val="black"/>
                    </a:solidFill>
                    <a:latin typeface="Calibri" panose="020F0502020204030204"/>
                  </a:rPr>
                  <a:t>connectedness</a:t>
                </a:r>
                <a:r>
                  <a:rPr lang="en-US" sz="1800" b="1" kern="0" dirty="0">
                    <a:solidFill>
                      <a:prstClr val="black"/>
                    </a:solidFill>
                    <a:latin typeface="Calibri" panose="020F0502020204030204"/>
                  </a:rPr>
                  <a:t> and belonging </a:t>
                </a:r>
                <a:r>
                  <a:rPr lang="en-US" sz="1800" kern="0" dirty="0">
                    <a:solidFill>
                      <a:prstClr val="black"/>
                    </a:solidFill>
                    <a:latin typeface="Calibri" panose="020F0502020204030204"/>
                  </a:rPr>
                  <a:t>(including civic engagement)</a:t>
                </a:r>
              </a:p>
            </p:txBody>
          </p:sp>
        </p:grpSp>
        <p:sp>
          <p:nvSpPr>
            <p:cNvPr id="33" name="Rectangle: Rounded Corners 32">
              <a:extLst>
                <a:ext uri="{FF2B5EF4-FFF2-40B4-BE49-F238E27FC236}">
                  <a16:creationId xmlns:a16="http://schemas.microsoft.com/office/drawing/2014/main" id="{EAE99899-4B66-4C53-BF73-94047762EDEB}"/>
                </a:ext>
              </a:extLst>
            </p:cNvPr>
            <p:cNvSpPr/>
            <p:nvPr/>
          </p:nvSpPr>
          <p:spPr>
            <a:xfrm>
              <a:off x="848164" y="1383093"/>
              <a:ext cx="685800" cy="3200400"/>
            </a:xfrm>
            <a:prstGeom prst="roundRect">
              <a:avLst/>
            </a:prstGeom>
            <a:noFill/>
            <a:ln w="57150" cap="flat" cmpd="sng" algn="ctr">
              <a:solidFill>
                <a:srgbClr val="70AD47">
                  <a:lumMod val="75000"/>
                </a:srgbClr>
              </a:solidFill>
              <a:prstDash val="solid"/>
              <a:miter lim="800000"/>
            </a:ln>
            <a:effectLst/>
          </p:spPr>
          <p:txBody>
            <a:bodyPr vert="vert27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b="1" kern="0">
                  <a:solidFill>
                    <a:prstClr val="black"/>
                  </a:solidFill>
                  <a:latin typeface="Calibri" panose="020F0502020204030204"/>
                </a:rPr>
                <a:t>Priority areas</a:t>
              </a:r>
            </a:p>
          </p:txBody>
        </p:sp>
        <p:sp>
          <p:nvSpPr>
            <p:cNvPr id="36" name="Rectangle: Rounded Corners 35">
              <a:extLst>
                <a:ext uri="{FF2B5EF4-FFF2-40B4-BE49-F238E27FC236}">
                  <a16:creationId xmlns:a16="http://schemas.microsoft.com/office/drawing/2014/main" id="{5178B11C-E3E0-48E1-B4D9-FDCDD3677742}"/>
                </a:ext>
              </a:extLst>
            </p:cNvPr>
            <p:cNvSpPr/>
            <p:nvPr/>
          </p:nvSpPr>
          <p:spPr>
            <a:xfrm>
              <a:off x="8921996" y="1391022"/>
              <a:ext cx="1600200" cy="3200400"/>
            </a:xfrm>
            <a:prstGeom prst="roundRect">
              <a:avLst/>
            </a:prstGeom>
            <a:noFill/>
            <a:ln w="12700" cap="flat" cmpd="sng" algn="ctr">
              <a:solidFill>
                <a:srgbClr val="4472C4">
                  <a:shade val="50000"/>
                </a:srgb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b="1" kern="0">
                  <a:solidFill>
                    <a:prstClr val="black"/>
                  </a:solidFill>
                  <a:latin typeface="Calibri" panose="020F0502020204030204"/>
                </a:rPr>
                <a:t>Mental and emotional health and well-being </a:t>
              </a:r>
              <a:r>
                <a:rPr lang="en-US" sz="1800">
                  <a:solidFill>
                    <a:srgbClr val="000000"/>
                  </a:solidFill>
                  <a:latin typeface="Calibri" panose="020F0502020204030204" pitchFamily="34" charset="0"/>
                </a:rPr>
                <a:t>(including treatment and care, substance use)</a:t>
              </a:r>
              <a:endParaRPr lang="en-US" sz="1800" b="1" kern="0">
                <a:solidFill>
                  <a:prstClr val="black"/>
                </a:solidFill>
                <a:latin typeface="Calibri" panose="020F0502020204030204"/>
              </a:endParaRPr>
            </a:p>
          </p:txBody>
        </p:sp>
      </p:grpSp>
      <p:sp>
        <p:nvSpPr>
          <p:cNvPr id="30" name="Rectangle: Rounded Corners 29">
            <a:extLst>
              <a:ext uri="{FF2B5EF4-FFF2-40B4-BE49-F238E27FC236}">
                <a16:creationId xmlns:a16="http://schemas.microsoft.com/office/drawing/2014/main" id="{339CA7C3-AB14-4942-9BB5-5A7985802F0B}"/>
              </a:ext>
            </a:extLst>
          </p:cNvPr>
          <p:cNvSpPr/>
          <p:nvPr/>
        </p:nvSpPr>
        <p:spPr>
          <a:xfrm>
            <a:off x="1701659" y="2578071"/>
            <a:ext cx="8851639" cy="457200"/>
          </a:xfrm>
          <a:prstGeom prst="roundRect">
            <a:avLst/>
          </a:prstGeom>
          <a:solidFill>
            <a:schemeClr val="accent1">
              <a:lumMod val="40000"/>
              <a:lumOff val="60000"/>
              <a:alpha val="65098"/>
            </a:schemeClr>
          </a:solidFill>
          <a:ln w="12700" cap="flat" cmpd="sng" algn="ctr">
            <a:solidFill>
              <a:schemeClr val="tx2">
                <a:lumMod val="40000"/>
                <a:lumOff val="60000"/>
              </a:scheme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kern="0">
                <a:solidFill>
                  <a:prstClr val="black"/>
                </a:solidFill>
                <a:latin typeface="Calibri" panose="020F0502020204030204"/>
              </a:rPr>
              <a:t>Community-centered resources and services (includes funding and community input)​ </a:t>
            </a:r>
          </a:p>
        </p:txBody>
      </p:sp>
      <p:sp>
        <p:nvSpPr>
          <p:cNvPr id="31" name="Rectangle: Rounded Corners 30">
            <a:extLst>
              <a:ext uri="{FF2B5EF4-FFF2-40B4-BE49-F238E27FC236}">
                <a16:creationId xmlns:a16="http://schemas.microsoft.com/office/drawing/2014/main" id="{F8247CAD-2958-4750-9C38-71B53E6C037E}"/>
              </a:ext>
            </a:extLst>
          </p:cNvPr>
          <p:cNvSpPr/>
          <p:nvPr/>
        </p:nvSpPr>
        <p:spPr>
          <a:xfrm>
            <a:off x="1701659" y="2018612"/>
            <a:ext cx="8851639" cy="457200"/>
          </a:xfrm>
          <a:prstGeom prst="roundRect">
            <a:avLst/>
          </a:prstGeom>
          <a:solidFill>
            <a:schemeClr val="accent1">
              <a:lumMod val="40000"/>
              <a:lumOff val="60000"/>
              <a:alpha val="65098"/>
            </a:schemeClr>
          </a:solidFill>
          <a:ln w="12700" cap="flat" cmpd="sng" algn="ctr">
            <a:solidFill>
              <a:schemeClr val="tx2">
                <a:lumMod val="40000"/>
                <a:lumOff val="60000"/>
              </a:scheme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kern="0">
                <a:solidFill>
                  <a:prstClr val="black"/>
                </a:solidFill>
                <a:latin typeface="Calibri" panose="020F0502020204030204"/>
              </a:rPr>
              <a:t>Representation and access to decision-making (shifting and sharing power)​</a:t>
            </a:r>
          </a:p>
        </p:txBody>
      </p:sp>
      <p:sp>
        <p:nvSpPr>
          <p:cNvPr id="32" name="Rectangle: Rounded Corners 31">
            <a:extLst>
              <a:ext uri="{FF2B5EF4-FFF2-40B4-BE49-F238E27FC236}">
                <a16:creationId xmlns:a16="http://schemas.microsoft.com/office/drawing/2014/main" id="{69E39219-B68F-4FAD-85F7-E45759CC1D58}"/>
              </a:ext>
            </a:extLst>
          </p:cNvPr>
          <p:cNvSpPr/>
          <p:nvPr/>
        </p:nvSpPr>
        <p:spPr>
          <a:xfrm>
            <a:off x="1702062" y="1489236"/>
            <a:ext cx="8851639" cy="457200"/>
          </a:xfrm>
          <a:prstGeom prst="roundRect">
            <a:avLst/>
          </a:prstGeom>
          <a:solidFill>
            <a:schemeClr val="accent1">
              <a:lumMod val="40000"/>
              <a:lumOff val="60000"/>
              <a:alpha val="65098"/>
            </a:schemeClr>
          </a:solidFill>
          <a:ln w="12700" cap="flat" cmpd="sng" algn="ctr">
            <a:solidFill>
              <a:schemeClr val="tx2">
                <a:lumMod val="40000"/>
                <a:lumOff val="60000"/>
              </a:schemeClr>
            </a:solidFill>
            <a:prstDash val="solid"/>
            <a:miter lim="800000"/>
          </a:ln>
          <a:effectLst/>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kern="0">
                <a:solidFill>
                  <a:prstClr val="black"/>
                </a:solidFill>
                <a:latin typeface="Calibri" panose="020F0502020204030204"/>
              </a:rPr>
              <a:t>Institutional and systemic fairness (addressing the “-isms”, including structural racism)​</a:t>
            </a:r>
          </a:p>
        </p:txBody>
      </p:sp>
      <p:sp>
        <p:nvSpPr>
          <p:cNvPr id="34" name="Rectangle: Rounded Corners 33">
            <a:extLst>
              <a:ext uri="{FF2B5EF4-FFF2-40B4-BE49-F238E27FC236}">
                <a16:creationId xmlns:a16="http://schemas.microsoft.com/office/drawing/2014/main" id="{970E687E-FB1B-4FC2-93BF-6276FB3A0277}"/>
              </a:ext>
            </a:extLst>
          </p:cNvPr>
          <p:cNvSpPr/>
          <p:nvPr/>
        </p:nvSpPr>
        <p:spPr>
          <a:xfrm>
            <a:off x="879668" y="1489237"/>
            <a:ext cx="685800" cy="1546035"/>
          </a:xfrm>
          <a:prstGeom prst="roundRect">
            <a:avLst/>
          </a:prstGeom>
          <a:noFill/>
          <a:ln w="57150" cap="flat" cmpd="sng" algn="ctr">
            <a:solidFill>
              <a:srgbClr val="70AD47">
                <a:lumMod val="75000"/>
              </a:srgbClr>
            </a:solidFill>
            <a:prstDash val="solid"/>
            <a:miter lim="800000"/>
          </a:ln>
          <a:effectLst/>
        </p:spPr>
        <p:txBody>
          <a:bodyPr vert="vert27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defRPr/>
            </a:pPr>
            <a:r>
              <a:rPr lang="en-US" sz="1800" b="1" kern="0">
                <a:solidFill>
                  <a:prstClr val="black"/>
                </a:solidFill>
                <a:latin typeface="Calibri" panose="020F0502020204030204"/>
              </a:rPr>
              <a:t>Foundational shifts</a:t>
            </a:r>
          </a:p>
        </p:txBody>
      </p:sp>
    </p:spTree>
    <p:extLst>
      <p:ext uri="{BB962C8B-B14F-4D97-AF65-F5344CB8AC3E}">
        <p14:creationId xmlns:p14="http://schemas.microsoft.com/office/powerpoint/2010/main" val="411449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086D-D995-95D4-9170-A1112E879AB6}"/>
              </a:ext>
            </a:extLst>
          </p:cNvPr>
          <p:cNvSpPr>
            <a:spLocks noGrp="1"/>
          </p:cNvSpPr>
          <p:nvPr>
            <p:ph type="title"/>
          </p:nvPr>
        </p:nvSpPr>
        <p:spPr>
          <a:xfrm>
            <a:off x="0" y="-227933"/>
            <a:ext cx="12192000" cy="1524000"/>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267" dirty="0"/>
              <a:t>Investing in Public Health Infrastructure</a:t>
            </a:r>
          </a:p>
        </p:txBody>
      </p:sp>
      <p:pic>
        <p:nvPicPr>
          <p:cNvPr id="2050" name="Picture 2">
            <a:extLst>
              <a:ext uri="{FF2B5EF4-FFF2-40B4-BE49-F238E27FC236}">
                <a16:creationId xmlns:a16="http://schemas.microsoft.com/office/drawing/2014/main" id="{668D465C-C7AE-D270-0321-CCBDAB1AB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231" y="944881"/>
            <a:ext cx="78994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37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4035-35CF-042B-F8F5-C45C95BD8A26}"/>
              </a:ext>
            </a:extLst>
          </p:cNvPr>
          <p:cNvSpPr>
            <a:spLocks noGrp="1"/>
          </p:cNvSpPr>
          <p:nvPr>
            <p:ph type="ctrTitle"/>
          </p:nvPr>
        </p:nvSpPr>
        <p:spPr>
          <a:xfrm>
            <a:off x="1828799" y="1894689"/>
            <a:ext cx="8101013" cy="549209"/>
          </a:xfrm>
        </p:spPr>
        <p:txBody>
          <a:bodyPr/>
          <a:lstStyle/>
          <a:p>
            <a:r>
              <a:rPr lang="en-US" dirty="0"/>
              <a:t>Confronting the 'post-COVID' mentality: Strategies for effective vaccine communication and community outreach</a:t>
            </a:r>
          </a:p>
        </p:txBody>
      </p:sp>
      <p:sp>
        <p:nvSpPr>
          <p:cNvPr id="4" name="Subtitle 2">
            <a:extLst>
              <a:ext uri="{FF2B5EF4-FFF2-40B4-BE49-F238E27FC236}">
                <a16:creationId xmlns:a16="http://schemas.microsoft.com/office/drawing/2014/main" id="{F472F50F-8574-AF0B-692C-BA3DE56D9499}"/>
              </a:ext>
            </a:extLst>
          </p:cNvPr>
          <p:cNvSpPr txBox="1">
            <a:spLocks/>
          </p:cNvSpPr>
          <p:nvPr/>
        </p:nvSpPr>
        <p:spPr>
          <a:xfrm>
            <a:off x="1978089" y="598794"/>
            <a:ext cx="9722498" cy="710563"/>
          </a:xfrm>
          <a:prstGeom prst="rect">
            <a:avLst/>
          </a:prstGeom>
        </p:spPr>
        <p:txBody>
          <a:bodyPr/>
          <a:lstStyle>
            <a:lvl1pPr marL="0" indent="0" algn="l" rtl="0" eaLnBrk="1" fontAlgn="base" hangingPunct="1">
              <a:spcBef>
                <a:spcPct val="20000"/>
              </a:spcBef>
              <a:spcAft>
                <a:spcPct val="0"/>
              </a:spcAft>
              <a:buClr>
                <a:srgbClr val="BC0A2C"/>
              </a:buClr>
              <a:buFont typeface="Wingdings" pitchFamily="2" charset="2"/>
              <a:buNone/>
              <a:defRPr sz="2400">
                <a:solidFill>
                  <a:schemeClr val="tx1"/>
                </a:solidFill>
                <a:latin typeface="+mn-lt"/>
                <a:ea typeface="+mn-ea"/>
                <a:cs typeface="+mn-cs"/>
              </a:defRPr>
            </a:lvl1pPr>
            <a:lvl2pPr marL="4572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2pPr>
            <a:lvl3pPr marL="9144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3pPr>
            <a:lvl4pPr marL="13716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4pPr>
            <a:lvl5pPr marL="18288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5pPr>
            <a:lvl6pPr marL="22860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6pPr>
            <a:lvl7pPr marL="27432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7pPr>
            <a:lvl8pPr marL="32004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8pPr>
            <a:lvl9pPr marL="36576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9pPr>
          </a:lstStyle>
          <a:p>
            <a:pPr algn="r"/>
            <a:r>
              <a:rPr lang="en-US" b="0" kern="0" dirty="0"/>
              <a:t>8 June 2023</a:t>
            </a:r>
            <a:endParaRPr lang="en-US" sz="1800" b="0" kern="0" dirty="0"/>
          </a:p>
        </p:txBody>
      </p:sp>
      <p:sp>
        <p:nvSpPr>
          <p:cNvPr id="5" name="Text Placeholder 2">
            <a:extLst>
              <a:ext uri="{FF2B5EF4-FFF2-40B4-BE49-F238E27FC236}">
                <a16:creationId xmlns:a16="http://schemas.microsoft.com/office/drawing/2014/main" id="{5842C3B3-7738-CA5B-2F95-DF0EACAE7C95}"/>
              </a:ext>
            </a:extLst>
          </p:cNvPr>
          <p:cNvSpPr txBox="1">
            <a:spLocks/>
          </p:cNvSpPr>
          <p:nvPr/>
        </p:nvSpPr>
        <p:spPr>
          <a:xfrm>
            <a:off x="1828800" y="3986504"/>
            <a:ext cx="10363200" cy="1160939"/>
          </a:xfrm>
          <a:prstGeom prst="rect">
            <a:avLst/>
          </a:prstGeom>
        </p:spPr>
        <p:txBody>
          <a:bodyPr/>
          <a:lstStyle>
            <a:lvl1pPr marL="0" indent="0" algn="l" rtl="0" eaLnBrk="1" fontAlgn="base" hangingPunct="1">
              <a:spcBef>
                <a:spcPct val="20000"/>
              </a:spcBef>
              <a:spcAft>
                <a:spcPct val="0"/>
              </a:spcAft>
              <a:buClr>
                <a:srgbClr val="BC0A2C"/>
              </a:buClr>
              <a:buFont typeface="Wingdings" pitchFamily="2" charset="2"/>
              <a:buNone/>
              <a:defRPr sz="2400">
                <a:solidFill>
                  <a:schemeClr val="tx1"/>
                </a:solidFill>
                <a:latin typeface="+mn-lt"/>
                <a:ea typeface="+mn-ea"/>
                <a:cs typeface="+mn-cs"/>
              </a:defRPr>
            </a:lvl1pPr>
            <a:lvl2pPr marL="4572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2pPr>
            <a:lvl3pPr marL="9144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3pPr>
            <a:lvl4pPr marL="13716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4pPr>
            <a:lvl5pPr marL="18288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5pPr>
            <a:lvl6pPr marL="22860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6pPr>
            <a:lvl7pPr marL="27432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7pPr>
            <a:lvl8pPr marL="32004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8pPr>
            <a:lvl9pPr marL="3657600" indent="0" algn="ctr" rtl="0" eaLnBrk="1" fontAlgn="base" hangingPunct="1">
              <a:spcBef>
                <a:spcPct val="20000"/>
              </a:spcBef>
              <a:spcAft>
                <a:spcPct val="0"/>
              </a:spcAft>
              <a:buClr>
                <a:srgbClr val="BC0A2C"/>
              </a:buClr>
              <a:buFont typeface="Wingdings" pitchFamily="2" charset="2"/>
              <a:buNone/>
              <a:defRPr sz="2400">
                <a:solidFill>
                  <a:schemeClr val="tx1"/>
                </a:solidFill>
                <a:latin typeface="+mn-lt"/>
              </a:defRPr>
            </a:lvl9pPr>
          </a:lstStyle>
          <a:p>
            <a:r>
              <a:rPr lang="en-US" sz="3200" b="0" kern="0" dirty="0"/>
              <a:t>Mikhaila N. Calice, MPA </a:t>
            </a:r>
          </a:p>
          <a:p>
            <a:r>
              <a:rPr lang="en-US" b="0" kern="0" dirty="0"/>
              <a:t>PhD Candidate</a:t>
            </a:r>
          </a:p>
          <a:p>
            <a:r>
              <a:rPr lang="en-US" b="0" kern="0" dirty="0"/>
              <a:t>Department of Life Sciences Communication </a:t>
            </a:r>
          </a:p>
          <a:p>
            <a:r>
              <a:rPr lang="en-US" b="0" kern="0" dirty="0"/>
              <a:t>University of Wisconsin-Madison </a:t>
            </a:r>
          </a:p>
          <a:p>
            <a:endParaRPr lang="en-US" b="0" kern="0" dirty="0">
              <a:latin typeface="Century Gothic" panose="020B0502020202020204" pitchFamily="34" charset="0"/>
            </a:endParaRPr>
          </a:p>
        </p:txBody>
      </p:sp>
      <p:pic>
        <p:nvPicPr>
          <p:cNvPr id="6" name="Picture 5">
            <a:extLst>
              <a:ext uri="{FF2B5EF4-FFF2-40B4-BE49-F238E27FC236}">
                <a16:creationId xmlns:a16="http://schemas.microsoft.com/office/drawing/2014/main" id="{1DE855B0-293E-6BF6-EDE1-3951DF0B1D95}"/>
              </a:ext>
            </a:extLst>
          </p:cNvPr>
          <p:cNvPicPr>
            <a:picLocks noChangeAspect="1"/>
          </p:cNvPicPr>
          <p:nvPr/>
        </p:nvPicPr>
        <p:blipFill>
          <a:blip r:embed="rId3"/>
          <a:stretch>
            <a:fillRect/>
          </a:stretch>
        </p:blipFill>
        <p:spPr>
          <a:xfrm>
            <a:off x="8111411" y="107559"/>
            <a:ext cx="1946990" cy="846517"/>
          </a:xfrm>
          <a:prstGeom prst="rect">
            <a:avLst/>
          </a:prstGeom>
        </p:spPr>
      </p:pic>
    </p:spTree>
    <p:extLst>
      <p:ext uri="{BB962C8B-B14F-4D97-AF65-F5344CB8AC3E}">
        <p14:creationId xmlns:p14="http://schemas.microsoft.com/office/powerpoint/2010/main" val="3440563132"/>
      </p:ext>
    </p:extLst>
  </p:cSld>
  <p:clrMapOvr>
    <a:masterClrMapping/>
  </p:clrMapOvr>
  <p:transition>
    <p:pull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DE90A3-B06A-6AE5-B1CB-58F4223577DE}"/>
              </a:ext>
            </a:extLst>
          </p:cNvPr>
          <p:cNvSpPr>
            <a:spLocks noGrp="1"/>
          </p:cNvSpPr>
          <p:nvPr>
            <p:ph idx="1"/>
          </p:nvPr>
        </p:nvSpPr>
        <p:spPr>
          <a:xfrm>
            <a:off x="1928096" y="1457326"/>
            <a:ext cx="9654304" cy="4525963"/>
          </a:xfrm>
        </p:spPr>
        <p:txBody>
          <a:bodyPr/>
          <a:lstStyle/>
          <a:p>
            <a:r>
              <a:rPr lang="en-US" dirty="0"/>
              <a:t>What makes individuals vaccine hesitant/ resistant?</a:t>
            </a:r>
          </a:p>
          <a:p>
            <a:r>
              <a:rPr lang="en-US" dirty="0"/>
              <a:t>What are some communication and outreach strategies that can help overcome hesitancy?</a:t>
            </a:r>
          </a:p>
        </p:txBody>
      </p:sp>
      <p:sp>
        <p:nvSpPr>
          <p:cNvPr id="3" name="Title 2">
            <a:extLst>
              <a:ext uri="{FF2B5EF4-FFF2-40B4-BE49-F238E27FC236}">
                <a16:creationId xmlns:a16="http://schemas.microsoft.com/office/drawing/2014/main" id="{7EC56462-9D59-8311-6F6A-D2C86B72457B}"/>
              </a:ext>
            </a:extLst>
          </p:cNvPr>
          <p:cNvSpPr>
            <a:spLocks noGrp="1"/>
          </p:cNvSpPr>
          <p:nvPr>
            <p:ph type="ctrTitle"/>
          </p:nvPr>
        </p:nvSpPr>
        <p:spPr>
          <a:xfrm>
            <a:off x="1928096" y="133448"/>
            <a:ext cx="9001842" cy="549209"/>
          </a:xfrm>
        </p:spPr>
        <p:txBody>
          <a:bodyPr/>
          <a:lstStyle/>
          <a:p>
            <a:r>
              <a:rPr lang="en-US" dirty="0"/>
              <a:t>Today I will discuss </a:t>
            </a:r>
            <a:r>
              <a:rPr lang="en-US"/>
              <a:t>with you:</a:t>
            </a:r>
            <a:endParaRPr lang="en-US" dirty="0"/>
          </a:p>
        </p:txBody>
      </p:sp>
    </p:spTree>
    <p:extLst>
      <p:ext uri="{BB962C8B-B14F-4D97-AF65-F5344CB8AC3E}">
        <p14:creationId xmlns:p14="http://schemas.microsoft.com/office/powerpoint/2010/main" val="305696466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A3A82-3CB4-8C35-CF56-2515F9055DB3}"/>
              </a:ext>
            </a:extLst>
          </p:cNvPr>
          <p:cNvSpPr>
            <a:spLocks noGrp="1"/>
          </p:cNvSpPr>
          <p:nvPr>
            <p:ph type="ctrTitle"/>
          </p:nvPr>
        </p:nvSpPr>
        <p:spPr>
          <a:xfrm>
            <a:off x="1928095" y="204163"/>
            <a:ext cx="6538571" cy="549209"/>
          </a:xfrm>
        </p:spPr>
        <p:txBody>
          <a:bodyPr/>
          <a:lstStyle/>
          <a:p>
            <a:r>
              <a:rPr lang="en-US" dirty="0"/>
              <a:t>How vaccine hesitant are Americans today?</a:t>
            </a:r>
          </a:p>
        </p:txBody>
      </p:sp>
      <p:pic>
        <p:nvPicPr>
          <p:cNvPr id="6" name="Content Placeholder 4">
            <a:extLst>
              <a:ext uri="{FF2B5EF4-FFF2-40B4-BE49-F238E27FC236}">
                <a16:creationId xmlns:a16="http://schemas.microsoft.com/office/drawing/2014/main" id="{4D9E89B6-AA3B-3A21-EE3F-064C41F75683}"/>
              </a:ext>
            </a:extLst>
          </p:cNvPr>
          <p:cNvPicPr>
            <a:picLocks noGrp="1" noChangeAspect="1"/>
          </p:cNvPicPr>
          <p:nvPr>
            <p:ph idx="1"/>
          </p:nvPr>
        </p:nvPicPr>
        <p:blipFill rotWithShape="1">
          <a:blip r:embed="rId3"/>
          <a:srcRect t="2122"/>
          <a:stretch/>
        </p:blipFill>
        <p:spPr>
          <a:xfrm>
            <a:off x="1928095" y="1128889"/>
            <a:ext cx="6183569" cy="5250343"/>
          </a:xfrm>
        </p:spPr>
      </p:pic>
      <p:cxnSp>
        <p:nvCxnSpPr>
          <p:cNvPr id="8" name="Straight Arrow Connector 7">
            <a:extLst>
              <a:ext uri="{FF2B5EF4-FFF2-40B4-BE49-F238E27FC236}">
                <a16:creationId xmlns:a16="http://schemas.microsoft.com/office/drawing/2014/main" id="{E9C79ACF-3B7D-6F74-3933-DAB3C262BFDA}"/>
              </a:ext>
            </a:extLst>
          </p:cNvPr>
          <p:cNvCxnSpPr>
            <a:cxnSpLocks/>
          </p:cNvCxnSpPr>
          <p:nvPr/>
        </p:nvCxnSpPr>
        <p:spPr bwMode="auto">
          <a:xfrm flipH="1">
            <a:off x="5294488" y="3754060"/>
            <a:ext cx="3081868" cy="648607"/>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sp>
        <p:nvSpPr>
          <p:cNvPr id="11" name="Title 2">
            <a:extLst>
              <a:ext uri="{FF2B5EF4-FFF2-40B4-BE49-F238E27FC236}">
                <a16:creationId xmlns:a16="http://schemas.microsoft.com/office/drawing/2014/main" id="{3AC74470-99B9-2FAC-C9FB-82ED77A761BD}"/>
              </a:ext>
            </a:extLst>
          </p:cNvPr>
          <p:cNvSpPr txBox="1">
            <a:spLocks/>
          </p:cNvSpPr>
          <p:nvPr/>
        </p:nvSpPr>
        <p:spPr>
          <a:xfrm>
            <a:off x="8466666" y="3045797"/>
            <a:ext cx="2751747" cy="708263"/>
          </a:xfrm>
          <a:prstGeom prst="rect">
            <a:avLst/>
          </a:prstGeom>
        </p:spPr>
        <p:txBody>
          <a:bodyPr/>
          <a:lstStyle>
            <a:lvl1pPr algn="l" rtl="0" eaLnBrk="1" fontAlgn="base" hangingPunct="1">
              <a:spcBef>
                <a:spcPct val="0"/>
              </a:spcBef>
              <a:spcAft>
                <a:spcPct val="0"/>
              </a:spcAft>
              <a:defRPr sz="2800" b="1">
                <a:solidFill>
                  <a:srgbClr val="C00000"/>
                </a:solidFill>
                <a:latin typeface="+mj-lt"/>
                <a:ea typeface="+mj-ea"/>
                <a:cs typeface="+mj-cs"/>
              </a:defRPr>
            </a:lvl1pPr>
            <a:lvl2pPr algn="l" rtl="0" eaLnBrk="1" fontAlgn="base" hangingPunct="1">
              <a:spcBef>
                <a:spcPct val="0"/>
              </a:spcBef>
              <a:spcAft>
                <a:spcPct val="0"/>
              </a:spcAft>
              <a:defRPr sz="2400" b="1">
                <a:solidFill>
                  <a:srgbClr val="BC0A2C"/>
                </a:solidFill>
                <a:latin typeface="Arial Narrow" pitchFamily="34" charset="0"/>
              </a:defRPr>
            </a:lvl2pPr>
            <a:lvl3pPr algn="l" rtl="0" eaLnBrk="1" fontAlgn="base" hangingPunct="1">
              <a:spcBef>
                <a:spcPct val="0"/>
              </a:spcBef>
              <a:spcAft>
                <a:spcPct val="0"/>
              </a:spcAft>
              <a:defRPr sz="2400" b="1">
                <a:solidFill>
                  <a:srgbClr val="BC0A2C"/>
                </a:solidFill>
                <a:latin typeface="Arial Narrow" pitchFamily="34" charset="0"/>
              </a:defRPr>
            </a:lvl3pPr>
            <a:lvl4pPr algn="l" rtl="0" eaLnBrk="1" fontAlgn="base" hangingPunct="1">
              <a:spcBef>
                <a:spcPct val="0"/>
              </a:spcBef>
              <a:spcAft>
                <a:spcPct val="0"/>
              </a:spcAft>
              <a:defRPr sz="2400" b="1">
                <a:solidFill>
                  <a:srgbClr val="BC0A2C"/>
                </a:solidFill>
                <a:latin typeface="Arial Narrow" pitchFamily="34" charset="0"/>
              </a:defRPr>
            </a:lvl4pPr>
            <a:lvl5pPr algn="l" rtl="0" eaLnBrk="1" fontAlgn="base" hangingPunct="1">
              <a:spcBef>
                <a:spcPct val="0"/>
              </a:spcBef>
              <a:spcAft>
                <a:spcPct val="0"/>
              </a:spcAft>
              <a:defRPr sz="2400" b="1">
                <a:solidFill>
                  <a:srgbClr val="BC0A2C"/>
                </a:solidFill>
                <a:latin typeface="Arial Narrow" pitchFamily="34" charset="0"/>
              </a:defRPr>
            </a:lvl5pPr>
            <a:lvl6pPr marL="457200" algn="l" rtl="0" eaLnBrk="1" fontAlgn="base" hangingPunct="1">
              <a:spcBef>
                <a:spcPct val="0"/>
              </a:spcBef>
              <a:spcAft>
                <a:spcPct val="0"/>
              </a:spcAft>
              <a:defRPr sz="2400" b="1">
                <a:solidFill>
                  <a:srgbClr val="BC0A2C"/>
                </a:solidFill>
                <a:latin typeface="Arial Narrow" pitchFamily="34" charset="0"/>
              </a:defRPr>
            </a:lvl6pPr>
            <a:lvl7pPr marL="914400" algn="l" rtl="0" eaLnBrk="1" fontAlgn="base" hangingPunct="1">
              <a:spcBef>
                <a:spcPct val="0"/>
              </a:spcBef>
              <a:spcAft>
                <a:spcPct val="0"/>
              </a:spcAft>
              <a:defRPr sz="2400" b="1">
                <a:solidFill>
                  <a:srgbClr val="BC0A2C"/>
                </a:solidFill>
                <a:latin typeface="Arial Narrow" pitchFamily="34" charset="0"/>
              </a:defRPr>
            </a:lvl7pPr>
            <a:lvl8pPr marL="1371600" algn="l" rtl="0" eaLnBrk="1" fontAlgn="base" hangingPunct="1">
              <a:spcBef>
                <a:spcPct val="0"/>
              </a:spcBef>
              <a:spcAft>
                <a:spcPct val="0"/>
              </a:spcAft>
              <a:defRPr sz="2400" b="1">
                <a:solidFill>
                  <a:srgbClr val="BC0A2C"/>
                </a:solidFill>
                <a:latin typeface="Arial Narrow" pitchFamily="34" charset="0"/>
              </a:defRPr>
            </a:lvl8pPr>
            <a:lvl9pPr marL="1828800" algn="l" rtl="0" eaLnBrk="1" fontAlgn="base" hangingPunct="1">
              <a:spcBef>
                <a:spcPct val="0"/>
              </a:spcBef>
              <a:spcAft>
                <a:spcPct val="0"/>
              </a:spcAft>
              <a:defRPr sz="2400" b="1">
                <a:solidFill>
                  <a:srgbClr val="BC0A2C"/>
                </a:solidFill>
                <a:latin typeface="Arial Narrow" pitchFamily="34" charset="0"/>
              </a:defRPr>
            </a:lvl9pPr>
          </a:lstStyle>
          <a:p>
            <a:r>
              <a:rPr lang="en-US" kern="0" dirty="0"/>
              <a:t>31% would not </a:t>
            </a:r>
          </a:p>
          <a:p>
            <a:r>
              <a:rPr lang="en-US" kern="0" dirty="0"/>
              <a:t>get an annual </a:t>
            </a:r>
          </a:p>
          <a:p>
            <a:r>
              <a:rPr lang="en-US" kern="0" dirty="0"/>
              <a:t>COVID-19 vaccine </a:t>
            </a:r>
          </a:p>
        </p:txBody>
      </p:sp>
    </p:spTree>
    <p:extLst>
      <p:ext uri="{BB962C8B-B14F-4D97-AF65-F5344CB8AC3E}">
        <p14:creationId xmlns:p14="http://schemas.microsoft.com/office/powerpoint/2010/main" val="238594453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9">
            <a:extLst>
              <a:ext uri="{FF2B5EF4-FFF2-40B4-BE49-F238E27FC236}">
                <a16:creationId xmlns:a16="http://schemas.microsoft.com/office/drawing/2014/main" id="{E25CE3FA-735A-4E4A-8AD5-9B1C90EBEDE2}"/>
              </a:ext>
            </a:extLst>
          </p:cNvPr>
          <p:cNvGraphicFramePr>
            <a:graphicFrameLocks noGrp="1"/>
          </p:cNvGraphicFramePr>
          <p:nvPr/>
        </p:nvGraphicFramePr>
        <p:xfrm>
          <a:off x="9494148" y="3192506"/>
          <a:ext cx="2456224" cy="2521622"/>
        </p:xfrm>
        <a:graphic>
          <a:graphicData uri="http://schemas.openxmlformats.org/drawingml/2006/table">
            <a:tbl>
              <a:tblPr firstRow="1" bandRow="1">
                <a:tableStyleId>{5C22544A-7EE6-4342-B048-85BDC9FD1C3A}</a:tableStyleId>
              </a:tblPr>
              <a:tblGrid>
                <a:gridCol w="1228112">
                  <a:extLst>
                    <a:ext uri="{9D8B030D-6E8A-4147-A177-3AD203B41FA5}">
                      <a16:colId xmlns:a16="http://schemas.microsoft.com/office/drawing/2014/main" val="3050267354"/>
                    </a:ext>
                  </a:extLst>
                </a:gridCol>
                <a:gridCol w="1228112">
                  <a:extLst>
                    <a:ext uri="{9D8B030D-6E8A-4147-A177-3AD203B41FA5}">
                      <a16:colId xmlns:a16="http://schemas.microsoft.com/office/drawing/2014/main" val="1943864802"/>
                    </a:ext>
                  </a:extLst>
                </a:gridCol>
              </a:tblGrid>
              <a:tr h="1260811">
                <a:tc>
                  <a:txBody>
                    <a:bodyPr/>
                    <a:lstStyle/>
                    <a:p>
                      <a:endParaRPr lang="en-US" sz="3900" dirty="0">
                        <a:solidFill>
                          <a:schemeClr val="tx2"/>
                        </a:solidFill>
                      </a:endParaRPr>
                    </a:p>
                  </a:txBody>
                  <a:tcPr marL="197149" marR="197149" marT="98575" marB="98575">
                    <a:gradFill flip="none" rotWithShape="1">
                      <a:gsLst>
                        <a:gs pos="0">
                          <a:srgbClr val="762A83"/>
                        </a:gs>
                        <a:gs pos="50000">
                          <a:srgbClr val="AF8DC3"/>
                        </a:gs>
                        <a:gs pos="100000">
                          <a:srgbClr val="E7D4E8"/>
                        </a:gs>
                      </a:gsLst>
                      <a:lin ang="2700000" scaled="1"/>
                      <a:tileRect/>
                    </a:gradFill>
                  </a:tcPr>
                </a:tc>
                <a:tc>
                  <a:txBody>
                    <a:bodyPr/>
                    <a:lstStyle/>
                    <a:p>
                      <a:endParaRPr lang="en-US" sz="3900" dirty="0">
                        <a:solidFill>
                          <a:schemeClr val="tx2"/>
                        </a:solidFill>
                      </a:endParaRPr>
                    </a:p>
                  </a:txBody>
                  <a:tcPr marL="197149" marR="197149" marT="98575" marB="98575">
                    <a:gradFill flip="none" rotWithShape="1">
                      <a:gsLst>
                        <a:gs pos="0">
                          <a:srgbClr val="1A9850"/>
                        </a:gs>
                        <a:gs pos="50000">
                          <a:srgbClr val="7FBF7B"/>
                        </a:gs>
                        <a:gs pos="100000">
                          <a:srgbClr val="D9F0D3"/>
                        </a:gs>
                      </a:gsLst>
                      <a:lin ang="8100000" scaled="1"/>
                      <a:tileRect/>
                    </a:gradFill>
                  </a:tcPr>
                </a:tc>
                <a:extLst>
                  <a:ext uri="{0D108BD9-81ED-4DB2-BD59-A6C34878D82A}">
                    <a16:rowId xmlns:a16="http://schemas.microsoft.com/office/drawing/2014/main" val="3947655932"/>
                  </a:ext>
                </a:extLst>
              </a:tr>
              <a:tr h="1260811">
                <a:tc>
                  <a:txBody>
                    <a:bodyPr/>
                    <a:lstStyle/>
                    <a:p>
                      <a:endParaRPr lang="en-US" sz="3900" dirty="0">
                        <a:solidFill>
                          <a:schemeClr val="tx2"/>
                        </a:solidFill>
                      </a:endParaRPr>
                    </a:p>
                  </a:txBody>
                  <a:tcPr marL="197149" marR="197149" marT="98575" marB="98575">
                    <a:gradFill flip="none" rotWithShape="1">
                      <a:gsLst>
                        <a:gs pos="0">
                          <a:srgbClr val="E6E600"/>
                        </a:gs>
                        <a:gs pos="50000">
                          <a:srgbClr val="F5F57A"/>
                        </a:gs>
                        <a:gs pos="100000">
                          <a:srgbClr val="FFFFBE"/>
                        </a:gs>
                      </a:gsLst>
                      <a:lin ang="18900000" scaled="1"/>
                      <a:tileRect/>
                    </a:gradFill>
                  </a:tcPr>
                </a:tc>
                <a:tc>
                  <a:txBody>
                    <a:bodyPr/>
                    <a:lstStyle/>
                    <a:p>
                      <a:endParaRPr lang="en-US" sz="3900" dirty="0">
                        <a:solidFill>
                          <a:schemeClr val="tx2"/>
                        </a:solidFill>
                      </a:endParaRPr>
                    </a:p>
                  </a:txBody>
                  <a:tcPr marL="197149" marR="197149" marT="98575" marB="98575">
                    <a:gradFill flip="none" rotWithShape="1">
                      <a:gsLst>
                        <a:gs pos="0">
                          <a:srgbClr val="F16913"/>
                        </a:gs>
                        <a:gs pos="50000">
                          <a:srgbClr val="FD8D3C"/>
                        </a:gs>
                        <a:gs pos="100000">
                          <a:srgbClr val="FDBE85"/>
                        </a:gs>
                      </a:gsLst>
                      <a:lin ang="13500000" scaled="1"/>
                      <a:tileRect/>
                    </a:gradFill>
                  </a:tcPr>
                </a:tc>
                <a:extLst>
                  <a:ext uri="{0D108BD9-81ED-4DB2-BD59-A6C34878D82A}">
                    <a16:rowId xmlns:a16="http://schemas.microsoft.com/office/drawing/2014/main" val="492546025"/>
                  </a:ext>
                </a:extLst>
              </a:tr>
            </a:tbl>
          </a:graphicData>
        </a:graphic>
      </p:graphicFrame>
      <p:cxnSp>
        <p:nvCxnSpPr>
          <p:cNvPr id="32" name="Straight Arrow Connector 31">
            <a:extLst>
              <a:ext uri="{FF2B5EF4-FFF2-40B4-BE49-F238E27FC236}">
                <a16:creationId xmlns:a16="http://schemas.microsoft.com/office/drawing/2014/main" id="{63C717C7-1FE6-4EC1-83D7-AA48B63F0DAB}"/>
              </a:ext>
            </a:extLst>
          </p:cNvPr>
          <p:cNvCxnSpPr>
            <a:cxnSpLocks/>
          </p:cNvCxnSpPr>
          <p:nvPr/>
        </p:nvCxnSpPr>
        <p:spPr>
          <a:xfrm flipV="1">
            <a:off x="9415167" y="3192506"/>
            <a:ext cx="0" cy="2521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07F7CE-F4A5-46BA-B907-CAA2973EB8E4}"/>
              </a:ext>
            </a:extLst>
          </p:cNvPr>
          <p:cNvCxnSpPr>
            <a:cxnSpLocks/>
          </p:cNvCxnSpPr>
          <p:nvPr/>
        </p:nvCxnSpPr>
        <p:spPr>
          <a:xfrm>
            <a:off x="9494150" y="5787739"/>
            <a:ext cx="24445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E819293-592F-473E-8912-55EBF75D7E32}"/>
              </a:ext>
            </a:extLst>
          </p:cNvPr>
          <p:cNvSpPr txBox="1"/>
          <p:nvPr/>
        </p:nvSpPr>
        <p:spPr>
          <a:xfrm rot="16200000">
            <a:off x="8143726" y="3833508"/>
            <a:ext cx="2112315" cy="276871"/>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1199" dirty="0"/>
              <a:t>Vaccination Rate</a:t>
            </a:r>
          </a:p>
        </p:txBody>
      </p:sp>
      <p:sp>
        <p:nvSpPr>
          <p:cNvPr id="36" name="TextBox 35">
            <a:extLst>
              <a:ext uri="{FF2B5EF4-FFF2-40B4-BE49-F238E27FC236}">
                <a16:creationId xmlns:a16="http://schemas.microsoft.com/office/drawing/2014/main" id="{03B798B8-8B44-4D15-8E20-ADFE05395BDF}"/>
              </a:ext>
            </a:extLst>
          </p:cNvPr>
          <p:cNvSpPr txBox="1"/>
          <p:nvPr/>
        </p:nvSpPr>
        <p:spPr>
          <a:xfrm>
            <a:off x="10355363" y="5772301"/>
            <a:ext cx="1159761" cy="276871"/>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1199" dirty="0"/>
              <a:t>SVI Score</a:t>
            </a:r>
          </a:p>
        </p:txBody>
      </p:sp>
      <p:grpSp>
        <p:nvGrpSpPr>
          <p:cNvPr id="39" name="Group 38">
            <a:extLst>
              <a:ext uri="{FF2B5EF4-FFF2-40B4-BE49-F238E27FC236}">
                <a16:creationId xmlns:a16="http://schemas.microsoft.com/office/drawing/2014/main" id="{3A3227BD-AC36-4D55-9D13-3E1D13C69C60}"/>
              </a:ext>
            </a:extLst>
          </p:cNvPr>
          <p:cNvGrpSpPr>
            <a:grpSpLocks noChangeAspect="1"/>
          </p:cNvGrpSpPr>
          <p:nvPr/>
        </p:nvGrpSpPr>
        <p:grpSpPr>
          <a:xfrm>
            <a:off x="8369178" y="231624"/>
            <a:ext cx="822127" cy="759420"/>
            <a:chOff x="10532804" y="69850"/>
            <a:chExt cx="2514600" cy="2514600"/>
          </a:xfrm>
        </p:grpSpPr>
        <p:sp>
          <p:nvSpPr>
            <p:cNvPr id="41" name="Oval 40">
              <a:extLst>
                <a:ext uri="{FF2B5EF4-FFF2-40B4-BE49-F238E27FC236}">
                  <a16:creationId xmlns:a16="http://schemas.microsoft.com/office/drawing/2014/main" id="{E751041A-5E31-4520-A1BF-D1E0753391EF}"/>
                </a:ext>
              </a:extLst>
            </p:cNvPr>
            <p:cNvSpPr/>
            <p:nvPr/>
          </p:nvSpPr>
          <p:spPr>
            <a:xfrm>
              <a:off x="10532804" y="69850"/>
              <a:ext cx="2514600" cy="2514600"/>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1798"/>
            </a:p>
          </p:txBody>
        </p:sp>
        <p:pic>
          <p:nvPicPr>
            <p:cNvPr id="42" name="Picture 41">
              <a:extLst>
                <a:ext uri="{FF2B5EF4-FFF2-40B4-BE49-F238E27FC236}">
                  <a16:creationId xmlns:a16="http://schemas.microsoft.com/office/drawing/2014/main" id="{FDF9B3F1-1384-4B20-8670-33F7B13C8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7104" y="184150"/>
              <a:ext cx="2286000" cy="2286000"/>
            </a:xfrm>
            <a:prstGeom prst="rect">
              <a:avLst/>
            </a:prstGeom>
          </p:spPr>
        </p:pic>
      </p:grpSp>
      <p:sp>
        <p:nvSpPr>
          <p:cNvPr id="59" name="TextBox 58">
            <a:extLst>
              <a:ext uri="{FF2B5EF4-FFF2-40B4-BE49-F238E27FC236}">
                <a16:creationId xmlns:a16="http://schemas.microsoft.com/office/drawing/2014/main" id="{A36410F5-0936-448D-BD22-04BBBEB7AD60}"/>
              </a:ext>
            </a:extLst>
          </p:cNvPr>
          <p:cNvSpPr txBox="1"/>
          <p:nvPr/>
        </p:nvSpPr>
        <p:spPr>
          <a:xfrm>
            <a:off x="9494148" y="3453611"/>
            <a:ext cx="1212453" cy="860977"/>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dirty="0">
                <a:solidFill>
                  <a:schemeClr val="tx2"/>
                </a:solidFill>
              </a:rPr>
              <a:t>High Vaccination Low Vulnerability</a:t>
            </a:r>
          </a:p>
        </p:txBody>
      </p:sp>
      <p:sp>
        <p:nvSpPr>
          <p:cNvPr id="61" name="TextBox 60">
            <a:extLst>
              <a:ext uri="{FF2B5EF4-FFF2-40B4-BE49-F238E27FC236}">
                <a16:creationId xmlns:a16="http://schemas.microsoft.com/office/drawing/2014/main" id="{57176C6B-6EF8-4878-97F0-FBE6499C8889}"/>
              </a:ext>
            </a:extLst>
          </p:cNvPr>
          <p:cNvSpPr txBox="1"/>
          <p:nvPr/>
        </p:nvSpPr>
        <p:spPr>
          <a:xfrm>
            <a:off x="9687210" y="1715606"/>
            <a:ext cx="2157971" cy="1168910"/>
          </a:xfrm>
          <a:prstGeom prst="rect">
            <a:avLst/>
          </a:prstGeom>
          <a:noFill/>
          <a:ln w="38100">
            <a:solidFill>
              <a:srgbClr val="1A9850"/>
            </a:solidFill>
          </a:ln>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399" b="1" dirty="0">
                <a:solidFill>
                  <a:schemeClr val="tx2"/>
                </a:solidFill>
              </a:rPr>
              <a:t>Goal</a:t>
            </a:r>
            <a:r>
              <a:rPr lang="en-US" sz="1399" dirty="0">
                <a:solidFill>
                  <a:schemeClr val="tx2"/>
                </a:solidFill>
              </a:rPr>
              <a:t>: Move communities from </a:t>
            </a:r>
            <a:r>
              <a:rPr lang="en-US" sz="1399" dirty="0">
                <a:solidFill>
                  <a:srgbClr val="F16913"/>
                </a:solidFill>
              </a:rPr>
              <a:t>orange</a:t>
            </a:r>
            <a:r>
              <a:rPr lang="en-US" sz="1399" dirty="0">
                <a:solidFill>
                  <a:schemeClr val="accent1"/>
                </a:solidFill>
              </a:rPr>
              <a:t> </a:t>
            </a:r>
            <a:r>
              <a:rPr lang="en-US" sz="1399" dirty="0">
                <a:solidFill>
                  <a:schemeClr val="tx2"/>
                </a:solidFill>
              </a:rPr>
              <a:t>to</a:t>
            </a:r>
            <a:r>
              <a:rPr lang="en-US" sz="1399" dirty="0">
                <a:solidFill>
                  <a:schemeClr val="accent1"/>
                </a:solidFill>
              </a:rPr>
              <a:t> </a:t>
            </a:r>
            <a:r>
              <a:rPr lang="en-US" sz="1399" dirty="0">
                <a:solidFill>
                  <a:srgbClr val="1A9850"/>
                </a:solidFill>
              </a:rPr>
              <a:t>green</a:t>
            </a:r>
            <a:r>
              <a:rPr lang="en-US" sz="1399" dirty="0">
                <a:solidFill>
                  <a:schemeClr val="accent1"/>
                </a:solidFill>
              </a:rPr>
              <a:t> </a:t>
            </a:r>
            <a:r>
              <a:rPr lang="en-US" sz="1399" dirty="0">
                <a:solidFill>
                  <a:schemeClr val="tx2"/>
                </a:solidFill>
              </a:rPr>
              <a:t>to ensure that vaccinations are going to those most vulnerable</a:t>
            </a:r>
          </a:p>
        </p:txBody>
      </p:sp>
      <p:cxnSp>
        <p:nvCxnSpPr>
          <p:cNvPr id="64" name="Straight Arrow Connector 63">
            <a:extLst>
              <a:ext uri="{FF2B5EF4-FFF2-40B4-BE49-F238E27FC236}">
                <a16:creationId xmlns:a16="http://schemas.microsoft.com/office/drawing/2014/main" id="{8C580C50-2569-4915-AE3D-90283505888B}"/>
              </a:ext>
            </a:extLst>
          </p:cNvPr>
          <p:cNvCxnSpPr/>
          <p:nvPr/>
        </p:nvCxnSpPr>
        <p:spPr>
          <a:xfrm flipH="1" flipV="1">
            <a:off x="11845182" y="4002732"/>
            <a:ext cx="82881" cy="118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B5C51E3-E18F-4912-9919-91DA8E3D6308}"/>
              </a:ext>
            </a:extLst>
          </p:cNvPr>
          <p:cNvSpPr txBox="1"/>
          <p:nvPr/>
        </p:nvSpPr>
        <p:spPr>
          <a:xfrm>
            <a:off x="10686254" y="3450332"/>
            <a:ext cx="1264119" cy="860977"/>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dirty="0">
                <a:solidFill>
                  <a:schemeClr val="tx2"/>
                </a:solidFill>
              </a:rPr>
              <a:t>High Vaccination High Vulnerability</a:t>
            </a:r>
          </a:p>
        </p:txBody>
      </p:sp>
      <p:sp>
        <p:nvSpPr>
          <p:cNvPr id="71" name="TextBox 70">
            <a:extLst>
              <a:ext uri="{FF2B5EF4-FFF2-40B4-BE49-F238E27FC236}">
                <a16:creationId xmlns:a16="http://schemas.microsoft.com/office/drawing/2014/main" id="{9A676F1F-A188-4A2D-9C0D-8A9BF3CC3B96}"/>
              </a:ext>
            </a:extLst>
          </p:cNvPr>
          <p:cNvSpPr txBox="1"/>
          <p:nvPr/>
        </p:nvSpPr>
        <p:spPr>
          <a:xfrm>
            <a:off x="10691712" y="4738399"/>
            <a:ext cx="1264119" cy="645946"/>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dirty="0">
                <a:solidFill>
                  <a:schemeClr val="tx2"/>
                </a:solidFill>
              </a:rPr>
              <a:t>Low Vaccination High Vulnerability</a:t>
            </a:r>
          </a:p>
        </p:txBody>
      </p:sp>
      <p:sp>
        <p:nvSpPr>
          <p:cNvPr id="72" name="TextBox 71">
            <a:extLst>
              <a:ext uri="{FF2B5EF4-FFF2-40B4-BE49-F238E27FC236}">
                <a16:creationId xmlns:a16="http://schemas.microsoft.com/office/drawing/2014/main" id="{D6A07C48-0522-4445-8FF7-31C2848F2516}"/>
              </a:ext>
            </a:extLst>
          </p:cNvPr>
          <p:cNvSpPr txBox="1"/>
          <p:nvPr/>
        </p:nvSpPr>
        <p:spPr>
          <a:xfrm>
            <a:off x="9485178" y="4748177"/>
            <a:ext cx="1264119" cy="645946"/>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dirty="0">
                <a:solidFill>
                  <a:schemeClr val="tx2"/>
                </a:solidFill>
              </a:rPr>
              <a:t>Low Vaccination </a:t>
            </a:r>
          </a:p>
          <a:p>
            <a:pPr algn="ctr"/>
            <a:r>
              <a:rPr lang="en-US" sz="1199" dirty="0">
                <a:solidFill>
                  <a:schemeClr val="tx2"/>
                </a:solidFill>
              </a:rPr>
              <a:t>Low Vulnerability</a:t>
            </a:r>
          </a:p>
        </p:txBody>
      </p:sp>
      <p:grpSp>
        <p:nvGrpSpPr>
          <p:cNvPr id="81" name="Group 80">
            <a:extLst>
              <a:ext uri="{FF2B5EF4-FFF2-40B4-BE49-F238E27FC236}">
                <a16:creationId xmlns:a16="http://schemas.microsoft.com/office/drawing/2014/main" id="{2DE3CD16-0F4F-4F5A-B10A-F0A1F2688195}"/>
              </a:ext>
            </a:extLst>
          </p:cNvPr>
          <p:cNvGrpSpPr/>
          <p:nvPr/>
        </p:nvGrpSpPr>
        <p:grpSpPr>
          <a:xfrm>
            <a:off x="661917" y="1316458"/>
            <a:ext cx="8282446" cy="4019858"/>
            <a:chOff x="356872" y="2383187"/>
            <a:chExt cx="8585396" cy="3976354"/>
          </a:xfrm>
        </p:grpSpPr>
        <p:sp>
          <p:nvSpPr>
            <p:cNvPr id="6" name="Arrow: Down 5">
              <a:extLst>
                <a:ext uri="{FF2B5EF4-FFF2-40B4-BE49-F238E27FC236}">
                  <a16:creationId xmlns:a16="http://schemas.microsoft.com/office/drawing/2014/main" id="{7B97B389-B23F-4D0F-96EA-89C539672DF6}"/>
                </a:ext>
              </a:extLst>
            </p:cNvPr>
            <p:cNvSpPr/>
            <p:nvPr/>
          </p:nvSpPr>
          <p:spPr>
            <a:xfrm rot="16200000">
              <a:off x="6108474" y="3807297"/>
              <a:ext cx="479054" cy="51665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1798"/>
            </a:p>
          </p:txBody>
        </p:sp>
        <p:sp>
          <p:nvSpPr>
            <p:cNvPr id="65" name="Plus Sign 64">
              <a:extLst>
                <a:ext uri="{FF2B5EF4-FFF2-40B4-BE49-F238E27FC236}">
                  <a16:creationId xmlns:a16="http://schemas.microsoft.com/office/drawing/2014/main" id="{866AFFB7-A75D-42AC-A8B8-0A4C4224F43B}"/>
                </a:ext>
              </a:extLst>
            </p:cNvPr>
            <p:cNvSpPr/>
            <p:nvPr/>
          </p:nvSpPr>
          <p:spPr>
            <a:xfrm>
              <a:off x="2535850" y="3718796"/>
              <a:ext cx="676275" cy="693657"/>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1798"/>
            </a:p>
          </p:txBody>
        </p:sp>
        <p:sp>
          <p:nvSpPr>
            <p:cNvPr id="66" name="TextBox 65">
              <a:extLst>
                <a:ext uri="{FF2B5EF4-FFF2-40B4-BE49-F238E27FC236}">
                  <a16:creationId xmlns:a16="http://schemas.microsoft.com/office/drawing/2014/main" id="{746621AC-2983-4EF9-A6C9-D7FA2DB1CBFE}"/>
                </a:ext>
              </a:extLst>
            </p:cNvPr>
            <p:cNvSpPr txBox="1"/>
            <p:nvPr/>
          </p:nvSpPr>
          <p:spPr>
            <a:xfrm>
              <a:off x="356872" y="2431698"/>
              <a:ext cx="1662212" cy="307776"/>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b="1" dirty="0">
                  <a:solidFill>
                    <a:srgbClr val="1A9850"/>
                  </a:solidFill>
                </a:rPr>
                <a:t>Vaccination Rates*</a:t>
              </a:r>
            </a:p>
          </p:txBody>
        </p:sp>
        <p:sp>
          <p:nvSpPr>
            <p:cNvPr id="67" name="TextBox 66">
              <a:extLst>
                <a:ext uri="{FF2B5EF4-FFF2-40B4-BE49-F238E27FC236}">
                  <a16:creationId xmlns:a16="http://schemas.microsoft.com/office/drawing/2014/main" id="{B83C752E-A7F0-4EDA-B19E-D983C01CA17A}"/>
                </a:ext>
              </a:extLst>
            </p:cNvPr>
            <p:cNvSpPr txBox="1"/>
            <p:nvPr/>
          </p:nvSpPr>
          <p:spPr>
            <a:xfrm>
              <a:off x="3759925" y="2383188"/>
              <a:ext cx="1662212" cy="492443"/>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b="1" dirty="0">
                  <a:solidFill>
                    <a:srgbClr val="1A9850"/>
                  </a:solidFill>
                </a:rPr>
                <a:t>Social Vulnerability Index Scores</a:t>
              </a:r>
            </a:p>
          </p:txBody>
        </p:sp>
        <p:sp>
          <p:nvSpPr>
            <p:cNvPr id="68" name="TextBox 67">
              <a:extLst>
                <a:ext uri="{FF2B5EF4-FFF2-40B4-BE49-F238E27FC236}">
                  <a16:creationId xmlns:a16="http://schemas.microsoft.com/office/drawing/2014/main" id="{9F355099-F720-47F3-90E1-06E703F7AE66}"/>
                </a:ext>
              </a:extLst>
            </p:cNvPr>
            <p:cNvSpPr txBox="1"/>
            <p:nvPr/>
          </p:nvSpPr>
          <p:spPr>
            <a:xfrm>
              <a:off x="7023589" y="2383187"/>
              <a:ext cx="1918679" cy="492443"/>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199" b="1" dirty="0">
                  <a:solidFill>
                    <a:srgbClr val="1A9850"/>
                  </a:solidFill>
                </a:rPr>
                <a:t>Equitable Distribution Model Output*</a:t>
              </a:r>
            </a:p>
          </p:txBody>
        </p:sp>
        <p:pic>
          <p:nvPicPr>
            <p:cNvPr id="73" name="Picture 72">
              <a:extLst>
                <a:ext uri="{FF2B5EF4-FFF2-40B4-BE49-F238E27FC236}">
                  <a16:creationId xmlns:a16="http://schemas.microsoft.com/office/drawing/2014/main" id="{249C92AE-3E60-4D2F-BAD0-7896E5B97063}"/>
                </a:ext>
              </a:extLst>
            </p:cNvPr>
            <p:cNvPicPr>
              <a:picLocks noChangeAspect="1"/>
            </p:cNvPicPr>
            <p:nvPr/>
          </p:nvPicPr>
          <p:blipFill>
            <a:blip r:embed="rId4"/>
            <a:stretch>
              <a:fillRect/>
            </a:stretch>
          </p:blipFill>
          <p:spPr>
            <a:xfrm>
              <a:off x="2155877" y="5071694"/>
              <a:ext cx="323810" cy="1009524"/>
            </a:xfrm>
            <a:prstGeom prst="rect">
              <a:avLst/>
            </a:prstGeom>
          </p:spPr>
        </p:pic>
        <p:pic>
          <p:nvPicPr>
            <p:cNvPr id="74" name="Picture 73">
              <a:extLst>
                <a:ext uri="{FF2B5EF4-FFF2-40B4-BE49-F238E27FC236}">
                  <a16:creationId xmlns:a16="http://schemas.microsoft.com/office/drawing/2014/main" id="{0EE76F63-FAFC-4617-8833-A2E0561C07DF}"/>
                </a:ext>
              </a:extLst>
            </p:cNvPr>
            <p:cNvPicPr>
              <a:picLocks noChangeAspect="1"/>
            </p:cNvPicPr>
            <p:nvPr/>
          </p:nvPicPr>
          <p:blipFill>
            <a:blip r:embed="rId5"/>
            <a:stretch>
              <a:fillRect/>
            </a:stretch>
          </p:blipFill>
          <p:spPr>
            <a:xfrm>
              <a:off x="5513535" y="5114135"/>
              <a:ext cx="333333" cy="971429"/>
            </a:xfrm>
            <a:prstGeom prst="rect">
              <a:avLst/>
            </a:prstGeom>
          </p:spPr>
        </p:pic>
        <p:sp>
          <p:nvSpPr>
            <p:cNvPr id="75" name="TextBox 74">
              <a:extLst>
                <a:ext uri="{FF2B5EF4-FFF2-40B4-BE49-F238E27FC236}">
                  <a16:creationId xmlns:a16="http://schemas.microsoft.com/office/drawing/2014/main" id="{D34CE7C9-0D91-4A31-9E13-117B84EC22DC}"/>
                </a:ext>
              </a:extLst>
            </p:cNvPr>
            <p:cNvSpPr txBox="1"/>
            <p:nvPr/>
          </p:nvSpPr>
          <p:spPr>
            <a:xfrm>
              <a:off x="2367082" y="5114135"/>
              <a:ext cx="1918679" cy="276999"/>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999" dirty="0">
                  <a:solidFill>
                    <a:schemeClr val="tx2"/>
                  </a:solidFill>
                </a:rPr>
                <a:t>High Vax Rates</a:t>
              </a:r>
            </a:p>
          </p:txBody>
        </p:sp>
        <p:sp>
          <p:nvSpPr>
            <p:cNvPr id="76" name="TextBox 75">
              <a:extLst>
                <a:ext uri="{FF2B5EF4-FFF2-40B4-BE49-F238E27FC236}">
                  <a16:creationId xmlns:a16="http://schemas.microsoft.com/office/drawing/2014/main" id="{B3F4BC73-136E-44FF-AC1E-F24D70141082}"/>
                </a:ext>
              </a:extLst>
            </p:cNvPr>
            <p:cNvSpPr txBox="1"/>
            <p:nvPr/>
          </p:nvSpPr>
          <p:spPr>
            <a:xfrm>
              <a:off x="2367082" y="5797957"/>
              <a:ext cx="1918679" cy="276999"/>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999" dirty="0"/>
                <a:t>Low Vax Rates</a:t>
              </a:r>
            </a:p>
          </p:txBody>
        </p:sp>
        <p:sp>
          <p:nvSpPr>
            <p:cNvPr id="77" name="TextBox 76">
              <a:extLst>
                <a:ext uri="{FF2B5EF4-FFF2-40B4-BE49-F238E27FC236}">
                  <a16:creationId xmlns:a16="http://schemas.microsoft.com/office/drawing/2014/main" id="{5F794E81-2EE2-445F-880C-902F3B828935}"/>
                </a:ext>
              </a:extLst>
            </p:cNvPr>
            <p:cNvSpPr txBox="1"/>
            <p:nvPr/>
          </p:nvSpPr>
          <p:spPr>
            <a:xfrm>
              <a:off x="5743036" y="5160112"/>
              <a:ext cx="1918679" cy="276999"/>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999" dirty="0">
                  <a:solidFill>
                    <a:schemeClr val="tx2"/>
                  </a:solidFill>
                </a:rPr>
                <a:t>High Vulnerability</a:t>
              </a:r>
            </a:p>
          </p:txBody>
        </p:sp>
        <p:sp>
          <p:nvSpPr>
            <p:cNvPr id="78" name="TextBox 77">
              <a:extLst>
                <a:ext uri="{FF2B5EF4-FFF2-40B4-BE49-F238E27FC236}">
                  <a16:creationId xmlns:a16="http://schemas.microsoft.com/office/drawing/2014/main" id="{70213B25-5FF3-4DE8-BEAB-108A52AAD49D}"/>
                </a:ext>
              </a:extLst>
            </p:cNvPr>
            <p:cNvSpPr txBox="1"/>
            <p:nvPr/>
          </p:nvSpPr>
          <p:spPr>
            <a:xfrm>
              <a:off x="5743036" y="5867782"/>
              <a:ext cx="1918679" cy="276999"/>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999" dirty="0"/>
                <a:t>Low Vulnerability</a:t>
              </a:r>
            </a:p>
          </p:txBody>
        </p:sp>
        <p:sp>
          <p:nvSpPr>
            <p:cNvPr id="80" name="TextBox 79">
              <a:extLst>
                <a:ext uri="{FF2B5EF4-FFF2-40B4-BE49-F238E27FC236}">
                  <a16:creationId xmlns:a16="http://schemas.microsoft.com/office/drawing/2014/main" id="{3D1D4ABA-DC23-4C62-85CE-6BC33DA92B9F}"/>
                </a:ext>
              </a:extLst>
            </p:cNvPr>
            <p:cNvSpPr txBox="1"/>
            <p:nvPr/>
          </p:nvSpPr>
          <p:spPr>
            <a:xfrm>
              <a:off x="994818" y="6082542"/>
              <a:ext cx="7812204" cy="276999"/>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999" b="1" dirty="0"/>
                <a:t>*Sample data were used to generate these maps. These should not be displayed outside of use as an example to further dialog</a:t>
              </a:r>
            </a:p>
          </p:txBody>
        </p:sp>
      </p:grpSp>
      <p:sp>
        <p:nvSpPr>
          <p:cNvPr id="3" name="TextBox 2">
            <a:extLst>
              <a:ext uri="{FF2B5EF4-FFF2-40B4-BE49-F238E27FC236}">
                <a16:creationId xmlns:a16="http://schemas.microsoft.com/office/drawing/2014/main" id="{F5C37E55-F284-2649-B07E-04244F0030C7}"/>
              </a:ext>
            </a:extLst>
          </p:cNvPr>
          <p:cNvSpPr txBox="1"/>
          <p:nvPr/>
        </p:nvSpPr>
        <p:spPr>
          <a:xfrm>
            <a:off x="1174937" y="219726"/>
            <a:ext cx="4230243" cy="768800"/>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4396" b="1" dirty="0">
                <a:solidFill>
                  <a:srgbClr val="2C9F58"/>
                </a:solidFill>
                <a:latin typeface="Helvetica Neue" panose="02000503000000020004" pitchFamily="2" charset="0"/>
                <a:ea typeface="Helvetica Neue" panose="02000503000000020004" pitchFamily="2" charset="0"/>
                <a:cs typeface="Helvetica Neue" panose="02000503000000020004" pitchFamily="2" charset="0"/>
              </a:rPr>
              <a:t>EVE</a:t>
            </a:r>
            <a:r>
              <a:rPr lang="en-US" sz="4396" b="1" dirty="0">
                <a:latin typeface="Helvetica Neue" panose="02000503000000020004" pitchFamily="2" charset="0"/>
                <a:ea typeface="Helvetica Neue" panose="02000503000000020004" pitchFamily="2" charset="0"/>
                <a:cs typeface="Helvetica Neue" panose="02000503000000020004" pitchFamily="2" charset="0"/>
              </a:rPr>
              <a:t> </a:t>
            </a:r>
            <a:r>
              <a:rPr lang="en-US" sz="4396"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Model</a:t>
            </a:r>
            <a:endParaRPr lang="en-US" sz="4396"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6">
            <a:extLst>
              <a:ext uri="{FF2B5EF4-FFF2-40B4-BE49-F238E27FC236}">
                <a16:creationId xmlns:a16="http://schemas.microsoft.com/office/drawing/2014/main" id="{F71E1BD5-F30C-BC40-A69D-6ACE5328F043}"/>
              </a:ext>
            </a:extLst>
          </p:cNvPr>
          <p:cNvPicPr>
            <a:picLocks noChangeAspect="1"/>
          </p:cNvPicPr>
          <p:nvPr/>
        </p:nvPicPr>
        <p:blipFill>
          <a:blip r:embed="rId6"/>
          <a:stretch>
            <a:fillRect/>
          </a:stretch>
        </p:blipFill>
        <p:spPr>
          <a:xfrm>
            <a:off x="9199882" y="207184"/>
            <a:ext cx="3114471" cy="759420"/>
          </a:xfrm>
          <a:prstGeom prst="rect">
            <a:avLst/>
          </a:prstGeom>
        </p:spPr>
      </p:pic>
      <p:sp>
        <p:nvSpPr>
          <p:cNvPr id="8" name="TextBox 7">
            <a:extLst>
              <a:ext uri="{FF2B5EF4-FFF2-40B4-BE49-F238E27FC236}">
                <a16:creationId xmlns:a16="http://schemas.microsoft.com/office/drawing/2014/main" id="{B69EEE28-CA0C-754F-99EB-EA895AD4BA42}"/>
              </a:ext>
            </a:extLst>
          </p:cNvPr>
          <p:cNvSpPr txBox="1"/>
          <p:nvPr/>
        </p:nvSpPr>
        <p:spPr>
          <a:xfrm>
            <a:off x="1187282" y="842630"/>
            <a:ext cx="7536537" cy="584134"/>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3196" b="1" dirty="0">
                <a:solidFill>
                  <a:srgbClr val="1A9850"/>
                </a:solidFill>
                <a:latin typeface="Helvetica Neue" panose="02000503000000020004" pitchFamily="2" charset="0"/>
                <a:ea typeface="Helvetica Neue" panose="02000503000000020004" pitchFamily="2" charset="0"/>
                <a:cs typeface="Helvetica Neue" panose="02000503000000020004" pitchFamily="2" charset="0"/>
              </a:rPr>
              <a:t>E</a:t>
            </a:r>
            <a:r>
              <a:rPr lang="en-US" sz="3196"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valuating</a:t>
            </a:r>
            <a:r>
              <a:rPr lang="en-US" sz="3196" b="1" dirty="0">
                <a:latin typeface="Helvetica Neue" panose="02000503000000020004" pitchFamily="2" charset="0"/>
                <a:ea typeface="Helvetica Neue" panose="02000503000000020004" pitchFamily="2" charset="0"/>
                <a:cs typeface="Helvetica Neue" panose="02000503000000020004" pitchFamily="2" charset="0"/>
              </a:rPr>
              <a:t> </a:t>
            </a:r>
            <a:r>
              <a:rPr lang="en-US" sz="3196" b="1" dirty="0">
                <a:solidFill>
                  <a:srgbClr val="1A9850"/>
                </a:solidFill>
                <a:latin typeface="Helvetica Neue" panose="02000503000000020004" pitchFamily="2" charset="0"/>
                <a:ea typeface="Helvetica Neue" panose="02000503000000020004" pitchFamily="2" charset="0"/>
                <a:cs typeface="Helvetica Neue" panose="02000503000000020004" pitchFamily="2" charset="0"/>
              </a:rPr>
              <a:t>V</a:t>
            </a:r>
            <a:r>
              <a:rPr lang="en-US" sz="3196"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ulnerability</a:t>
            </a:r>
            <a:r>
              <a:rPr lang="en-US" sz="3196" b="1" dirty="0">
                <a:latin typeface="Helvetica Neue" panose="02000503000000020004" pitchFamily="2" charset="0"/>
                <a:ea typeface="Helvetica Neue" panose="02000503000000020004" pitchFamily="2" charset="0"/>
                <a:cs typeface="Helvetica Neue" panose="02000503000000020004" pitchFamily="2" charset="0"/>
              </a:rPr>
              <a:t> </a:t>
            </a:r>
            <a:r>
              <a:rPr lang="en-US" sz="3196"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and</a:t>
            </a:r>
            <a:r>
              <a:rPr lang="en-US" sz="3196" b="1" dirty="0">
                <a:latin typeface="Helvetica Neue" panose="02000503000000020004" pitchFamily="2" charset="0"/>
                <a:ea typeface="Helvetica Neue" panose="02000503000000020004" pitchFamily="2" charset="0"/>
                <a:cs typeface="Helvetica Neue" panose="02000503000000020004" pitchFamily="2" charset="0"/>
              </a:rPr>
              <a:t> </a:t>
            </a:r>
            <a:r>
              <a:rPr lang="en-US" sz="3196" b="1" dirty="0">
                <a:solidFill>
                  <a:srgbClr val="1A9850"/>
                </a:solidFill>
                <a:latin typeface="Helvetica Neue" panose="02000503000000020004" pitchFamily="2" charset="0"/>
                <a:ea typeface="Helvetica Neue" panose="02000503000000020004" pitchFamily="2" charset="0"/>
                <a:cs typeface="Helvetica Neue" panose="02000503000000020004" pitchFamily="2" charset="0"/>
              </a:rPr>
              <a:t>E</a:t>
            </a:r>
            <a:r>
              <a:rPr lang="en-US" sz="3196"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quity</a:t>
            </a:r>
          </a:p>
        </p:txBody>
      </p:sp>
      <p:sp>
        <p:nvSpPr>
          <p:cNvPr id="62" name="Arc 61">
            <a:extLst>
              <a:ext uri="{FF2B5EF4-FFF2-40B4-BE49-F238E27FC236}">
                <a16:creationId xmlns:a16="http://schemas.microsoft.com/office/drawing/2014/main" id="{75F0739B-A5CF-45E4-9AFE-6D2BD1C22CF8}"/>
              </a:ext>
            </a:extLst>
          </p:cNvPr>
          <p:cNvSpPr/>
          <p:nvPr/>
        </p:nvSpPr>
        <p:spPr>
          <a:xfrm>
            <a:off x="11497137" y="3960062"/>
            <a:ext cx="532218" cy="1153592"/>
          </a:xfrm>
          <a:prstGeom prst="arc">
            <a:avLst>
              <a:gd name="adj1" fmla="val 16763214"/>
              <a:gd name="adj2" fmla="val 4642302"/>
            </a:avLst>
          </a:prstGeom>
          <a:ln w="34925">
            <a:solidFill>
              <a:schemeClr val="tx2"/>
            </a:solidFill>
            <a:prstDash val="sysDot"/>
            <a:headEnd type="triangle"/>
          </a:ln>
        </p:spPr>
        <p:style>
          <a:lnRef idx="3">
            <a:schemeClr val="dk1"/>
          </a:lnRef>
          <a:fillRef idx="0">
            <a:schemeClr val="dk1"/>
          </a:fillRef>
          <a:effectRef idx="2">
            <a:schemeClr val="dk1"/>
          </a:effectRef>
          <a:fontRef idx="minor">
            <a:schemeClr val="tx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1798">
              <a:ln w="38100">
                <a:solidFill>
                  <a:schemeClr val="tx1"/>
                </a:solidFill>
              </a:ln>
              <a:solidFill>
                <a:schemeClr val="tx2"/>
              </a:solidFill>
            </a:endParaRPr>
          </a:p>
        </p:txBody>
      </p:sp>
      <p:sp>
        <p:nvSpPr>
          <p:cNvPr id="37" name="TextBox 36">
            <a:extLst>
              <a:ext uri="{FF2B5EF4-FFF2-40B4-BE49-F238E27FC236}">
                <a16:creationId xmlns:a16="http://schemas.microsoft.com/office/drawing/2014/main" id="{9F5EB65A-6511-C249-A503-24EBF8203567}"/>
              </a:ext>
            </a:extLst>
          </p:cNvPr>
          <p:cNvSpPr txBox="1"/>
          <p:nvPr/>
        </p:nvSpPr>
        <p:spPr>
          <a:xfrm>
            <a:off x="148409" y="5525928"/>
            <a:ext cx="6736433" cy="502317"/>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1332" dirty="0"/>
              <a:t>Weston BW, </a:t>
            </a:r>
            <a:r>
              <a:rPr lang="en-US" sz="1332" dirty="0" err="1"/>
              <a:t>Swingen</a:t>
            </a:r>
            <a:r>
              <a:rPr lang="en-US" sz="1332" dirty="0"/>
              <a:t> Z, </a:t>
            </a:r>
            <a:r>
              <a:rPr lang="en-US" sz="1332" dirty="0" err="1"/>
              <a:t>Gramann</a:t>
            </a:r>
            <a:r>
              <a:rPr lang="en-US" sz="1332" dirty="0"/>
              <a:t> S, and </a:t>
            </a:r>
            <a:r>
              <a:rPr lang="en-US" sz="1332" dirty="0" err="1"/>
              <a:t>Pojar</a:t>
            </a:r>
            <a:r>
              <a:rPr lang="en-US" sz="1332" dirty="0"/>
              <a:t> D: EVE Model: Evaluating Vulnerability and Equity. </a:t>
            </a:r>
            <a:r>
              <a:rPr lang="en-US" sz="1332" i="1" dirty="0"/>
              <a:t>American Journal of Public Health</a:t>
            </a:r>
            <a:r>
              <a:rPr lang="en-US" sz="1332" dirty="0"/>
              <a:t>. 2021.</a:t>
            </a:r>
          </a:p>
        </p:txBody>
      </p:sp>
      <p:pic>
        <p:nvPicPr>
          <p:cNvPr id="38" name="Picture 37">
            <a:extLst>
              <a:ext uri="{FF2B5EF4-FFF2-40B4-BE49-F238E27FC236}">
                <a16:creationId xmlns:a16="http://schemas.microsoft.com/office/drawing/2014/main" id="{79CA54DD-8898-074D-8FFE-6C91264A35E3}"/>
              </a:ext>
            </a:extLst>
          </p:cNvPr>
          <p:cNvPicPr>
            <a:picLocks noChangeAspect="1"/>
          </p:cNvPicPr>
          <p:nvPr/>
        </p:nvPicPr>
        <p:blipFill>
          <a:blip r:embed="rId7"/>
          <a:stretch>
            <a:fillRect/>
          </a:stretch>
        </p:blipFill>
        <p:spPr>
          <a:xfrm>
            <a:off x="608858" y="1812100"/>
            <a:ext cx="1751482" cy="3250801"/>
          </a:xfrm>
          <a:prstGeom prst="rect">
            <a:avLst/>
          </a:prstGeom>
        </p:spPr>
      </p:pic>
      <p:pic>
        <p:nvPicPr>
          <p:cNvPr id="40" name="Picture 39">
            <a:extLst>
              <a:ext uri="{FF2B5EF4-FFF2-40B4-BE49-F238E27FC236}">
                <a16:creationId xmlns:a16="http://schemas.microsoft.com/office/drawing/2014/main" id="{C960915D-DF42-1041-8FE3-E05267C916D7}"/>
              </a:ext>
            </a:extLst>
          </p:cNvPr>
          <p:cNvPicPr>
            <a:picLocks noChangeAspect="1"/>
          </p:cNvPicPr>
          <p:nvPr/>
        </p:nvPicPr>
        <p:blipFill>
          <a:blip r:embed="rId8"/>
          <a:stretch>
            <a:fillRect/>
          </a:stretch>
        </p:blipFill>
        <p:spPr>
          <a:xfrm rot="10800000">
            <a:off x="2389302" y="3897455"/>
            <a:ext cx="313075" cy="1256137"/>
          </a:xfrm>
          <a:prstGeom prst="rect">
            <a:avLst/>
          </a:prstGeom>
        </p:spPr>
      </p:pic>
      <p:pic>
        <p:nvPicPr>
          <p:cNvPr id="43" name="Picture 42">
            <a:extLst>
              <a:ext uri="{FF2B5EF4-FFF2-40B4-BE49-F238E27FC236}">
                <a16:creationId xmlns:a16="http://schemas.microsoft.com/office/drawing/2014/main" id="{3A9544FD-45DD-7940-9A20-4E01612E2D53}"/>
              </a:ext>
            </a:extLst>
          </p:cNvPr>
          <p:cNvPicPr>
            <a:picLocks noChangeAspect="1"/>
          </p:cNvPicPr>
          <p:nvPr/>
        </p:nvPicPr>
        <p:blipFill rotWithShape="1">
          <a:blip r:embed="rId9"/>
          <a:srcRect l="1" r="5196"/>
          <a:stretch/>
        </p:blipFill>
        <p:spPr>
          <a:xfrm>
            <a:off x="3872934" y="1797645"/>
            <a:ext cx="1752901" cy="3246976"/>
          </a:xfrm>
          <a:prstGeom prst="rect">
            <a:avLst/>
          </a:prstGeom>
        </p:spPr>
      </p:pic>
      <p:pic>
        <p:nvPicPr>
          <p:cNvPr id="44" name="Picture 43">
            <a:extLst>
              <a:ext uri="{FF2B5EF4-FFF2-40B4-BE49-F238E27FC236}">
                <a16:creationId xmlns:a16="http://schemas.microsoft.com/office/drawing/2014/main" id="{D92AC96A-EC88-CD4C-92CB-827EC303F3C7}"/>
              </a:ext>
            </a:extLst>
          </p:cNvPr>
          <p:cNvPicPr>
            <a:picLocks noChangeAspect="1"/>
          </p:cNvPicPr>
          <p:nvPr/>
        </p:nvPicPr>
        <p:blipFill rotWithShape="1">
          <a:blip r:embed="rId10"/>
          <a:srcRect r="5190"/>
          <a:stretch/>
        </p:blipFill>
        <p:spPr>
          <a:xfrm>
            <a:off x="7187318" y="1808792"/>
            <a:ext cx="1769732" cy="3250801"/>
          </a:xfrm>
          <a:prstGeom prst="rect">
            <a:avLst/>
          </a:prstGeom>
        </p:spPr>
      </p:pic>
    </p:spTree>
    <p:extLst>
      <p:ext uri="{BB962C8B-B14F-4D97-AF65-F5344CB8AC3E}">
        <p14:creationId xmlns:p14="http://schemas.microsoft.com/office/powerpoint/2010/main" val="2063173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544F-E363-10B1-E61F-28B12635F083}"/>
              </a:ext>
            </a:extLst>
          </p:cNvPr>
          <p:cNvSpPr>
            <a:spLocks noGrp="1"/>
          </p:cNvSpPr>
          <p:nvPr>
            <p:ph type="ctrTitle"/>
          </p:nvPr>
        </p:nvSpPr>
        <p:spPr>
          <a:xfrm>
            <a:off x="1928096" y="133448"/>
            <a:ext cx="8073860" cy="549209"/>
          </a:xfrm>
        </p:spPr>
        <p:txBody>
          <a:bodyPr/>
          <a:lstStyle/>
          <a:p>
            <a:r>
              <a:rPr lang="en-US" dirty="0"/>
              <a:t>The science of science communication can help us contextualize why this is and what to do about it</a:t>
            </a:r>
          </a:p>
        </p:txBody>
      </p:sp>
      <p:pic>
        <p:nvPicPr>
          <p:cNvPr id="4" name="Content Placeholder 9">
            <a:extLst>
              <a:ext uri="{FF2B5EF4-FFF2-40B4-BE49-F238E27FC236}">
                <a16:creationId xmlns:a16="http://schemas.microsoft.com/office/drawing/2014/main" id="{6EF4F5DF-9452-248D-22AC-3AB6DD7C2150}"/>
              </a:ext>
            </a:extLst>
          </p:cNvPr>
          <p:cNvPicPr>
            <a:picLocks noGrp="1" noChangeAspect="1"/>
          </p:cNvPicPr>
          <p:nvPr>
            <p:ph idx="1"/>
          </p:nvPr>
        </p:nvPicPr>
        <p:blipFill rotWithShape="1">
          <a:blip r:embed="rId3"/>
          <a:srcRect l="12173" t="17701" b="4085"/>
          <a:stretch/>
        </p:blipFill>
        <p:spPr>
          <a:xfrm>
            <a:off x="349956" y="1952977"/>
            <a:ext cx="7228552" cy="4052711"/>
          </a:xfrm>
        </p:spPr>
      </p:pic>
      <p:pic>
        <p:nvPicPr>
          <p:cNvPr id="5" name="Content Placeholder 9">
            <a:extLst>
              <a:ext uri="{FF2B5EF4-FFF2-40B4-BE49-F238E27FC236}">
                <a16:creationId xmlns:a16="http://schemas.microsoft.com/office/drawing/2014/main" id="{FF0A4027-B4FF-4BAB-4C9B-6A1D84D5E4A7}"/>
              </a:ext>
            </a:extLst>
          </p:cNvPr>
          <p:cNvPicPr>
            <a:picLocks noChangeAspect="1"/>
          </p:cNvPicPr>
          <p:nvPr/>
        </p:nvPicPr>
        <p:blipFill rotWithShape="1">
          <a:blip r:embed="rId3"/>
          <a:srcRect l="11076" r="68487" b="89402"/>
          <a:stretch/>
        </p:blipFill>
        <p:spPr>
          <a:xfrm>
            <a:off x="349956" y="1403768"/>
            <a:ext cx="1682046" cy="549209"/>
          </a:xfrm>
          <a:prstGeom prst="rect">
            <a:avLst/>
          </a:prstGeom>
        </p:spPr>
      </p:pic>
      <p:pic>
        <p:nvPicPr>
          <p:cNvPr id="6" name="Picture 5">
            <a:extLst>
              <a:ext uri="{FF2B5EF4-FFF2-40B4-BE49-F238E27FC236}">
                <a16:creationId xmlns:a16="http://schemas.microsoft.com/office/drawing/2014/main" id="{B99BB18E-E893-578A-DFEE-804A0F4AA499}"/>
              </a:ext>
            </a:extLst>
          </p:cNvPr>
          <p:cNvPicPr>
            <a:picLocks noChangeAspect="1"/>
          </p:cNvPicPr>
          <p:nvPr/>
        </p:nvPicPr>
        <p:blipFill rotWithShape="1">
          <a:blip r:embed="rId4"/>
          <a:srcRect t="64785" b="13706"/>
          <a:stretch/>
        </p:blipFill>
        <p:spPr>
          <a:xfrm>
            <a:off x="7834489" y="1490133"/>
            <a:ext cx="3505200" cy="1422400"/>
          </a:xfrm>
          <a:prstGeom prst="rect">
            <a:avLst/>
          </a:prstGeom>
          <a:ln w="19050">
            <a:solidFill>
              <a:schemeClr val="bg1">
                <a:lumMod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720811F-FAAC-2E6D-38F9-B8F7F8BB7837}"/>
              </a:ext>
            </a:extLst>
          </p:cNvPr>
          <p:cNvPicPr>
            <a:picLocks noChangeAspect="1"/>
          </p:cNvPicPr>
          <p:nvPr/>
        </p:nvPicPr>
        <p:blipFill rotWithShape="1">
          <a:blip r:embed="rId5"/>
          <a:srcRect t="61040" b="2599"/>
          <a:stretch/>
        </p:blipFill>
        <p:spPr>
          <a:xfrm>
            <a:off x="7834489" y="3262488"/>
            <a:ext cx="3505254" cy="2404534"/>
          </a:xfrm>
          <a:prstGeom prst="rect">
            <a:avLst/>
          </a:prstGeom>
          <a:ln w="1905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154848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AFCB4-2AC7-49CF-93CE-0E1A73E25001}"/>
              </a:ext>
            </a:extLst>
          </p:cNvPr>
          <p:cNvSpPr>
            <a:spLocks noGrp="1"/>
          </p:cNvSpPr>
          <p:nvPr>
            <p:ph type="ctrTitle"/>
          </p:nvPr>
        </p:nvSpPr>
        <p:spPr>
          <a:xfrm>
            <a:off x="1928096" y="133448"/>
            <a:ext cx="9208160" cy="549209"/>
          </a:xfrm>
        </p:spPr>
        <p:txBody>
          <a:bodyPr/>
          <a:lstStyle/>
          <a:p>
            <a:r>
              <a:rPr lang="en-US" dirty="0"/>
              <a:t>Attitudes about vaccines and other science issues depend on several factors… </a:t>
            </a:r>
          </a:p>
        </p:txBody>
      </p:sp>
      <p:sp>
        <p:nvSpPr>
          <p:cNvPr id="15" name="TextBox 14">
            <a:extLst>
              <a:ext uri="{FF2B5EF4-FFF2-40B4-BE49-F238E27FC236}">
                <a16:creationId xmlns:a16="http://schemas.microsoft.com/office/drawing/2014/main" id="{083B6F18-6924-48BB-8AD1-B13A84AC8BF1}"/>
              </a:ext>
            </a:extLst>
          </p:cNvPr>
          <p:cNvSpPr txBox="1"/>
          <p:nvPr/>
        </p:nvSpPr>
        <p:spPr>
          <a:xfrm>
            <a:off x="280319" y="6382374"/>
            <a:ext cx="9314513" cy="646331"/>
          </a:xfrm>
          <a:prstGeom prst="rect">
            <a:avLst/>
          </a:prstGeom>
          <a:noFill/>
        </p:spPr>
        <p:txBody>
          <a:bodyPr wrap="square">
            <a:spAutoFit/>
          </a:bodyPr>
          <a:lstStyle/>
          <a:p>
            <a:r>
              <a:rPr lang="en-US" sz="1200" b="0" dirty="0" err="1">
                <a:solidFill>
                  <a:schemeClr val="bg1">
                    <a:lumMod val="75000"/>
                  </a:schemeClr>
                </a:solidFill>
              </a:rPr>
              <a:t>Wirz</a:t>
            </a:r>
            <a:r>
              <a:rPr lang="en-US" sz="1200" b="0" dirty="0">
                <a:solidFill>
                  <a:schemeClr val="bg1">
                    <a:lumMod val="75000"/>
                  </a:schemeClr>
                </a:solidFill>
              </a:rPr>
              <a:t>, C. D., Scheufele, D. A., &amp; Brossard, D. (2020). Societal Debates About Emerging Genetic Technologies: Toward a Science of Public Engagement. </a:t>
            </a:r>
            <a:r>
              <a:rPr lang="en-US" sz="1200" b="0" i="1" dirty="0">
                <a:solidFill>
                  <a:schemeClr val="bg1">
                    <a:lumMod val="75000"/>
                  </a:schemeClr>
                </a:solidFill>
              </a:rPr>
              <a:t>Environmental Communication</a:t>
            </a:r>
            <a:r>
              <a:rPr lang="en-US" sz="1200" b="0" dirty="0">
                <a:solidFill>
                  <a:schemeClr val="bg1">
                    <a:lumMod val="75000"/>
                  </a:schemeClr>
                </a:solidFill>
              </a:rPr>
              <a:t>, </a:t>
            </a:r>
            <a:r>
              <a:rPr lang="en-US" sz="1200" b="0" i="1" dirty="0">
                <a:solidFill>
                  <a:schemeClr val="bg1">
                    <a:lumMod val="75000"/>
                  </a:schemeClr>
                </a:solidFill>
              </a:rPr>
              <a:t>14</a:t>
            </a:r>
            <a:r>
              <a:rPr lang="en-US" sz="1200" b="0" dirty="0">
                <a:solidFill>
                  <a:schemeClr val="bg1">
                    <a:lumMod val="75000"/>
                  </a:schemeClr>
                </a:solidFill>
              </a:rPr>
              <a:t>(7), 859–864. https://doi.org/10.1080/17524032.2020.1811478</a:t>
            </a:r>
          </a:p>
          <a:p>
            <a:endParaRPr lang="en-US" sz="1200" b="0" i="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3420445-46D6-4526-B921-269568791783}"/>
              </a:ext>
            </a:extLst>
          </p:cNvPr>
          <p:cNvGrpSpPr/>
          <p:nvPr/>
        </p:nvGrpSpPr>
        <p:grpSpPr>
          <a:xfrm>
            <a:off x="5228965" y="1192826"/>
            <a:ext cx="5907291" cy="5524896"/>
            <a:chOff x="5417504" y="1199656"/>
            <a:chExt cx="5907291" cy="5524896"/>
          </a:xfrm>
        </p:grpSpPr>
        <p:sp>
          <p:nvSpPr>
            <p:cNvPr id="4" name="Oval 3">
              <a:extLst>
                <a:ext uri="{FF2B5EF4-FFF2-40B4-BE49-F238E27FC236}">
                  <a16:creationId xmlns:a16="http://schemas.microsoft.com/office/drawing/2014/main" id="{0B01C629-23D6-4B48-A6DE-4380C3959733}"/>
                </a:ext>
              </a:extLst>
            </p:cNvPr>
            <p:cNvSpPr/>
            <p:nvPr/>
          </p:nvSpPr>
          <p:spPr bwMode="auto">
            <a:xfrm>
              <a:off x="5417504" y="1199656"/>
              <a:ext cx="5907291" cy="5524896"/>
            </a:xfrm>
            <a:prstGeom prst="ellipse">
              <a:avLst/>
            </a:prstGeom>
            <a:solidFill>
              <a:srgbClr val="2E75B6"/>
            </a:solidFill>
            <a:ln w="9525">
              <a:solidFill>
                <a:schemeClr val="tx1"/>
              </a:solidFill>
              <a:miter lim="800000"/>
              <a:headEnd/>
              <a:tailEnd/>
            </a:ln>
            <a:effectLst>
              <a:outerShdw blurRad="152400" dist="101600" dir="2700000" algn="tl" rotWithShape="0">
                <a:prstClr val="black">
                  <a:alpha val="40000"/>
                </a:prstClr>
              </a:outerShdw>
            </a:effectLst>
          </p:spPr>
          <p:txBody>
            <a:bodyPr wrap="square" rtlCol="0" anchor="ctr">
              <a:spAutoFit/>
            </a:bodyPr>
            <a:lstStyle/>
            <a:p>
              <a:pPr algn="ctr"/>
              <a:endParaRPr lang="en-US" sz="2800" dirty="0"/>
            </a:p>
          </p:txBody>
        </p:sp>
        <p:sp>
          <p:nvSpPr>
            <p:cNvPr id="7" name="TextBox 6">
              <a:extLst>
                <a:ext uri="{FF2B5EF4-FFF2-40B4-BE49-F238E27FC236}">
                  <a16:creationId xmlns:a16="http://schemas.microsoft.com/office/drawing/2014/main" id="{A974578A-A138-4E2D-AC49-A598AE35D45C}"/>
                </a:ext>
              </a:extLst>
            </p:cNvPr>
            <p:cNvSpPr txBox="1"/>
            <p:nvPr/>
          </p:nvSpPr>
          <p:spPr>
            <a:xfrm rot="1887736">
              <a:off x="5960992" y="1583706"/>
              <a:ext cx="4820311" cy="4756796"/>
            </a:xfrm>
            <a:prstGeom prst="rect">
              <a:avLst/>
            </a:prstGeom>
            <a:noFill/>
          </p:spPr>
          <p:txBody>
            <a:bodyPr wrap="square" rtlCol="0">
              <a:prstTxWarp prst="textCircle">
                <a:avLst>
                  <a:gd name="adj" fmla="val 10950361"/>
                </a:avLst>
              </a:prstTxWarp>
              <a:spAutoFit/>
            </a:bodyPr>
            <a:lstStyle/>
            <a:p>
              <a:r>
                <a:rPr lang="en-US" dirty="0">
                  <a:solidFill>
                    <a:schemeClr val="bg1"/>
                  </a:solidFill>
                  <a:latin typeface="Century Gothic" panose="020B0502020202020204" pitchFamily="34" charset="0"/>
                </a:rPr>
                <a:t>Socio-political &amp; cultural context</a:t>
              </a:r>
            </a:p>
          </p:txBody>
        </p:sp>
      </p:grpSp>
      <p:grpSp>
        <p:nvGrpSpPr>
          <p:cNvPr id="11" name="Group 10">
            <a:extLst>
              <a:ext uri="{FF2B5EF4-FFF2-40B4-BE49-F238E27FC236}">
                <a16:creationId xmlns:a16="http://schemas.microsoft.com/office/drawing/2014/main" id="{64BE1CCD-1D36-4A39-A99F-5686510DE849}"/>
              </a:ext>
            </a:extLst>
          </p:cNvPr>
          <p:cNvGrpSpPr/>
          <p:nvPr/>
        </p:nvGrpSpPr>
        <p:grpSpPr>
          <a:xfrm>
            <a:off x="6006206" y="2162106"/>
            <a:ext cx="4408410" cy="4276232"/>
            <a:chOff x="6166944" y="1909796"/>
            <a:chExt cx="4408410" cy="4397579"/>
          </a:xfrm>
        </p:grpSpPr>
        <p:sp>
          <p:nvSpPr>
            <p:cNvPr id="5" name="Oval 4">
              <a:extLst>
                <a:ext uri="{FF2B5EF4-FFF2-40B4-BE49-F238E27FC236}">
                  <a16:creationId xmlns:a16="http://schemas.microsoft.com/office/drawing/2014/main" id="{F6B66150-A082-449C-8B7E-FD6F71C2D690}"/>
                </a:ext>
              </a:extLst>
            </p:cNvPr>
            <p:cNvSpPr/>
            <p:nvPr/>
          </p:nvSpPr>
          <p:spPr bwMode="auto">
            <a:xfrm>
              <a:off x="6166944" y="1909796"/>
              <a:ext cx="4408410" cy="4216368"/>
            </a:xfrm>
            <a:prstGeom prst="ellipse">
              <a:avLst/>
            </a:prstGeom>
            <a:solidFill>
              <a:srgbClr val="5B9BD5"/>
            </a:solidFill>
            <a:ln w="9525">
              <a:solidFill>
                <a:schemeClr val="tx1"/>
              </a:solidFill>
              <a:miter lim="800000"/>
              <a:headEnd/>
              <a:tailEnd/>
            </a:ln>
            <a:effectLst>
              <a:outerShdw blurRad="152400" dist="101600" dir="2700000" algn="tl" rotWithShape="0">
                <a:prstClr val="black">
                  <a:alpha val="40000"/>
                </a:prstClr>
              </a:outerShdw>
            </a:effectLst>
          </p:spPr>
          <p:txBody>
            <a:bodyPr wrap="square" rtlCol="0" anchor="ctr">
              <a:spAutoFit/>
            </a:bodyPr>
            <a:lstStyle/>
            <a:p>
              <a:pPr algn="ctr"/>
              <a:endParaRPr lang="en-US" sz="2800" dirty="0"/>
            </a:p>
          </p:txBody>
        </p:sp>
        <p:sp>
          <p:nvSpPr>
            <p:cNvPr id="8" name="TextBox 7">
              <a:extLst>
                <a:ext uri="{FF2B5EF4-FFF2-40B4-BE49-F238E27FC236}">
                  <a16:creationId xmlns:a16="http://schemas.microsoft.com/office/drawing/2014/main" id="{FB3680E2-72EC-4468-82F9-465B629E6A15}"/>
                </a:ext>
              </a:extLst>
            </p:cNvPr>
            <p:cNvSpPr txBox="1"/>
            <p:nvPr/>
          </p:nvSpPr>
          <p:spPr>
            <a:xfrm rot="2849676">
              <a:off x="6478995" y="2607138"/>
              <a:ext cx="3728708" cy="3671765"/>
            </a:xfrm>
            <a:prstGeom prst="rect">
              <a:avLst/>
            </a:prstGeom>
            <a:noFill/>
          </p:spPr>
          <p:txBody>
            <a:bodyPr wrap="square" rtlCol="0">
              <a:prstTxWarp prst="textCircle">
                <a:avLst>
                  <a:gd name="adj" fmla="val 10862680"/>
                </a:avLst>
              </a:prstTxWarp>
              <a:spAutoFit/>
            </a:bodyPr>
            <a:lstStyle/>
            <a:p>
              <a:r>
                <a:rPr lang="en-US" dirty="0">
                  <a:solidFill>
                    <a:schemeClr val="bg1"/>
                  </a:solidFill>
                  <a:latin typeface="Century Gothic" panose="020B0502020202020204" pitchFamily="34" charset="0"/>
                </a:rPr>
                <a:t>Information climate</a:t>
              </a:r>
            </a:p>
          </p:txBody>
        </p:sp>
      </p:grpSp>
      <p:grpSp>
        <p:nvGrpSpPr>
          <p:cNvPr id="12" name="Group 11">
            <a:extLst>
              <a:ext uri="{FF2B5EF4-FFF2-40B4-BE49-F238E27FC236}">
                <a16:creationId xmlns:a16="http://schemas.microsoft.com/office/drawing/2014/main" id="{BF8A156F-FEE5-4EEB-8D92-A5C339EFEF01}"/>
              </a:ext>
            </a:extLst>
          </p:cNvPr>
          <p:cNvGrpSpPr/>
          <p:nvPr/>
        </p:nvGrpSpPr>
        <p:grpSpPr>
          <a:xfrm>
            <a:off x="6958928" y="3276778"/>
            <a:ext cx="2447369" cy="2423200"/>
            <a:chOff x="7147464" y="2750504"/>
            <a:chExt cx="2447369" cy="2423200"/>
          </a:xfrm>
        </p:grpSpPr>
        <p:sp>
          <p:nvSpPr>
            <p:cNvPr id="6" name="Oval 5">
              <a:extLst>
                <a:ext uri="{FF2B5EF4-FFF2-40B4-BE49-F238E27FC236}">
                  <a16:creationId xmlns:a16="http://schemas.microsoft.com/office/drawing/2014/main" id="{0D5E9D78-6068-4C08-95AF-02DFEC85D437}"/>
                </a:ext>
              </a:extLst>
            </p:cNvPr>
            <p:cNvSpPr/>
            <p:nvPr/>
          </p:nvSpPr>
          <p:spPr bwMode="auto">
            <a:xfrm>
              <a:off x="7147464" y="2750504"/>
              <a:ext cx="2447369" cy="2423200"/>
            </a:xfrm>
            <a:prstGeom prst="ellipse">
              <a:avLst/>
            </a:prstGeom>
            <a:solidFill>
              <a:srgbClr val="BDD7EE"/>
            </a:solidFill>
            <a:ln w="9525">
              <a:solidFill>
                <a:schemeClr val="tx1"/>
              </a:solidFill>
              <a:miter lim="800000"/>
              <a:headEnd/>
              <a:tailEnd/>
            </a:ln>
            <a:effectLst>
              <a:outerShdw blurRad="152400" dist="101600" dir="2700000" algn="tl" rotWithShape="0">
                <a:prstClr val="black">
                  <a:alpha val="40000"/>
                </a:prstClr>
              </a:outerShdw>
            </a:effectLst>
          </p:spPr>
          <p:txBody>
            <a:bodyPr wrap="square" rtlCol="0" anchor="ctr">
              <a:spAutoFit/>
            </a:bodyPr>
            <a:lstStyle/>
            <a:p>
              <a:pPr algn="ctr"/>
              <a:endParaRPr lang="en-US" sz="2800" dirty="0"/>
            </a:p>
          </p:txBody>
        </p:sp>
        <p:sp>
          <p:nvSpPr>
            <p:cNvPr id="9" name="TextBox 8">
              <a:extLst>
                <a:ext uri="{FF2B5EF4-FFF2-40B4-BE49-F238E27FC236}">
                  <a16:creationId xmlns:a16="http://schemas.microsoft.com/office/drawing/2014/main" id="{D1ED9986-2714-41F1-8732-E0F31823647C}"/>
                </a:ext>
              </a:extLst>
            </p:cNvPr>
            <p:cNvSpPr txBox="1"/>
            <p:nvPr/>
          </p:nvSpPr>
          <p:spPr>
            <a:xfrm>
              <a:off x="7280707" y="3509239"/>
              <a:ext cx="2180880" cy="707886"/>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rPr>
                <a:t>Individual level characteristics</a:t>
              </a:r>
            </a:p>
          </p:txBody>
        </p:sp>
      </p:grpSp>
      <p:pic>
        <p:nvPicPr>
          <p:cNvPr id="2052" name="Picture 4">
            <a:extLst>
              <a:ext uri="{FF2B5EF4-FFF2-40B4-BE49-F238E27FC236}">
                <a16:creationId xmlns:a16="http://schemas.microsoft.com/office/drawing/2014/main" id="{B8AA705D-8676-4ADE-9525-617FF1119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813" y="2382797"/>
            <a:ext cx="2326272" cy="34894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cover of science literacy&#10;&#10;Description automatically generated with low confidence">
            <a:extLst>
              <a:ext uri="{FF2B5EF4-FFF2-40B4-BE49-F238E27FC236}">
                <a16:creationId xmlns:a16="http://schemas.microsoft.com/office/drawing/2014/main" id="{2B4DD278-C1D4-9B3C-EB96-B9FBBDC31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955" y="1179690"/>
            <a:ext cx="3334449" cy="5046133"/>
          </a:xfrm>
          <a:prstGeom prst="rect">
            <a:avLst/>
          </a:prstGeom>
        </p:spPr>
      </p:pic>
      <p:sp>
        <p:nvSpPr>
          <p:cNvPr id="3" name="Title 2">
            <a:extLst>
              <a:ext uri="{FF2B5EF4-FFF2-40B4-BE49-F238E27FC236}">
                <a16:creationId xmlns:a16="http://schemas.microsoft.com/office/drawing/2014/main" id="{BFA0544F-E363-10B1-E61F-28B12635F083}"/>
              </a:ext>
            </a:extLst>
          </p:cNvPr>
          <p:cNvSpPr>
            <a:spLocks noGrp="1"/>
          </p:cNvSpPr>
          <p:nvPr>
            <p:ph type="ctrTitle"/>
          </p:nvPr>
        </p:nvSpPr>
        <p:spPr>
          <a:xfrm>
            <a:off x="1928096" y="133448"/>
            <a:ext cx="7023993" cy="549209"/>
          </a:xfrm>
        </p:spPr>
        <p:txBody>
          <a:bodyPr/>
          <a:lstStyle/>
          <a:p>
            <a:r>
              <a:rPr lang="en-US" dirty="0"/>
              <a:t>Debunking the “knowledge-deficit model” and rethinking science literacy</a:t>
            </a:r>
          </a:p>
        </p:txBody>
      </p:sp>
      <p:sp>
        <p:nvSpPr>
          <p:cNvPr id="12" name="Content Placeholder 1">
            <a:extLst>
              <a:ext uri="{FF2B5EF4-FFF2-40B4-BE49-F238E27FC236}">
                <a16:creationId xmlns:a16="http://schemas.microsoft.com/office/drawing/2014/main" id="{4191ABE8-18EA-6C72-134A-0FF151ACF28A}"/>
              </a:ext>
            </a:extLst>
          </p:cNvPr>
          <p:cNvSpPr>
            <a:spLocks noGrp="1"/>
          </p:cNvSpPr>
          <p:nvPr>
            <p:ph idx="1"/>
          </p:nvPr>
        </p:nvSpPr>
        <p:spPr>
          <a:xfrm>
            <a:off x="5440092" y="1283211"/>
            <a:ext cx="5765984" cy="1198767"/>
          </a:xfrm>
        </p:spPr>
        <p:txBody>
          <a:bodyPr/>
          <a:lstStyle/>
          <a:p>
            <a:r>
              <a:rPr lang="en-US" dirty="0"/>
              <a:t>Assumption:</a:t>
            </a:r>
          </a:p>
          <a:p>
            <a:pPr lvl="1"/>
            <a:r>
              <a:rPr lang="en-US" dirty="0"/>
              <a:t>If people were only more informed, they would be more supportive of science…</a:t>
            </a:r>
          </a:p>
        </p:txBody>
      </p:sp>
      <p:sp>
        <p:nvSpPr>
          <p:cNvPr id="13" name="Title 2">
            <a:extLst>
              <a:ext uri="{FF2B5EF4-FFF2-40B4-BE49-F238E27FC236}">
                <a16:creationId xmlns:a16="http://schemas.microsoft.com/office/drawing/2014/main" id="{56137375-CD6D-AAB4-4100-9DB8C0FD7EA2}"/>
              </a:ext>
            </a:extLst>
          </p:cNvPr>
          <p:cNvSpPr txBox="1">
            <a:spLocks/>
          </p:cNvSpPr>
          <p:nvPr/>
        </p:nvSpPr>
        <p:spPr>
          <a:xfrm>
            <a:off x="6550029" y="2759665"/>
            <a:ext cx="3311682" cy="549209"/>
          </a:xfrm>
          <a:prstGeom prst="rect">
            <a:avLst/>
          </a:prstGeom>
        </p:spPr>
        <p:txBody>
          <a:bodyPr/>
          <a:lstStyle>
            <a:lvl1pPr algn="l" rtl="0" eaLnBrk="1" fontAlgn="base" hangingPunct="1">
              <a:spcBef>
                <a:spcPct val="0"/>
              </a:spcBef>
              <a:spcAft>
                <a:spcPct val="0"/>
              </a:spcAft>
              <a:defRPr sz="2800" b="1">
                <a:solidFill>
                  <a:srgbClr val="C00000"/>
                </a:solidFill>
                <a:latin typeface="+mj-lt"/>
                <a:ea typeface="+mj-ea"/>
                <a:cs typeface="+mj-cs"/>
              </a:defRPr>
            </a:lvl1pPr>
            <a:lvl2pPr algn="l" rtl="0" eaLnBrk="1" fontAlgn="base" hangingPunct="1">
              <a:spcBef>
                <a:spcPct val="0"/>
              </a:spcBef>
              <a:spcAft>
                <a:spcPct val="0"/>
              </a:spcAft>
              <a:defRPr sz="2400" b="1">
                <a:solidFill>
                  <a:srgbClr val="BC0A2C"/>
                </a:solidFill>
                <a:latin typeface="Arial Narrow" pitchFamily="34" charset="0"/>
              </a:defRPr>
            </a:lvl2pPr>
            <a:lvl3pPr algn="l" rtl="0" eaLnBrk="1" fontAlgn="base" hangingPunct="1">
              <a:spcBef>
                <a:spcPct val="0"/>
              </a:spcBef>
              <a:spcAft>
                <a:spcPct val="0"/>
              </a:spcAft>
              <a:defRPr sz="2400" b="1">
                <a:solidFill>
                  <a:srgbClr val="BC0A2C"/>
                </a:solidFill>
                <a:latin typeface="Arial Narrow" pitchFamily="34" charset="0"/>
              </a:defRPr>
            </a:lvl3pPr>
            <a:lvl4pPr algn="l" rtl="0" eaLnBrk="1" fontAlgn="base" hangingPunct="1">
              <a:spcBef>
                <a:spcPct val="0"/>
              </a:spcBef>
              <a:spcAft>
                <a:spcPct val="0"/>
              </a:spcAft>
              <a:defRPr sz="2400" b="1">
                <a:solidFill>
                  <a:srgbClr val="BC0A2C"/>
                </a:solidFill>
                <a:latin typeface="Arial Narrow" pitchFamily="34" charset="0"/>
              </a:defRPr>
            </a:lvl4pPr>
            <a:lvl5pPr algn="l" rtl="0" eaLnBrk="1" fontAlgn="base" hangingPunct="1">
              <a:spcBef>
                <a:spcPct val="0"/>
              </a:spcBef>
              <a:spcAft>
                <a:spcPct val="0"/>
              </a:spcAft>
              <a:defRPr sz="2400" b="1">
                <a:solidFill>
                  <a:srgbClr val="BC0A2C"/>
                </a:solidFill>
                <a:latin typeface="Arial Narrow" pitchFamily="34" charset="0"/>
              </a:defRPr>
            </a:lvl5pPr>
            <a:lvl6pPr marL="457200" algn="l" rtl="0" eaLnBrk="1" fontAlgn="base" hangingPunct="1">
              <a:spcBef>
                <a:spcPct val="0"/>
              </a:spcBef>
              <a:spcAft>
                <a:spcPct val="0"/>
              </a:spcAft>
              <a:defRPr sz="2400" b="1">
                <a:solidFill>
                  <a:srgbClr val="BC0A2C"/>
                </a:solidFill>
                <a:latin typeface="Arial Narrow" pitchFamily="34" charset="0"/>
              </a:defRPr>
            </a:lvl6pPr>
            <a:lvl7pPr marL="914400" algn="l" rtl="0" eaLnBrk="1" fontAlgn="base" hangingPunct="1">
              <a:spcBef>
                <a:spcPct val="0"/>
              </a:spcBef>
              <a:spcAft>
                <a:spcPct val="0"/>
              </a:spcAft>
              <a:defRPr sz="2400" b="1">
                <a:solidFill>
                  <a:srgbClr val="BC0A2C"/>
                </a:solidFill>
                <a:latin typeface="Arial Narrow" pitchFamily="34" charset="0"/>
              </a:defRPr>
            </a:lvl7pPr>
            <a:lvl8pPr marL="1371600" algn="l" rtl="0" eaLnBrk="1" fontAlgn="base" hangingPunct="1">
              <a:spcBef>
                <a:spcPct val="0"/>
              </a:spcBef>
              <a:spcAft>
                <a:spcPct val="0"/>
              </a:spcAft>
              <a:defRPr sz="2400" b="1">
                <a:solidFill>
                  <a:srgbClr val="BC0A2C"/>
                </a:solidFill>
                <a:latin typeface="Arial Narrow" pitchFamily="34" charset="0"/>
              </a:defRPr>
            </a:lvl8pPr>
            <a:lvl9pPr marL="1828800" algn="l" rtl="0" eaLnBrk="1" fontAlgn="base" hangingPunct="1">
              <a:spcBef>
                <a:spcPct val="0"/>
              </a:spcBef>
              <a:spcAft>
                <a:spcPct val="0"/>
              </a:spcAft>
              <a:defRPr sz="2400" b="1">
                <a:solidFill>
                  <a:srgbClr val="BC0A2C"/>
                </a:solidFill>
                <a:latin typeface="Arial Narrow" pitchFamily="34" charset="0"/>
              </a:defRPr>
            </a:lvl9pPr>
          </a:lstStyle>
          <a:p>
            <a:pPr algn="ctr"/>
            <a:r>
              <a:rPr lang="en-US" kern="0" dirty="0">
                <a:solidFill>
                  <a:schemeClr val="bg1">
                    <a:lumMod val="50000"/>
                  </a:schemeClr>
                </a:solidFill>
              </a:rPr>
              <a:t>THE BEST SCIENCE INFORMATION </a:t>
            </a:r>
          </a:p>
          <a:p>
            <a:pPr algn="ctr"/>
            <a:r>
              <a:rPr lang="en-US" kern="0" dirty="0">
                <a:solidFill>
                  <a:schemeClr val="bg1">
                    <a:lumMod val="50000"/>
                  </a:schemeClr>
                </a:solidFill>
              </a:rPr>
              <a:t>≠ </a:t>
            </a:r>
          </a:p>
          <a:p>
            <a:pPr algn="ctr"/>
            <a:r>
              <a:rPr lang="en-US" kern="0" dirty="0">
                <a:solidFill>
                  <a:schemeClr val="bg1">
                    <a:lumMod val="50000"/>
                  </a:schemeClr>
                </a:solidFill>
              </a:rPr>
              <a:t>PUBLIC SUPPORT</a:t>
            </a:r>
          </a:p>
        </p:txBody>
      </p:sp>
      <p:sp>
        <p:nvSpPr>
          <p:cNvPr id="14" name="TextBox 13">
            <a:extLst>
              <a:ext uri="{FF2B5EF4-FFF2-40B4-BE49-F238E27FC236}">
                <a16:creationId xmlns:a16="http://schemas.microsoft.com/office/drawing/2014/main" id="{9D76E88A-417D-E654-4D2E-BB8DC14A4216}"/>
              </a:ext>
            </a:extLst>
          </p:cNvPr>
          <p:cNvSpPr txBox="1"/>
          <p:nvPr/>
        </p:nvSpPr>
        <p:spPr>
          <a:xfrm>
            <a:off x="359342" y="6397990"/>
            <a:ext cx="5510880" cy="461665"/>
          </a:xfrm>
          <a:prstGeom prst="rect">
            <a:avLst/>
          </a:prstGeom>
          <a:noFill/>
        </p:spPr>
        <p:txBody>
          <a:bodyPr wrap="square">
            <a:spAutoFit/>
          </a:bodyPr>
          <a:lstStyle/>
          <a:p>
            <a:r>
              <a:rPr lang="en-US" sz="1100" b="0" dirty="0">
                <a:solidFill>
                  <a:schemeClr val="bg1">
                    <a:lumMod val="75000"/>
                  </a:schemeClr>
                </a:solidFill>
                <a:latin typeface="+mn-lt"/>
                <a:cs typeface="Arial" panose="020B0604020202020204" pitchFamily="34" charset="0"/>
              </a:rPr>
              <a:t>(Brossard &amp; Shanahan, 2003; Priest, 1995, 2001; MacDonald et al., 2020) </a:t>
            </a:r>
          </a:p>
          <a:p>
            <a:endParaRPr lang="en-US" sz="12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203880"/>
      </p:ext>
    </p:extLst>
  </p:cSld>
  <p:clrMapOvr>
    <a:masterClrMapping/>
  </p:clrMapOvr>
  <p:transition>
    <p:pull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cover of science literacy&#10;&#10;Description automatically generated with low confidence">
            <a:extLst>
              <a:ext uri="{FF2B5EF4-FFF2-40B4-BE49-F238E27FC236}">
                <a16:creationId xmlns:a16="http://schemas.microsoft.com/office/drawing/2014/main" id="{2B4DD278-C1D4-9B3C-EB96-B9FBBDC31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955" y="1179690"/>
            <a:ext cx="3334449" cy="5046133"/>
          </a:xfrm>
          <a:prstGeom prst="rect">
            <a:avLst/>
          </a:prstGeom>
        </p:spPr>
      </p:pic>
      <p:sp>
        <p:nvSpPr>
          <p:cNvPr id="4" name="Rectangle 3">
            <a:extLst>
              <a:ext uri="{FF2B5EF4-FFF2-40B4-BE49-F238E27FC236}">
                <a16:creationId xmlns:a16="http://schemas.microsoft.com/office/drawing/2014/main" id="{320E2BED-70DE-5A8E-2E7B-51D77BEC3B41}"/>
              </a:ext>
            </a:extLst>
          </p:cNvPr>
          <p:cNvSpPr/>
          <p:nvPr/>
        </p:nvSpPr>
        <p:spPr bwMode="auto">
          <a:xfrm>
            <a:off x="1220352" y="4829502"/>
            <a:ext cx="9985724" cy="1198767"/>
          </a:xfrm>
          <a:prstGeom prst="rect">
            <a:avLst/>
          </a:prstGeom>
          <a:solidFill>
            <a:srgbClr val="C00000"/>
          </a:solidFill>
          <a:ln w="9525">
            <a:noFill/>
            <a:miter lim="800000"/>
            <a:headEnd/>
            <a:tailEnd/>
          </a:ln>
          <a:effectLst>
            <a:outerShdw blurRad="152400" dist="101600" dir="2700000" algn="tl" rotWithShape="0">
              <a:prstClr val="black">
                <a:alpha val="40000"/>
              </a:prstClr>
            </a:outerShdw>
          </a:effectLst>
        </p:spPr>
        <p:txBody>
          <a:bodyPr wrap="square" rtlCol="0" anchor="ctr">
            <a:spAutoFit/>
          </a:bodyPr>
          <a:lstStyle/>
          <a:p>
            <a:pPr algn="ctr"/>
            <a:endParaRPr lang="en-US" sz="2800" dirty="0"/>
          </a:p>
        </p:txBody>
      </p:sp>
      <p:sp>
        <p:nvSpPr>
          <p:cNvPr id="3" name="Title 2">
            <a:extLst>
              <a:ext uri="{FF2B5EF4-FFF2-40B4-BE49-F238E27FC236}">
                <a16:creationId xmlns:a16="http://schemas.microsoft.com/office/drawing/2014/main" id="{BFA0544F-E363-10B1-E61F-28B12635F083}"/>
              </a:ext>
            </a:extLst>
          </p:cNvPr>
          <p:cNvSpPr>
            <a:spLocks noGrp="1"/>
          </p:cNvSpPr>
          <p:nvPr>
            <p:ph type="ctrTitle"/>
          </p:nvPr>
        </p:nvSpPr>
        <p:spPr>
          <a:xfrm>
            <a:off x="1928096" y="133448"/>
            <a:ext cx="7023993" cy="549209"/>
          </a:xfrm>
        </p:spPr>
        <p:txBody>
          <a:bodyPr/>
          <a:lstStyle/>
          <a:p>
            <a:r>
              <a:rPr lang="en-US" dirty="0"/>
              <a:t>Debunking the “knowledge-deficit model” and rethinking science literacy</a:t>
            </a:r>
          </a:p>
        </p:txBody>
      </p:sp>
      <p:sp>
        <p:nvSpPr>
          <p:cNvPr id="2" name="Title 2">
            <a:extLst>
              <a:ext uri="{FF2B5EF4-FFF2-40B4-BE49-F238E27FC236}">
                <a16:creationId xmlns:a16="http://schemas.microsoft.com/office/drawing/2014/main" id="{305E2DA6-7C77-6855-CA6B-F9F2DBF14AFF}"/>
              </a:ext>
            </a:extLst>
          </p:cNvPr>
          <p:cNvSpPr txBox="1">
            <a:spLocks/>
          </p:cNvSpPr>
          <p:nvPr/>
        </p:nvSpPr>
        <p:spPr>
          <a:xfrm>
            <a:off x="1418609" y="5129101"/>
            <a:ext cx="9751296" cy="549209"/>
          </a:xfrm>
          <a:prstGeom prst="rect">
            <a:avLst/>
          </a:prstGeom>
        </p:spPr>
        <p:txBody>
          <a:bodyPr/>
          <a:lstStyle>
            <a:lvl1pPr algn="l" rtl="0" eaLnBrk="1" fontAlgn="base" hangingPunct="1">
              <a:spcBef>
                <a:spcPct val="0"/>
              </a:spcBef>
              <a:spcAft>
                <a:spcPct val="0"/>
              </a:spcAft>
              <a:defRPr sz="2800" b="1">
                <a:solidFill>
                  <a:srgbClr val="C00000"/>
                </a:solidFill>
                <a:latin typeface="+mj-lt"/>
                <a:ea typeface="+mj-ea"/>
                <a:cs typeface="+mj-cs"/>
              </a:defRPr>
            </a:lvl1pPr>
            <a:lvl2pPr algn="l" rtl="0" eaLnBrk="1" fontAlgn="base" hangingPunct="1">
              <a:spcBef>
                <a:spcPct val="0"/>
              </a:spcBef>
              <a:spcAft>
                <a:spcPct val="0"/>
              </a:spcAft>
              <a:defRPr sz="2400" b="1">
                <a:solidFill>
                  <a:srgbClr val="BC0A2C"/>
                </a:solidFill>
                <a:latin typeface="Arial Narrow" pitchFamily="34" charset="0"/>
              </a:defRPr>
            </a:lvl2pPr>
            <a:lvl3pPr algn="l" rtl="0" eaLnBrk="1" fontAlgn="base" hangingPunct="1">
              <a:spcBef>
                <a:spcPct val="0"/>
              </a:spcBef>
              <a:spcAft>
                <a:spcPct val="0"/>
              </a:spcAft>
              <a:defRPr sz="2400" b="1">
                <a:solidFill>
                  <a:srgbClr val="BC0A2C"/>
                </a:solidFill>
                <a:latin typeface="Arial Narrow" pitchFamily="34" charset="0"/>
              </a:defRPr>
            </a:lvl3pPr>
            <a:lvl4pPr algn="l" rtl="0" eaLnBrk="1" fontAlgn="base" hangingPunct="1">
              <a:spcBef>
                <a:spcPct val="0"/>
              </a:spcBef>
              <a:spcAft>
                <a:spcPct val="0"/>
              </a:spcAft>
              <a:defRPr sz="2400" b="1">
                <a:solidFill>
                  <a:srgbClr val="BC0A2C"/>
                </a:solidFill>
                <a:latin typeface="Arial Narrow" pitchFamily="34" charset="0"/>
              </a:defRPr>
            </a:lvl4pPr>
            <a:lvl5pPr algn="l" rtl="0" eaLnBrk="1" fontAlgn="base" hangingPunct="1">
              <a:spcBef>
                <a:spcPct val="0"/>
              </a:spcBef>
              <a:spcAft>
                <a:spcPct val="0"/>
              </a:spcAft>
              <a:defRPr sz="2400" b="1">
                <a:solidFill>
                  <a:srgbClr val="BC0A2C"/>
                </a:solidFill>
                <a:latin typeface="Arial Narrow" pitchFamily="34" charset="0"/>
              </a:defRPr>
            </a:lvl5pPr>
            <a:lvl6pPr marL="457200" algn="l" rtl="0" eaLnBrk="1" fontAlgn="base" hangingPunct="1">
              <a:spcBef>
                <a:spcPct val="0"/>
              </a:spcBef>
              <a:spcAft>
                <a:spcPct val="0"/>
              </a:spcAft>
              <a:defRPr sz="2400" b="1">
                <a:solidFill>
                  <a:srgbClr val="BC0A2C"/>
                </a:solidFill>
                <a:latin typeface="Arial Narrow" pitchFamily="34" charset="0"/>
              </a:defRPr>
            </a:lvl6pPr>
            <a:lvl7pPr marL="914400" algn="l" rtl="0" eaLnBrk="1" fontAlgn="base" hangingPunct="1">
              <a:spcBef>
                <a:spcPct val="0"/>
              </a:spcBef>
              <a:spcAft>
                <a:spcPct val="0"/>
              </a:spcAft>
              <a:defRPr sz="2400" b="1">
                <a:solidFill>
                  <a:srgbClr val="BC0A2C"/>
                </a:solidFill>
                <a:latin typeface="Arial Narrow" pitchFamily="34" charset="0"/>
              </a:defRPr>
            </a:lvl7pPr>
            <a:lvl8pPr marL="1371600" algn="l" rtl="0" eaLnBrk="1" fontAlgn="base" hangingPunct="1">
              <a:spcBef>
                <a:spcPct val="0"/>
              </a:spcBef>
              <a:spcAft>
                <a:spcPct val="0"/>
              </a:spcAft>
              <a:defRPr sz="2400" b="1">
                <a:solidFill>
                  <a:srgbClr val="BC0A2C"/>
                </a:solidFill>
                <a:latin typeface="Arial Narrow" pitchFamily="34" charset="0"/>
              </a:defRPr>
            </a:lvl8pPr>
            <a:lvl9pPr marL="1828800" algn="l" rtl="0" eaLnBrk="1" fontAlgn="base" hangingPunct="1">
              <a:spcBef>
                <a:spcPct val="0"/>
              </a:spcBef>
              <a:spcAft>
                <a:spcPct val="0"/>
              </a:spcAft>
              <a:defRPr sz="2400" b="1">
                <a:solidFill>
                  <a:srgbClr val="BC0A2C"/>
                </a:solidFill>
                <a:latin typeface="Arial Narrow" pitchFamily="34" charset="0"/>
              </a:defRPr>
            </a:lvl9pPr>
          </a:lstStyle>
          <a:p>
            <a:r>
              <a:rPr lang="en-US" kern="0" dirty="0">
                <a:solidFill>
                  <a:schemeClr val="bg1"/>
                </a:solidFill>
              </a:rPr>
              <a:t>Information/knowledge matters in different ways for different groups </a:t>
            </a:r>
          </a:p>
        </p:txBody>
      </p:sp>
      <p:sp>
        <p:nvSpPr>
          <p:cNvPr id="12" name="Content Placeholder 1">
            <a:extLst>
              <a:ext uri="{FF2B5EF4-FFF2-40B4-BE49-F238E27FC236}">
                <a16:creationId xmlns:a16="http://schemas.microsoft.com/office/drawing/2014/main" id="{4191ABE8-18EA-6C72-134A-0FF151ACF28A}"/>
              </a:ext>
            </a:extLst>
          </p:cNvPr>
          <p:cNvSpPr>
            <a:spLocks noGrp="1"/>
          </p:cNvSpPr>
          <p:nvPr>
            <p:ph idx="1"/>
          </p:nvPr>
        </p:nvSpPr>
        <p:spPr>
          <a:xfrm>
            <a:off x="5440092" y="1283211"/>
            <a:ext cx="5765984" cy="1198767"/>
          </a:xfrm>
        </p:spPr>
        <p:txBody>
          <a:bodyPr/>
          <a:lstStyle/>
          <a:p>
            <a:r>
              <a:rPr lang="en-US" dirty="0"/>
              <a:t>Assumption:</a:t>
            </a:r>
          </a:p>
          <a:p>
            <a:pPr lvl="1"/>
            <a:r>
              <a:rPr lang="en-US" dirty="0"/>
              <a:t>If people were only more informed, they would be more supportive of science…</a:t>
            </a:r>
          </a:p>
        </p:txBody>
      </p:sp>
      <p:sp>
        <p:nvSpPr>
          <p:cNvPr id="13" name="Title 2">
            <a:extLst>
              <a:ext uri="{FF2B5EF4-FFF2-40B4-BE49-F238E27FC236}">
                <a16:creationId xmlns:a16="http://schemas.microsoft.com/office/drawing/2014/main" id="{56137375-CD6D-AAB4-4100-9DB8C0FD7EA2}"/>
              </a:ext>
            </a:extLst>
          </p:cNvPr>
          <p:cNvSpPr txBox="1">
            <a:spLocks/>
          </p:cNvSpPr>
          <p:nvPr/>
        </p:nvSpPr>
        <p:spPr>
          <a:xfrm>
            <a:off x="6550029" y="2759665"/>
            <a:ext cx="3311682" cy="549209"/>
          </a:xfrm>
          <a:prstGeom prst="rect">
            <a:avLst/>
          </a:prstGeom>
        </p:spPr>
        <p:txBody>
          <a:bodyPr/>
          <a:lstStyle>
            <a:lvl1pPr algn="l" rtl="0" eaLnBrk="1" fontAlgn="base" hangingPunct="1">
              <a:spcBef>
                <a:spcPct val="0"/>
              </a:spcBef>
              <a:spcAft>
                <a:spcPct val="0"/>
              </a:spcAft>
              <a:defRPr sz="2800" b="1">
                <a:solidFill>
                  <a:srgbClr val="C00000"/>
                </a:solidFill>
                <a:latin typeface="+mj-lt"/>
                <a:ea typeface="+mj-ea"/>
                <a:cs typeface="+mj-cs"/>
              </a:defRPr>
            </a:lvl1pPr>
            <a:lvl2pPr algn="l" rtl="0" eaLnBrk="1" fontAlgn="base" hangingPunct="1">
              <a:spcBef>
                <a:spcPct val="0"/>
              </a:spcBef>
              <a:spcAft>
                <a:spcPct val="0"/>
              </a:spcAft>
              <a:defRPr sz="2400" b="1">
                <a:solidFill>
                  <a:srgbClr val="BC0A2C"/>
                </a:solidFill>
                <a:latin typeface="Arial Narrow" pitchFamily="34" charset="0"/>
              </a:defRPr>
            </a:lvl2pPr>
            <a:lvl3pPr algn="l" rtl="0" eaLnBrk="1" fontAlgn="base" hangingPunct="1">
              <a:spcBef>
                <a:spcPct val="0"/>
              </a:spcBef>
              <a:spcAft>
                <a:spcPct val="0"/>
              </a:spcAft>
              <a:defRPr sz="2400" b="1">
                <a:solidFill>
                  <a:srgbClr val="BC0A2C"/>
                </a:solidFill>
                <a:latin typeface="Arial Narrow" pitchFamily="34" charset="0"/>
              </a:defRPr>
            </a:lvl3pPr>
            <a:lvl4pPr algn="l" rtl="0" eaLnBrk="1" fontAlgn="base" hangingPunct="1">
              <a:spcBef>
                <a:spcPct val="0"/>
              </a:spcBef>
              <a:spcAft>
                <a:spcPct val="0"/>
              </a:spcAft>
              <a:defRPr sz="2400" b="1">
                <a:solidFill>
                  <a:srgbClr val="BC0A2C"/>
                </a:solidFill>
                <a:latin typeface="Arial Narrow" pitchFamily="34" charset="0"/>
              </a:defRPr>
            </a:lvl4pPr>
            <a:lvl5pPr algn="l" rtl="0" eaLnBrk="1" fontAlgn="base" hangingPunct="1">
              <a:spcBef>
                <a:spcPct val="0"/>
              </a:spcBef>
              <a:spcAft>
                <a:spcPct val="0"/>
              </a:spcAft>
              <a:defRPr sz="2400" b="1">
                <a:solidFill>
                  <a:srgbClr val="BC0A2C"/>
                </a:solidFill>
                <a:latin typeface="Arial Narrow" pitchFamily="34" charset="0"/>
              </a:defRPr>
            </a:lvl5pPr>
            <a:lvl6pPr marL="457200" algn="l" rtl="0" eaLnBrk="1" fontAlgn="base" hangingPunct="1">
              <a:spcBef>
                <a:spcPct val="0"/>
              </a:spcBef>
              <a:spcAft>
                <a:spcPct val="0"/>
              </a:spcAft>
              <a:defRPr sz="2400" b="1">
                <a:solidFill>
                  <a:srgbClr val="BC0A2C"/>
                </a:solidFill>
                <a:latin typeface="Arial Narrow" pitchFamily="34" charset="0"/>
              </a:defRPr>
            </a:lvl6pPr>
            <a:lvl7pPr marL="914400" algn="l" rtl="0" eaLnBrk="1" fontAlgn="base" hangingPunct="1">
              <a:spcBef>
                <a:spcPct val="0"/>
              </a:spcBef>
              <a:spcAft>
                <a:spcPct val="0"/>
              </a:spcAft>
              <a:defRPr sz="2400" b="1">
                <a:solidFill>
                  <a:srgbClr val="BC0A2C"/>
                </a:solidFill>
                <a:latin typeface="Arial Narrow" pitchFamily="34" charset="0"/>
              </a:defRPr>
            </a:lvl7pPr>
            <a:lvl8pPr marL="1371600" algn="l" rtl="0" eaLnBrk="1" fontAlgn="base" hangingPunct="1">
              <a:spcBef>
                <a:spcPct val="0"/>
              </a:spcBef>
              <a:spcAft>
                <a:spcPct val="0"/>
              </a:spcAft>
              <a:defRPr sz="2400" b="1">
                <a:solidFill>
                  <a:srgbClr val="BC0A2C"/>
                </a:solidFill>
                <a:latin typeface="Arial Narrow" pitchFamily="34" charset="0"/>
              </a:defRPr>
            </a:lvl8pPr>
            <a:lvl9pPr marL="1828800" algn="l" rtl="0" eaLnBrk="1" fontAlgn="base" hangingPunct="1">
              <a:spcBef>
                <a:spcPct val="0"/>
              </a:spcBef>
              <a:spcAft>
                <a:spcPct val="0"/>
              </a:spcAft>
              <a:defRPr sz="2400" b="1">
                <a:solidFill>
                  <a:srgbClr val="BC0A2C"/>
                </a:solidFill>
                <a:latin typeface="Arial Narrow" pitchFamily="34" charset="0"/>
              </a:defRPr>
            </a:lvl9pPr>
          </a:lstStyle>
          <a:p>
            <a:pPr algn="ctr"/>
            <a:r>
              <a:rPr lang="en-US" kern="0" dirty="0">
                <a:solidFill>
                  <a:schemeClr val="bg1">
                    <a:lumMod val="50000"/>
                  </a:schemeClr>
                </a:solidFill>
              </a:rPr>
              <a:t>THE BEST SCIENCE INFORMATION </a:t>
            </a:r>
          </a:p>
          <a:p>
            <a:pPr algn="ctr"/>
            <a:r>
              <a:rPr lang="en-US" kern="0" dirty="0">
                <a:solidFill>
                  <a:schemeClr val="bg1">
                    <a:lumMod val="50000"/>
                  </a:schemeClr>
                </a:solidFill>
              </a:rPr>
              <a:t>≠ </a:t>
            </a:r>
          </a:p>
          <a:p>
            <a:pPr algn="ctr"/>
            <a:r>
              <a:rPr lang="en-US" kern="0" dirty="0">
                <a:solidFill>
                  <a:schemeClr val="bg1">
                    <a:lumMod val="50000"/>
                  </a:schemeClr>
                </a:solidFill>
              </a:rPr>
              <a:t>PUBLIC SUPPORT</a:t>
            </a:r>
          </a:p>
        </p:txBody>
      </p:sp>
      <p:sp>
        <p:nvSpPr>
          <p:cNvPr id="14" name="TextBox 13">
            <a:extLst>
              <a:ext uri="{FF2B5EF4-FFF2-40B4-BE49-F238E27FC236}">
                <a16:creationId xmlns:a16="http://schemas.microsoft.com/office/drawing/2014/main" id="{9D76E88A-417D-E654-4D2E-BB8DC14A4216}"/>
              </a:ext>
            </a:extLst>
          </p:cNvPr>
          <p:cNvSpPr txBox="1"/>
          <p:nvPr/>
        </p:nvSpPr>
        <p:spPr>
          <a:xfrm>
            <a:off x="359342" y="6397990"/>
            <a:ext cx="5510880" cy="461665"/>
          </a:xfrm>
          <a:prstGeom prst="rect">
            <a:avLst/>
          </a:prstGeom>
          <a:noFill/>
        </p:spPr>
        <p:txBody>
          <a:bodyPr wrap="square">
            <a:spAutoFit/>
          </a:bodyPr>
          <a:lstStyle/>
          <a:p>
            <a:r>
              <a:rPr lang="en-US" sz="1100" b="0" dirty="0">
                <a:solidFill>
                  <a:schemeClr val="bg1">
                    <a:lumMod val="75000"/>
                  </a:schemeClr>
                </a:solidFill>
                <a:latin typeface="+mn-lt"/>
                <a:cs typeface="Arial" panose="020B0604020202020204" pitchFamily="34" charset="0"/>
              </a:rPr>
              <a:t>(Brossard &amp; Shanahan, 2003; Priest, 1995, 2001; MacDonald et al., 2020) </a:t>
            </a:r>
          </a:p>
          <a:p>
            <a:endParaRPr lang="en-US" sz="12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15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F828-29C1-482F-8AF9-BC3C4F54FE99}"/>
              </a:ext>
            </a:extLst>
          </p:cNvPr>
          <p:cNvSpPr>
            <a:spLocks noGrp="1"/>
          </p:cNvSpPr>
          <p:nvPr>
            <p:ph type="title"/>
          </p:nvPr>
        </p:nvSpPr>
        <p:spPr>
          <a:xfrm>
            <a:off x="1974669" y="57677"/>
            <a:ext cx="8219198" cy="784480"/>
          </a:xfrm>
        </p:spPr>
        <p:txBody>
          <a:bodyPr>
            <a:noAutofit/>
          </a:bodyPr>
          <a:lstStyle/>
          <a:p>
            <a:r>
              <a:rPr lang="en-US" dirty="0">
                <a:solidFill>
                  <a:srgbClr val="C00000"/>
                </a:solidFill>
                <a:latin typeface="+mn-lt"/>
              </a:rPr>
              <a:t>“Low-information publics” make sense of information through different filters </a:t>
            </a:r>
          </a:p>
        </p:txBody>
      </p:sp>
      <p:pic>
        <p:nvPicPr>
          <p:cNvPr id="4" name="Graphic 3" descr="Brainstorm outline">
            <a:extLst>
              <a:ext uri="{FF2B5EF4-FFF2-40B4-BE49-F238E27FC236}">
                <a16:creationId xmlns:a16="http://schemas.microsoft.com/office/drawing/2014/main" id="{B1D3A2E8-8086-44D3-A94F-A54BA1DEE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0359" y="3429000"/>
            <a:ext cx="2890345" cy="2890345"/>
          </a:xfrm>
          <a:prstGeom prst="rect">
            <a:avLst/>
          </a:prstGeom>
        </p:spPr>
      </p:pic>
      <p:grpSp>
        <p:nvGrpSpPr>
          <p:cNvPr id="28" name="Group 27">
            <a:extLst>
              <a:ext uri="{FF2B5EF4-FFF2-40B4-BE49-F238E27FC236}">
                <a16:creationId xmlns:a16="http://schemas.microsoft.com/office/drawing/2014/main" id="{22BC7584-F6BE-4ACC-A2C4-A203E2F94803}"/>
              </a:ext>
            </a:extLst>
          </p:cNvPr>
          <p:cNvGrpSpPr/>
          <p:nvPr/>
        </p:nvGrpSpPr>
        <p:grpSpPr>
          <a:xfrm>
            <a:off x="115945" y="3303762"/>
            <a:ext cx="4514653" cy="2108223"/>
            <a:chOff x="-16143" y="1523021"/>
            <a:chExt cx="4828524" cy="2497021"/>
          </a:xfrm>
          <a:solidFill>
            <a:schemeClr val="bg1">
              <a:lumMod val="50000"/>
            </a:schemeClr>
          </a:solidFill>
        </p:grpSpPr>
        <p:sp>
          <p:nvSpPr>
            <p:cNvPr id="5" name="Cloud 4">
              <a:extLst>
                <a:ext uri="{FF2B5EF4-FFF2-40B4-BE49-F238E27FC236}">
                  <a16:creationId xmlns:a16="http://schemas.microsoft.com/office/drawing/2014/main" id="{B488CB87-F590-4AE2-AF87-9665F1F76010}"/>
                </a:ext>
              </a:extLst>
            </p:cNvPr>
            <p:cNvSpPr/>
            <p:nvPr/>
          </p:nvSpPr>
          <p:spPr>
            <a:xfrm>
              <a:off x="-16143" y="1523021"/>
              <a:ext cx="3722914" cy="2497021"/>
            </a:xfrm>
            <a:prstGeom prst="cloud">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do the </a:t>
              </a:r>
              <a:r>
                <a:rPr lang="en-US" sz="2400" dirty="0">
                  <a:solidFill>
                    <a:srgbClr val="C00000"/>
                  </a:solidFill>
                </a:rPr>
                <a:t>media</a:t>
              </a:r>
              <a:r>
                <a:rPr lang="en-US" sz="2400" dirty="0"/>
                <a:t> around me define and interpret this?</a:t>
              </a:r>
            </a:p>
          </p:txBody>
        </p:sp>
        <p:sp>
          <p:nvSpPr>
            <p:cNvPr id="10" name="Oval 9">
              <a:extLst>
                <a:ext uri="{FF2B5EF4-FFF2-40B4-BE49-F238E27FC236}">
                  <a16:creationId xmlns:a16="http://schemas.microsoft.com/office/drawing/2014/main" id="{93D2446E-4160-4636-8DF7-5BE9CC7B19CE}"/>
                </a:ext>
              </a:extLst>
            </p:cNvPr>
            <p:cNvSpPr/>
            <p:nvPr/>
          </p:nvSpPr>
          <p:spPr>
            <a:xfrm>
              <a:off x="3435531" y="3272172"/>
              <a:ext cx="400594" cy="453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66A214-CAE0-4BE4-82D8-D46419D9592A}"/>
                </a:ext>
              </a:extLst>
            </p:cNvPr>
            <p:cNvSpPr/>
            <p:nvPr/>
          </p:nvSpPr>
          <p:spPr>
            <a:xfrm>
              <a:off x="3992202" y="3577020"/>
              <a:ext cx="200297" cy="24632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4DEE74-6D2B-42B6-AA00-3C262AB21570}"/>
                </a:ext>
              </a:extLst>
            </p:cNvPr>
            <p:cNvSpPr/>
            <p:nvPr/>
          </p:nvSpPr>
          <p:spPr>
            <a:xfrm>
              <a:off x="4335454" y="3794871"/>
              <a:ext cx="112529" cy="11010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58F2C2-BF37-4564-8FDE-C0F4543D0B62}"/>
                </a:ext>
              </a:extLst>
            </p:cNvPr>
            <p:cNvSpPr/>
            <p:nvPr/>
          </p:nvSpPr>
          <p:spPr>
            <a:xfrm>
              <a:off x="4699852" y="3909940"/>
              <a:ext cx="112529" cy="11010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308032B-4163-4D56-A892-E74AA29C74FF}"/>
              </a:ext>
            </a:extLst>
          </p:cNvPr>
          <p:cNvGrpSpPr/>
          <p:nvPr/>
        </p:nvGrpSpPr>
        <p:grpSpPr>
          <a:xfrm>
            <a:off x="6389617" y="1157953"/>
            <a:ext cx="4577555" cy="2477849"/>
            <a:chOff x="7304017" y="1458010"/>
            <a:chExt cx="4577555" cy="2477849"/>
          </a:xfrm>
          <a:solidFill>
            <a:schemeClr val="bg1">
              <a:lumMod val="50000"/>
            </a:schemeClr>
          </a:solidFill>
        </p:grpSpPr>
        <p:sp>
          <p:nvSpPr>
            <p:cNvPr id="9" name="Cloud 8">
              <a:extLst>
                <a:ext uri="{FF2B5EF4-FFF2-40B4-BE49-F238E27FC236}">
                  <a16:creationId xmlns:a16="http://schemas.microsoft.com/office/drawing/2014/main" id="{5DEA1358-30A4-4E72-8D85-6DC1B017B243}"/>
                </a:ext>
              </a:extLst>
            </p:cNvPr>
            <p:cNvSpPr/>
            <p:nvPr/>
          </p:nvSpPr>
          <p:spPr>
            <a:xfrm>
              <a:off x="8214955" y="1458010"/>
              <a:ext cx="3666617" cy="2057400"/>
            </a:xfrm>
            <a:prstGeom prst="cloud">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much information do I need to decide?</a:t>
              </a:r>
            </a:p>
          </p:txBody>
        </p:sp>
        <p:sp>
          <p:nvSpPr>
            <p:cNvPr id="13" name="Oval 12">
              <a:extLst>
                <a:ext uri="{FF2B5EF4-FFF2-40B4-BE49-F238E27FC236}">
                  <a16:creationId xmlns:a16="http://schemas.microsoft.com/office/drawing/2014/main" id="{CC961321-0788-4D21-ABF5-514FC6E47C1C}"/>
                </a:ext>
              </a:extLst>
            </p:cNvPr>
            <p:cNvSpPr/>
            <p:nvPr/>
          </p:nvSpPr>
          <p:spPr>
            <a:xfrm>
              <a:off x="8074937" y="3085901"/>
              <a:ext cx="400594" cy="453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A651B58-44E4-45E3-998C-B503F41A46C7}"/>
                </a:ext>
              </a:extLst>
            </p:cNvPr>
            <p:cNvSpPr/>
            <p:nvPr/>
          </p:nvSpPr>
          <p:spPr>
            <a:xfrm>
              <a:off x="7874639" y="3453859"/>
              <a:ext cx="200297" cy="24632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191FA54-51F2-4FCE-874A-CD300944747E}"/>
                </a:ext>
              </a:extLst>
            </p:cNvPr>
            <p:cNvSpPr/>
            <p:nvPr/>
          </p:nvSpPr>
          <p:spPr>
            <a:xfrm>
              <a:off x="7625291" y="3714970"/>
              <a:ext cx="112529" cy="11010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3AB987-F146-403D-9CA9-4081415738BB}"/>
                </a:ext>
              </a:extLst>
            </p:cNvPr>
            <p:cNvSpPr/>
            <p:nvPr/>
          </p:nvSpPr>
          <p:spPr>
            <a:xfrm>
              <a:off x="7304017" y="3825757"/>
              <a:ext cx="112529" cy="11010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1C38B251-370A-4260-A2D7-4D0A5ABA0254}"/>
              </a:ext>
            </a:extLst>
          </p:cNvPr>
          <p:cNvGrpSpPr/>
          <p:nvPr/>
        </p:nvGrpSpPr>
        <p:grpSpPr>
          <a:xfrm>
            <a:off x="6919555" y="3498900"/>
            <a:ext cx="4725670" cy="2743556"/>
            <a:chOff x="6919555" y="3498900"/>
            <a:chExt cx="4725670" cy="2743556"/>
          </a:xfrm>
          <a:solidFill>
            <a:schemeClr val="bg1">
              <a:lumMod val="50000"/>
            </a:schemeClr>
          </a:solidFill>
        </p:grpSpPr>
        <p:sp>
          <p:nvSpPr>
            <p:cNvPr id="8" name="Cloud 7">
              <a:extLst>
                <a:ext uri="{FF2B5EF4-FFF2-40B4-BE49-F238E27FC236}">
                  <a16:creationId xmlns:a16="http://schemas.microsoft.com/office/drawing/2014/main" id="{82628D98-224A-4198-8C2E-E16FAD4A77DA}"/>
                </a:ext>
              </a:extLst>
            </p:cNvPr>
            <p:cNvSpPr/>
            <p:nvPr/>
          </p:nvSpPr>
          <p:spPr>
            <a:xfrm>
              <a:off x="8074937" y="3498900"/>
              <a:ext cx="3570288" cy="2743556"/>
            </a:xfrm>
            <a:prstGeom prst="cloud">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do those interpretations fit with my beliefs and other values?</a:t>
              </a:r>
            </a:p>
          </p:txBody>
        </p:sp>
        <p:sp>
          <p:nvSpPr>
            <p:cNvPr id="15" name="Oval 14">
              <a:extLst>
                <a:ext uri="{FF2B5EF4-FFF2-40B4-BE49-F238E27FC236}">
                  <a16:creationId xmlns:a16="http://schemas.microsoft.com/office/drawing/2014/main" id="{047D4012-3300-4E1A-A9A8-244F4111C70F}"/>
                </a:ext>
              </a:extLst>
            </p:cNvPr>
            <p:cNvSpPr/>
            <p:nvPr/>
          </p:nvSpPr>
          <p:spPr>
            <a:xfrm>
              <a:off x="7200407" y="5342896"/>
              <a:ext cx="200297" cy="24632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B8AE17-451E-41C6-9EBF-9B27145D12BB}"/>
                </a:ext>
              </a:extLst>
            </p:cNvPr>
            <p:cNvSpPr/>
            <p:nvPr/>
          </p:nvSpPr>
          <p:spPr>
            <a:xfrm>
              <a:off x="7569027" y="5205030"/>
              <a:ext cx="400594" cy="453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5A7D1B6-51EF-49C2-8287-AF23F3B9B2F5}"/>
                </a:ext>
              </a:extLst>
            </p:cNvPr>
            <p:cNvSpPr/>
            <p:nvPr/>
          </p:nvSpPr>
          <p:spPr>
            <a:xfrm>
              <a:off x="6919555" y="5307440"/>
              <a:ext cx="112529" cy="11010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Box 2">
            <a:extLst>
              <a:ext uri="{FF2B5EF4-FFF2-40B4-BE49-F238E27FC236}">
                <a16:creationId xmlns:a16="http://schemas.microsoft.com/office/drawing/2014/main" id="{49864FE6-22F6-134B-BA7C-577AC630F168}"/>
              </a:ext>
            </a:extLst>
          </p:cNvPr>
          <p:cNvSpPr txBox="1">
            <a:spLocks noChangeArrowheads="1"/>
          </p:cNvSpPr>
          <p:nvPr/>
        </p:nvSpPr>
        <p:spPr bwMode="auto">
          <a:xfrm>
            <a:off x="546775" y="5488348"/>
            <a:ext cx="45193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20000"/>
              </a:spcBef>
              <a:spcAft>
                <a:spcPct val="0"/>
              </a:spcAft>
              <a:defRPr sz="2000" kern="1200">
                <a:solidFill>
                  <a:schemeClr val="tx1"/>
                </a:solidFill>
                <a:latin typeface="Times New Roman" charset="0"/>
                <a:ea typeface="ＭＳ Ｐゴシック" charset="-128"/>
                <a:cs typeface="+mn-cs"/>
              </a:defRPr>
            </a:lvl1pPr>
            <a:lvl2pPr marL="457200" algn="l" rtl="0" fontAlgn="base">
              <a:spcBef>
                <a:spcPct val="20000"/>
              </a:spcBef>
              <a:spcAft>
                <a:spcPct val="0"/>
              </a:spcAft>
              <a:defRPr sz="2000" kern="1200">
                <a:solidFill>
                  <a:schemeClr val="tx1"/>
                </a:solidFill>
                <a:latin typeface="Times New Roman" charset="0"/>
                <a:ea typeface="ＭＳ Ｐゴシック" charset="-128"/>
                <a:cs typeface="+mn-cs"/>
              </a:defRPr>
            </a:lvl2pPr>
            <a:lvl3pPr marL="914400" algn="l" rtl="0" fontAlgn="base">
              <a:spcBef>
                <a:spcPct val="20000"/>
              </a:spcBef>
              <a:spcAft>
                <a:spcPct val="0"/>
              </a:spcAft>
              <a:defRPr sz="2000" kern="1200">
                <a:solidFill>
                  <a:schemeClr val="tx1"/>
                </a:solidFill>
                <a:latin typeface="Times New Roman" charset="0"/>
                <a:ea typeface="ＭＳ Ｐゴシック" charset="-128"/>
                <a:cs typeface="+mn-cs"/>
              </a:defRPr>
            </a:lvl3pPr>
            <a:lvl4pPr marL="1371600" algn="l" rtl="0" fontAlgn="base">
              <a:spcBef>
                <a:spcPct val="20000"/>
              </a:spcBef>
              <a:spcAft>
                <a:spcPct val="0"/>
              </a:spcAft>
              <a:defRPr sz="2000" kern="1200">
                <a:solidFill>
                  <a:schemeClr val="tx1"/>
                </a:solidFill>
                <a:latin typeface="Times New Roman" charset="0"/>
                <a:ea typeface="ＭＳ Ｐゴシック" charset="-128"/>
                <a:cs typeface="+mn-cs"/>
              </a:defRPr>
            </a:lvl4pPr>
            <a:lvl5pPr marL="1828800" algn="l" rtl="0" fontAlgn="base">
              <a:spcBef>
                <a:spcPct val="20000"/>
              </a:spcBef>
              <a:spcAft>
                <a:spcPct val="0"/>
              </a:spcAft>
              <a:defRPr sz="2000" kern="1200">
                <a:solidFill>
                  <a:schemeClr val="tx1"/>
                </a:solidFill>
                <a:latin typeface="Times New Roman" charset="0"/>
                <a:ea typeface="ＭＳ Ｐゴシック" charset="-128"/>
                <a:cs typeface="+mn-cs"/>
              </a:defRPr>
            </a:lvl5pPr>
            <a:lvl6pPr marL="2286000" algn="l" defTabSz="914400" rtl="0" eaLnBrk="1" latinLnBrk="0" hangingPunct="1">
              <a:defRPr sz="2000" kern="1200">
                <a:solidFill>
                  <a:schemeClr val="tx1"/>
                </a:solidFill>
                <a:latin typeface="Times New Roman" charset="0"/>
                <a:ea typeface="ＭＳ Ｐゴシック" charset="-128"/>
                <a:cs typeface="+mn-cs"/>
              </a:defRPr>
            </a:lvl6pPr>
            <a:lvl7pPr marL="2743200" algn="l" defTabSz="914400" rtl="0" eaLnBrk="1" latinLnBrk="0" hangingPunct="1">
              <a:defRPr sz="2000" kern="1200">
                <a:solidFill>
                  <a:schemeClr val="tx1"/>
                </a:solidFill>
                <a:latin typeface="Times New Roman" charset="0"/>
                <a:ea typeface="ＭＳ Ｐゴシック" charset="-128"/>
                <a:cs typeface="+mn-cs"/>
              </a:defRPr>
            </a:lvl7pPr>
            <a:lvl8pPr marL="3200400" algn="l" defTabSz="914400" rtl="0" eaLnBrk="1" latinLnBrk="0" hangingPunct="1">
              <a:defRPr sz="2000" kern="1200">
                <a:solidFill>
                  <a:schemeClr val="tx1"/>
                </a:solidFill>
                <a:latin typeface="Times New Roman" charset="0"/>
                <a:ea typeface="ＭＳ Ｐゴシック" charset="-128"/>
                <a:cs typeface="+mn-cs"/>
              </a:defRPr>
            </a:lvl8pPr>
            <a:lvl9pPr marL="3657600" algn="l" defTabSz="914400" rtl="0" eaLnBrk="1" latinLnBrk="0" hangingPunct="1">
              <a:defRPr sz="2000" kern="1200">
                <a:solidFill>
                  <a:schemeClr val="tx1"/>
                </a:solidFill>
                <a:latin typeface="Times New Roman" charset="0"/>
                <a:ea typeface="ＭＳ Ｐゴシック" charset="-128"/>
                <a:cs typeface="+mn-cs"/>
              </a:defRPr>
            </a:lvl9pPr>
          </a:lstStyle>
          <a:p>
            <a:pPr eaLnBrk="1" hangingPunct="1"/>
            <a:r>
              <a:rPr lang="en-US" altLang="x-none" sz="2400" dirty="0">
                <a:solidFill>
                  <a:srgbClr val="C00000"/>
                </a:solidFill>
                <a:latin typeface="Arial Narrow" charset="0"/>
              </a:rPr>
              <a:t>It is crucial to understand the  specific context is which we operate</a:t>
            </a:r>
          </a:p>
        </p:txBody>
      </p:sp>
      <p:grpSp>
        <p:nvGrpSpPr>
          <p:cNvPr id="6" name="Group 5">
            <a:extLst>
              <a:ext uri="{FF2B5EF4-FFF2-40B4-BE49-F238E27FC236}">
                <a16:creationId xmlns:a16="http://schemas.microsoft.com/office/drawing/2014/main" id="{11ADBBE5-5CD7-329E-207A-2145DF49B817}"/>
              </a:ext>
            </a:extLst>
          </p:cNvPr>
          <p:cNvGrpSpPr/>
          <p:nvPr/>
        </p:nvGrpSpPr>
        <p:grpSpPr>
          <a:xfrm rot="14669717">
            <a:off x="4564393" y="2927072"/>
            <a:ext cx="1076518" cy="453457"/>
            <a:chOff x="6919555" y="5205030"/>
            <a:chExt cx="1050066" cy="453457"/>
          </a:xfrm>
          <a:solidFill>
            <a:schemeClr val="bg1">
              <a:lumMod val="50000"/>
            </a:schemeClr>
          </a:solidFill>
        </p:grpSpPr>
        <p:sp>
          <p:nvSpPr>
            <p:cNvPr id="11" name="Oval 10">
              <a:extLst>
                <a:ext uri="{FF2B5EF4-FFF2-40B4-BE49-F238E27FC236}">
                  <a16:creationId xmlns:a16="http://schemas.microsoft.com/office/drawing/2014/main" id="{CF966D37-8A62-1932-FB58-DCB58D9ED04E}"/>
                </a:ext>
              </a:extLst>
            </p:cNvPr>
            <p:cNvSpPr/>
            <p:nvPr/>
          </p:nvSpPr>
          <p:spPr>
            <a:xfrm>
              <a:off x="7200407" y="5342896"/>
              <a:ext cx="200297" cy="24632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8A21B9-9746-D9EE-5832-3C99887834CD}"/>
                </a:ext>
              </a:extLst>
            </p:cNvPr>
            <p:cNvSpPr/>
            <p:nvPr/>
          </p:nvSpPr>
          <p:spPr>
            <a:xfrm>
              <a:off x="7569027" y="5205030"/>
              <a:ext cx="400594" cy="453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909B48-7D56-0639-13FC-C55A02D804DD}"/>
                </a:ext>
              </a:extLst>
            </p:cNvPr>
            <p:cNvSpPr/>
            <p:nvPr/>
          </p:nvSpPr>
          <p:spPr>
            <a:xfrm>
              <a:off x="6919555" y="5307440"/>
              <a:ext cx="112529" cy="11010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loud 18">
            <a:extLst>
              <a:ext uri="{FF2B5EF4-FFF2-40B4-BE49-F238E27FC236}">
                <a16:creationId xmlns:a16="http://schemas.microsoft.com/office/drawing/2014/main" id="{D69C22EA-68EA-ED9A-E699-2AE68AD1C419}"/>
              </a:ext>
            </a:extLst>
          </p:cNvPr>
          <p:cNvSpPr/>
          <p:nvPr/>
        </p:nvSpPr>
        <p:spPr>
          <a:xfrm>
            <a:off x="1826179" y="1330004"/>
            <a:ext cx="3185874" cy="1774062"/>
          </a:xfrm>
          <a:prstGeom prst="cloud">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do my friends and family think?</a:t>
            </a:r>
          </a:p>
        </p:txBody>
      </p:sp>
    </p:spTree>
    <p:extLst>
      <p:ext uri="{BB962C8B-B14F-4D97-AF65-F5344CB8AC3E}">
        <p14:creationId xmlns:p14="http://schemas.microsoft.com/office/powerpoint/2010/main" val="689806870"/>
      </p:ext>
    </p:extLst>
  </p:cSld>
  <p:clrMapOvr>
    <a:masterClrMapping/>
  </p:clrMapOvr>
  <p:transition>
    <p:pull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40EA72-D956-9D5A-FBEF-F9AAD897F8D1}"/>
              </a:ext>
            </a:extLst>
          </p:cNvPr>
          <p:cNvSpPr>
            <a:spLocks noGrp="1"/>
          </p:cNvSpPr>
          <p:nvPr>
            <p:ph type="ctrTitle"/>
          </p:nvPr>
        </p:nvSpPr>
        <p:spPr>
          <a:xfrm>
            <a:off x="1928095" y="133448"/>
            <a:ext cx="8056163" cy="549209"/>
          </a:xfrm>
        </p:spPr>
        <p:txBody>
          <a:bodyPr/>
          <a:lstStyle/>
          <a:p>
            <a:r>
              <a:rPr lang="en-US" dirty="0"/>
              <a:t>Information environments and individual characteristics shape how we understand science </a:t>
            </a:r>
          </a:p>
        </p:txBody>
      </p:sp>
      <p:pic>
        <p:nvPicPr>
          <p:cNvPr id="2" name="Picture 1">
            <a:extLst>
              <a:ext uri="{FF2B5EF4-FFF2-40B4-BE49-F238E27FC236}">
                <a16:creationId xmlns:a16="http://schemas.microsoft.com/office/drawing/2014/main" id="{054E8CB7-B8EE-7D35-7C25-CA25672CFA87}"/>
              </a:ext>
            </a:extLst>
          </p:cNvPr>
          <p:cNvPicPr>
            <a:picLocks noChangeAspect="1"/>
          </p:cNvPicPr>
          <p:nvPr/>
        </p:nvPicPr>
        <p:blipFill rotWithShape="1">
          <a:blip r:embed="rId3"/>
          <a:srcRect t="4668" b="31012"/>
          <a:stretch/>
        </p:blipFill>
        <p:spPr>
          <a:xfrm>
            <a:off x="0" y="1347634"/>
            <a:ext cx="6096000" cy="3200401"/>
          </a:xfrm>
          <a:prstGeom prst="rect">
            <a:avLst/>
          </a:prstGeom>
        </p:spPr>
      </p:pic>
      <p:pic>
        <p:nvPicPr>
          <p:cNvPr id="5" name="Picture 4">
            <a:extLst>
              <a:ext uri="{FF2B5EF4-FFF2-40B4-BE49-F238E27FC236}">
                <a16:creationId xmlns:a16="http://schemas.microsoft.com/office/drawing/2014/main" id="{D883BFA0-DE1B-9568-3AB1-77840A8D4926}"/>
              </a:ext>
            </a:extLst>
          </p:cNvPr>
          <p:cNvPicPr>
            <a:picLocks noChangeAspect="1"/>
          </p:cNvPicPr>
          <p:nvPr/>
        </p:nvPicPr>
        <p:blipFill>
          <a:blip r:embed="rId4"/>
          <a:stretch>
            <a:fillRect/>
          </a:stretch>
        </p:blipFill>
        <p:spPr>
          <a:xfrm>
            <a:off x="5210174" y="1171939"/>
            <a:ext cx="6430272" cy="1257475"/>
          </a:xfrm>
          <a:prstGeom prst="rect">
            <a:avLst/>
          </a:prstGeom>
        </p:spPr>
      </p:pic>
      <p:pic>
        <p:nvPicPr>
          <p:cNvPr id="7" name="Picture 6">
            <a:extLst>
              <a:ext uri="{FF2B5EF4-FFF2-40B4-BE49-F238E27FC236}">
                <a16:creationId xmlns:a16="http://schemas.microsoft.com/office/drawing/2014/main" id="{061630E4-0516-2300-1EA7-386C3BAE0FFA}"/>
              </a:ext>
            </a:extLst>
          </p:cNvPr>
          <p:cNvPicPr>
            <a:picLocks noChangeAspect="1"/>
          </p:cNvPicPr>
          <p:nvPr/>
        </p:nvPicPr>
        <p:blipFill>
          <a:blip r:embed="rId5"/>
          <a:stretch>
            <a:fillRect/>
          </a:stretch>
        </p:blipFill>
        <p:spPr>
          <a:xfrm>
            <a:off x="5195884" y="2457989"/>
            <a:ext cx="6458851" cy="1124107"/>
          </a:xfrm>
          <a:prstGeom prst="rect">
            <a:avLst/>
          </a:prstGeom>
        </p:spPr>
      </p:pic>
      <p:pic>
        <p:nvPicPr>
          <p:cNvPr id="9" name="Picture 8">
            <a:extLst>
              <a:ext uri="{FF2B5EF4-FFF2-40B4-BE49-F238E27FC236}">
                <a16:creationId xmlns:a16="http://schemas.microsoft.com/office/drawing/2014/main" id="{874A7E1B-F8A4-5F1B-C600-02FB9EA56A63}"/>
              </a:ext>
            </a:extLst>
          </p:cNvPr>
          <p:cNvPicPr>
            <a:picLocks noChangeAspect="1"/>
          </p:cNvPicPr>
          <p:nvPr/>
        </p:nvPicPr>
        <p:blipFill>
          <a:blip r:embed="rId6"/>
          <a:stretch>
            <a:fillRect/>
          </a:stretch>
        </p:blipFill>
        <p:spPr>
          <a:xfrm>
            <a:off x="5195884" y="3643658"/>
            <a:ext cx="6392167" cy="1228896"/>
          </a:xfrm>
          <a:prstGeom prst="rect">
            <a:avLst/>
          </a:prstGeom>
        </p:spPr>
      </p:pic>
      <p:pic>
        <p:nvPicPr>
          <p:cNvPr id="11" name="Picture 10">
            <a:extLst>
              <a:ext uri="{FF2B5EF4-FFF2-40B4-BE49-F238E27FC236}">
                <a16:creationId xmlns:a16="http://schemas.microsoft.com/office/drawing/2014/main" id="{07481624-A1F4-C9A5-ABA1-1AB0D1A3DE66}"/>
              </a:ext>
            </a:extLst>
          </p:cNvPr>
          <p:cNvPicPr>
            <a:picLocks noChangeAspect="1"/>
          </p:cNvPicPr>
          <p:nvPr/>
        </p:nvPicPr>
        <p:blipFill>
          <a:blip r:embed="rId7"/>
          <a:stretch>
            <a:fillRect/>
          </a:stretch>
        </p:blipFill>
        <p:spPr>
          <a:xfrm>
            <a:off x="1404358" y="4628638"/>
            <a:ext cx="8297433" cy="2114845"/>
          </a:xfrm>
          <a:prstGeom prst="rect">
            <a:avLst/>
          </a:prstGeom>
        </p:spPr>
      </p:pic>
    </p:spTree>
    <p:extLst>
      <p:ext uri="{BB962C8B-B14F-4D97-AF65-F5344CB8AC3E}">
        <p14:creationId xmlns:p14="http://schemas.microsoft.com/office/powerpoint/2010/main" val="567680329"/>
      </p:ext>
    </p:extLst>
  </p:cSld>
  <p:clrMapOvr>
    <a:masterClrMapping/>
  </p:clrMapOvr>
  <p:transition>
    <p:pull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BE1BEC-F9A5-4DDC-A4DD-1107F00B6415}"/>
              </a:ext>
            </a:extLst>
          </p:cNvPr>
          <p:cNvSpPr>
            <a:spLocks noGrp="1"/>
          </p:cNvSpPr>
          <p:nvPr>
            <p:ph idx="1"/>
          </p:nvPr>
        </p:nvSpPr>
        <p:spPr>
          <a:xfrm>
            <a:off x="2582360" y="2117182"/>
            <a:ext cx="7027280" cy="3185138"/>
          </a:xfrm>
        </p:spPr>
        <p:txBody>
          <a:bodyPr/>
          <a:lstStyle/>
          <a:p>
            <a:r>
              <a:rPr lang="en-US" dirty="0"/>
              <a:t>The risks that kill people the most and the risks that upset people the most are often unrelated </a:t>
            </a:r>
            <a:endParaRPr lang="en-US" sz="1050" dirty="0"/>
          </a:p>
          <a:p>
            <a:r>
              <a:rPr lang="en-US" b="1" dirty="0"/>
              <a:t>Potential </a:t>
            </a:r>
            <a:r>
              <a:rPr lang="en-US" dirty="0"/>
              <a:t>impact is what people care about </a:t>
            </a:r>
          </a:p>
          <a:p>
            <a:pPr lvl="1"/>
            <a:r>
              <a:rPr lang="en-US" i="1" dirty="0"/>
              <a:t>Impact </a:t>
            </a:r>
            <a:r>
              <a:rPr lang="en-US" dirty="0"/>
              <a:t>can be RISKS or BENEFITS</a:t>
            </a:r>
            <a:endParaRPr lang="en-US" sz="1200" dirty="0"/>
          </a:p>
          <a:p>
            <a:r>
              <a:rPr lang="en-US" dirty="0"/>
              <a:t>Concern is influenced more by </a:t>
            </a:r>
            <a:r>
              <a:rPr lang="en-US" b="1" i="1" dirty="0"/>
              <a:t>qualitative</a:t>
            </a:r>
            <a:r>
              <a:rPr lang="en-US" dirty="0"/>
              <a:t> factors rather than </a:t>
            </a:r>
            <a:r>
              <a:rPr lang="en-US" b="1" i="1" dirty="0"/>
              <a:t>quantitative </a:t>
            </a:r>
            <a:r>
              <a:rPr lang="en-US" dirty="0"/>
              <a:t>risk assessment </a:t>
            </a:r>
          </a:p>
        </p:txBody>
      </p:sp>
      <p:sp>
        <p:nvSpPr>
          <p:cNvPr id="3" name="Title 2">
            <a:extLst>
              <a:ext uri="{FF2B5EF4-FFF2-40B4-BE49-F238E27FC236}">
                <a16:creationId xmlns:a16="http://schemas.microsoft.com/office/drawing/2014/main" id="{716D09CA-6D3A-4D74-9F82-5671C4E12C89}"/>
              </a:ext>
            </a:extLst>
          </p:cNvPr>
          <p:cNvSpPr>
            <a:spLocks noGrp="1"/>
          </p:cNvSpPr>
          <p:nvPr>
            <p:ph type="ctrTitle"/>
          </p:nvPr>
        </p:nvSpPr>
        <p:spPr>
          <a:xfrm>
            <a:off x="1928096" y="133448"/>
            <a:ext cx="8481200" cy="549209"/>
          </a:xfrm>
        </p:spPr>
        <p:txBody>
          <a:bodyPr/>
          <a:lstStyle/>
          <a:p>
            <a:r>
              <a:rPr lang="en-US" dirty="0"/>
              <a:t>Risk communication can teach us a lot about public perceptions of vaccines</a:t>
            </a:r>
          </a:p>
        </p:txBody>
      </p:sp>
      <p:sp>
        <p:nvSpPr>
          <p:cNvPr id="4" name="Rectangle 3">
            <a:extLst>
              <a:ext uri="{FF2B5EF4-FFF2-40B4-BE49-F238E27FC236}">
                <a16:creationId xmlns:a16="http://schemas.microsoft.com/office/drawing/2014/main" id="{E1F3A6E6-A976-4D0B-B41D-F9FA1236FF8A}"/>
              </a:ext>
            </a:extLst>
          </p:cNvPr>
          <p:cNvSpPr/>
          <p:nvPr/>
        </p:nvSpPr>
        <p:spPr bwMode="auto">
          <a:xfrm>
            <a:off x="3454712" y="1261473"/>
            <a:ext cx="5282576" cy="523220"/>
          </a:xfrm>
          <a:prstGeom prst="rect">
            <a:avLst/>
          </a:prstGeom>
          <a:solidFill>
            <a:srgbClr val="C00000"/>
          </a:solidFill>
          <a:ln w="9525">
            <a:solidFill>
              <a:schemeClr val="tx1"/>
            </a:solidFill>
            <a:miter lim="800000"/>
            <a:headEnd/>
            <a:tailEnd/>
          </a:ln>
          <a:effectLst>
            <a:outerShdw blurRad="152400" dist="101600" dir="2700000" algn="tl" rotWithShape="0">
              <a:prstClr val="black">
                <a:alpha val="40000"/>
              </a:prstClr>
            </a:outerShdw>
          </a:effectLst>
        </p:spPr>
        <p:txBody>
          <a:bodyPr wrap="square" rtlCol="0" anchor="ctr">
            <a:spAutoFit/>
          </a:bodyPr>
          <a:lstStyle/>
          <a:p>
            <a:pPr algn="ctr"/>
            <a:r>
              <a:rPr lang="en-US" sz="2800" dirty="0">
                <a:solidFill>
                  <a:schemeClr val="bg1"/>
                </a:solidFill>
                <a:latin typeface="+mn-lt"/>
              </a:rPr>
              <a:t>RISK = HAZARD + OUTRAGE</a:t>
            </a:r>
          </a:p>
        </p:txBody>
      </p:sp>
      <p:sp>
        <p:nvSpPr>
          <p:cNvPr id="6" name="TextBox 5">
            <a:extLst>
              <a:ext uri="{FF2B5EF4-FFF2-40B4-BE49-F238E27FC236}">
                <a16:creationId xmlns:a16="http://schemas.microsoft.com/office/drawing/2014/main" id="{47230C39-BDF7-4FD1-A872-9F4D79C09026}"/>
              </a:ext>
            </a:extLst>
          </p:cNvPr>
          <p:cNvSpPr txBox="1"/>
          <p:nvPr/>
        </p:nvSpPr>
        <p:spPr>
          <a:xfrm>
            <a:off x="377248" y="6404356"/>
            <a:ext cx="9935120" cy="461665"/>
          </a:xfrm>
          <a:prstGeom prst="rect">
            <a:avLst/>
          </a:prstGeom>
          <a:noFill/>
        </p:spPr>
        <p:txBody>
          <a:bodyPr wrap="square">
            <a:spAutoFit/>
          </a:bodyPr>
          <a:lstStyle/>
          <a:p>
            <a:r>
              <a:rPr lang="en-US" sz="1200" b="0" dirty="0">
                <a:solidFill>
                  <a:schemeClr val="bg1">
                    <a:lumMod val="75000"/>
                  </a:schemeClr>
                </a:solidFill>
                <a:latin typeface="Arial" panose="020B0604020202020204" pitchFamily="34" charset="0"/>
                <a:cs typeface="Arial" panose="020B0604020202020204" pitchFamily="34" charset="0"/>
              </a:rPr>
              <a:t>Brossard, D. (2019, Fall). </a:t>
            </a:r>
            <a:r>
              <a:rPr lang="en-US" sz="1200" b="0" i="1" dirty="0">
                <a:solidFill>
                  <a:schemeClr val="bg1">
                    <a:lumMod val="75000"/>
                  </a:schemeClr>
                </a:solidFill>
                <a:latin typeface="Arial" panose="020B0604020202020204" pitchFamily="34" charset="0"/>
                <a:cs typeface="Arial" panose="020B0604020202020204" pitchFamily="34" charset="0"/>
              </a:rPr>
              <a:t>LSC 625: Risk Communication. </a:t>
            </a:r>
            <a:r>
              <a:rPr lang="en-US" sz="1200" b="0" dirty="0">
                <a:solidFill>
                  <a:schemeClr val="bg1">
                    <a:lumMod val="75000"/>
                  </a:schemeClr>
                </a:solidFill>
                <a:latin typeface="Arial" panose="020B0604020202020204" pitchFamily="34" charset="0"/>
                <a:cs typeface="Arial" panose="020B0604020202020204" pitchFamily="34" charset="0"/>
              </a:rPr>
              <a:t>University of Wisconsin-Madison, Department of Life Sciences Communication. </a:t>
            </a:r>
          </a:p>
          <a:p>
            <a:endParaRPr lang="en-US" sz="12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8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D09CA-6D3A-4D74-9F82-5671C4E12C89}"/>
              </a:ext>
            </a:extLst>
          </p:cNvPr>
          <p:cNvSpPr>
            <a:spLocks noGrp="1"/>
          </p:cNvSpPr>
          <p:nvPr>
            <p:ph type="ctrTitle"/>
          </p:nvPr>
        </p:nvSpPr>
        <p:spPr>
          <a:xfrm>
            <a:off x="1928096" y="133448"/>
            <a:ext cx="8481200" cy="549209"/>
          </a:xfrm>
        </p:spPr>
        <p:txBody>
          <a:bodyPr/>
          <a:lstStyle/>
          <a:p>
            <a:r>
              <a:rPr lang="en-US" dirty="0"/>
              <a:t>Risk communication tells us that concern is influenced more by </a:t>
            </a:r>
            <a:r>
              <a:rPr lang="en-US" i="1" dirty="0"/>
              <a:t>qualitative factors </a:t>
            </a:r>
            <a:r>
              <a:rPr lang="en-US" dirty="0"/>
              <a:t>rather than quantitative ones </a:t>
            </a:r>
          </a:p>
        </p:txBody>
      </p:sp>
      <p:sp>
        <p:nvSpPr>
          <p:cNvPr id="5" name="Content Placeholder 1">
            <a:extLst>
              <a:ext uri="{FF2B5EF4-FFF2-40B4-BE49-F238E27FC236}">
                <a16:creationId xmlns:a16="http://schemas.microsoft.com/office/drawing/2014/main" id="{BCF60F26-5897-4161-8774-B33BCA9D467B}"/>
              </a:ext>
            </a:extLst>
          </p:cNvPr>
          <p:cNvSpPr txBox="1">
            <a:spLocks/>
          </p:cNvSpPr>
          <p:nvPr/>
        </p:nvSpPr>
        <p:spPr>
          <a:xfrm>
            <a:off x="6289856" y="2114056"/>
            <a:ext cx="2865296" cy="3181804"/>
          </a:xfrm>
          <a:prstGeom prst="rect">
            <a:avLst/>
          </a:prstGeom>
        </p:spPr>
        <p:txBody>
          <a:bodyPr/>
          <a:lstStyle>
            <a:lvl1pPr marL="228600" indent="-228600" algn="l" rtl="0" fontAlgn="base">
              <a:spcBef>
                <a:spcPct val="20000"/>
              </a:spcBef>
              <a:spcAft>
                <a:spcPct val="0"/>
              </a:spcAft>
              <a:buClr>
                <a:srgbClr val="BC0A2C"/>
              </a:buClr>
              <a:buFont typeface="Wingdings" pitchFamily="2" charset="2"/>
              <a:buChar char="§"/>
              <a:defRPr sz="2400">
                <a:solidFill>
                  <a:schemeClr val="tx1"/>
                </a:solidFill>
                <a:latin typeface="+mn-lt"/>
                <a:ea typeface="+mn-ea"/>
                <a:cs typeface="+mn-cs"/>
              </a:defRPr>
            </a:lvl1pPr>
            <a:lvl2pPr marL="514350" indent="-171450" algn="l" rtl="0" fontAlgn="base">
              <a:spcBef>
                <a:spcPct val="20000"/>
              </a:spcBef>
              <a:spcAft>
                <a:spcPct val="0"/>
              </a:spcAft>
              <a:buClr>
                <a:srgbClr val="BC0A2C"/>
              </a:buClr>
              <a:buFont typeface="Wingdings" pitchFamily="2" charset="2"/>
              <a:buChar char="§"/>
              <a:defRPr sz="2400">
                <a:solidFill>
                  <a:schemeClr val="tx1"/>
                </a:solidFill>
                <a:latin typeface="+mn-lt"/>
              </a:defRPr>
            </a:lvl2pPr>
            <a:lvl3pPr marL="8572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3pPr>
            <a:lvl4pPr marL="12001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4pPr>
            <a:lvl5pPr marL="15430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5pPr>
            <a:lvl6pPr marL="20002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6pPr>
            <a:lvl7pPr marL="24574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7pPr>
            <a:lvl8pPr marL="29146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8pPr>
            <a:lvl9pPr marL="33718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9pPr>
          </a:lstStyle>
          <a:p>
            <a:r>
              <a:rPr lang="en-US" b="0" kern="0" dirty="0"/>
              <a:t>Voluntary</a:t>
            </a:r>
          </a:p>
          <a:p>
            <a:r>
              <a:rPr lang="en-US" b="0" kern="0" dirty="0"/>
              <a:t>Under your control</a:t>
            </a:r>
          </a:p>
          <a:p>
            <a:r>
              <a:rPr lang="en-US" b="0" kern="0" dirty="0"/>
              <a:t>Clear benefits</a:t>
            </a:r>
          </a:p>
          <a:p>
            <a:r>
              <a:rPr lang="en-US" b="0" kern="0" dirty="0"/>
              <a:t>Natural </a:t>
            </a:r>
          </a:p>
          <a:p>
            <a:r>
              <a:rPr lang="en-US" b="0" kern="0" dirty="0"/>
              <a:t>Familiar</a:t>
            </a:r>
          </a:p>
          <a:p>
            <a:r>
              <a:rPr lang="en-US" b="0" kern="0" dirty="0"/>
              <a:t>Affects everyone equally </a:t>
            </a:r>
          </a:p>
        </p:txBody>
      </p:sp>
      <p:sp>
        <p:nvSpPr>
          <p:cNvPr id="6" name="TextBox 5">
            <a:extLst>
              <a:ext uri="{FF2B5EF4-FFF2-40B4-BE49-F238E27FC236}">
                <a16:creationId xmlns:a16="http://schemas.microsoft.com/office/drawing/2014/main" id="{47230C39-BDF7-4FD1-A872-9F4D79C09026}"/>
              </a:ext>
            </a:extLst>
          </p:cNvPr>
          <p:cNvSpPr txBox="1"/>
          <p:nvPr/>
        </p:nvSpPr>
        <p:spPr>
          <a:xfrm>
            <a:off x="619568" y="6382374"/>
            <a:ext cx="9402016" cy="461665"/>
          </a:xfrm>
          <a:prstGeom prst="rect">
            <a:avLst/>
          </a:prstGeom>
          <a:noFill/>
        </p:spPr>
        <p:txBody>
          <a:bodyPr wrap="square">
            <a:spAutoFit/>
          </a:bodyPr>
          <a:lstStyle/>
          <a:p>
            <a:r>
              <a:rPr lang="en-US" sz="1200" b="0" dirty="0">
                <a:latin typeface="Arial" panose="020B0604020202020204" pitchFamily="34" charset="0"/>
                <a:cs typeface="Arial" panose="020B0604020202020204" pitchFamily="34" charset="0"/>
              </a:rPr>
              <a:t>Brossard, D. (2021, March 18). </a:t>
            </a:r>
            <a:r>
              <a:rPr lang="en-US" sz="1200" b="0" i="1" dirty="0">
                <a:latin typeface="Arial" panose="020B0604020202020204" pitchFamily="34" charset="0"/>
                <a:cs typeface="Arial" panose="020B0604020202020204" pitchFamily="34" charset="0"/>
              </a:rPr>
              <a:t>Public Attitudes and Climate Change. </a:t>
            </a:r>
            <a:r>
              <a:rPr lang="en-US" sz="1200" b="0" dirty="0">
                <a:latin typeface="Arial" panose="020B0604020202020204" pitchFamily="34" charset="0"/>
                <a:cs typeface="Arial" panose="020B0604020202020204" pitchFamily="34" charset="0"/>
              </a:rPr>
              <a:t>Presentation with the League of Women Voters of Beloit, (virtual).</a:t>
            </a:r>
          </a:p>
          <a:p>
            <a:endParaRPr lang="en-US" sz="1200" b="0" i="1"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7B62EA10-D7D5-427D-867B-1BE5EFCC67E7}"/>
              </a:ext>
            </a:extLst>
          </p:cNvPr>
          <p:cNvSpPr>
            <a:spLocks noGrp="1"/>
          </p:cNvSpPr>
          <p:nvPr>
            <p:ph idx="1"/>
          </p:nvPr>
        </p:nvSpPr>
        <p:spPr>
          <a:xfrm>
            <a:off x="2170416" y="2114055"/>
            <a:ext cx="2968142" cy="3181804"/>
          </a:xfrm>
        </p:spPr>
        <p:txBody>
          <a:bodyPr/>
          <a:lstStyle/>
          <a:p>
            <a:r>
              <a:rPr lang="en-US" dirty="0"/>
              <a:t>Involuntary</a:t>
            </a:r>
          </a:p>
          <a:p>
            <a:r>
              <a:rPr lang="en-US" dirty="0"/>
              <a:t>Controlled by others</a:t>
            </a:r>
          </a:p>
          <a:p>
            <a:r>
              <a:rPr lang="en-US" dirty="0"/>
              <a:t>Unclear benefits</a:t>
            </a:r>
          </a:p>
          <a:p>
            <a:r>
              <a:rPr lang="en-US" dirty="0"/>
              <a:t>Man-made</a:t>
            </a:r>
          </a:p>
          <a:p>
            <a:r>
              <a:rPr lang="en-US" dirty="0"/>
              <a:t>Unfamiliar</a:t>
            </a:r>
          </a:p>
          <a:p>
            <a:r>
              <a:rPr lang="en-US" dirty="0"/>
              <a:t>Affects some more than others (e.g., kids)</a:t>
            </a:r>
          </a:p>
        </p:txBody>
      </p:sp>
      <p:sp>
        <p:nvSpPr>
          <p:cNvPr id="9" name="Rectangle 8">
            <a:extLst>
              <a:ext uri="{FF2B5EF4-FFF2-40B4-BE49-F238E27FC236}">
                <a16:creationId xmlns:a16="http://schemas.microsoft.com/office/drawing/2014/main" id="{B834AB34-43A7-4DEF-89E3-907E646A647C}"/>
              </a:ext>
            </a:extLst>
          </p:cNvPr>
          <p:cNvSpPr/>
          <p:nvPr/>
        </p:nvSpPr>
        <p:spPr bwMode="auto">
          <a:xfrm>
            <a:off x="1734240" y="1507560"/>
            <a:ext cx="3404318" cy="523220"/>
          </a:xfrm>
          <a:prstGeom prst="rect">
            <a:avLst/>
          </a:prstGeom>
          <a:solidFill>
            <a:schemeClr val="bg1">
              <a:lumMod val="50000"/>
            </a:schemeClr>
          </a:solidFill>
          <a:ln w="9525">
            <a:noFill/>
            <a:miter lim="800000"/>
            <a:headEnd/>
            <a:tailEnd/>
          </a:ln>
          <a:effectLst/>
        </p:spPr>
        <p:txBody>
          <a:bodyPr wrap="square" rtlCol="0" anchor="ctr">
            <a:spAutoFit/>
          </a:bodyPr>
          <a:lstStyle/>
          <a:p>
            <a:pPr algn="ctr"/>
            <a:r>
              <a:rPr lang="en-US" sz="2800" dirty="0">
                <a:solidFill>
                  <a:schemeClr val="bg1"/>
                </a:solidFill>
                <a:latin typeface="+mn-lt"/>
              </a:rPr>
              <a:t>More concern:</a:t>
            </a:r>
          </a:p>
        </p:txBody>
      </p:sp>
      <p:sp>
        <p:nvSpPr>
          <p:cNvPr id="10" name="Rectangle 9">
            <a:extLst>
              <a:ext uri="{FF2B5EF4-FFF2-40B4-BE49-F238E27FC236}">
                <a16:creationId xmlns:a16="http://schemas.microsoft.com/office/drawing/2014/main" id="{F47F6FC4-4A71-44CA-BEB2-E8ACDE6B3A85}"/>
              </a:ext>
            </a:extLst>
          </p:cNvPr>
          <p:cNvSpPr/>
          <p:nvPr/>
        </p:nvSpPr>
        <p:spPr bwMode="auto">
          <a:xfrm>
            <a:off x="5750833" y="1507560"/>
            <a:ext cx="3404318" cy="523220"/>
          </a:xfrm>
          <a:prstGeom prst="rect">
            <a:avLst/>
          </a:prstGeom>
          <a:solidFill>
            <a:schemeClr val="bg1">
              <a:lumMod val="50000"/>
            </a:schemeClr>
          </a:solidFill>
          <a:ln w="9525">
            <a:noFill/>
            <a:miter lim="800000"/>
            <a:headEnd/>
            <a:tailEnd/>
          </a:ln>
          <a:effectLst/>
        </p:spPr>
        <p:txBody>
          <a:bodyPr wrap="square" rtlCol="0" anchor="ctr">
            <a:spAutoFit/>
          </a:bodyPr>
          <a:lstStyle/>
          <a:p>
            <a:pPr algn="ctr"/>
            <a:r>
              <a:rPr lang="en-US" sz="2800" dirty="0">
                <a:solidFill>
                  <a:schemeClr val="bg1"/>
                </a:solidFill>
                <a:latin typeface="+mn-lt"/>
              </a:rPr>
              <a:t>Less concern:</a:t>
            </a:r>
          </a:p>
        </p:txBody>
      </p:sp>
    </p:spTree>
    <p:extLst>
      <p:ext uri="{BB962C8B-B14F-4D97-AF65-F5344CB8AC3E}">
        <p14:creationId xmlns:p14="http://schemas.microsoft.com/office/powerpoint/2010/main" val="20206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 calcmode="lin" valueType="num">
                                      <p:cBhvr additive="base">
                                        <p:cTn id="4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 calcmode="lin" valueType="num">
                                      <p:cBhvr additive="base">
                                        <p:cTn id="4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anim calcmode="lin" valueType="num">
                                      <p:cBhvr additive="base">
                                        <p:cTn id="5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 calcmode="lin" valueType="num">
                                      <p:cBhvr additive="base">
                                        <p:cTn id="5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 calcmode="lin" valueType="num">
                                      <p:cBhvr additive="base">
                                        <p:cTn id="6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
                                            <p:txEl>
                                              <p:pRg st="5" end="5"/>
                                            </p:txEl>
                                          </p:spTgt>
                                        </p:tgtEl>
                                        <p:attrNameLst>
                                          <p:attrName>style.visibility</p:attrName>
                                        </p:attrNameLst>
                                      </p:cBhvr>
                                      <p:to>
                                        <p:strVal val="visible"/>
                                      </p:to>
                                    </p:set>
                                    <p:anim calcmode="lin" valueType="num">
                                      <p:cBhvr additive="base">
                                        <p:cTn id="6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a:extLst>
              <a:ext uri="{FF2B5EF4-FFF2-40B4-BE49-F238E27FC236}">
                <a16:creationId xmlns:a16="http://schemas.microsoft.com/office/drawing/2014/main" id="{8052658F-A6BB-4D21-B3CA-F7EE351D263F}"/>
              </a:ext>
            </a:extLst>
          </p:cNvPr>
          <p:cNvSpPr txBox="1">
            <a:spLocks noChangeArrowheads="1"/>
          </p:cNvSpPr>
          <p:nvPr>
            <p:custDataLst>
              <p:tags r:id="rId1"/>
            </p:custDataLst>
          </p:nvPr>
        </p:nvSpPr>
        <p:spPr bwMode="auto">
          <a:xfrm>
            <a:off x="4129753" y="5507834"/>
            <a:ext cx="1510664" cy="276999"/>
          </a:xfrm>
          <a:prstGeom prst="rect">
            <a:avLst/>
          </a:prstGeom>
          <a:noFill/>
          <a:ln w="9525">
            <a:noFill/>
            <a:miter lim="800000"/>
            <a:headEnd/>
            <a:tailEnd/>
          </a:ln>
          <a:effectLst/>
        </p:spPr>
        <p:txBody>
          <a:bodyPr wrap="square">
            <a:spAutoFit/>
          </a:bodyPr>
          <a:lstStyle/>
          <a:p>
            <a:r>
              <a:rPr lang="en-US" sz="1200" b="0" dirty="0">
                <a:latin typeface="+mn-lt"/>
              </a:rPr>
              <a:t>(Brossard, 2021)</a:t>
            </a:r>
          </a:p>
        </p:txBody>
      </p:sp>
      <p:sp>
        <p:nvSpPr>
          <p:cNvPr id="3" name="Title 2">
            <a:extLst>
              <a:ext uri="{FF2B5EF4-FFF2-40B4-BE49-F238E27FC236}">
                <a16:creationId xmlns:a16="http://schemas.microsoft.com/office/drawing/2014/main" id="{716D09CA-6D3A-4D74-9F82-5671C4E12C89}"/>
              </a:ext>
            </a:extLst>
          </p:cNvPr>
          <p:cNvSpPr>
            <a:spLocks noGrp="1"/>
          </p:cNvSpPr>
          <p:nvPr>
            <p:ph type="ctrTitle"/>
          </p:nvPr>
        </p:nvSpPr>
        <p:spPr>
          <a:xfrm>
            <a:off x="2218880" y="194204"/>
            <a:ext cx="8481200" cy="549209"/>
          </a:xfrm>
        </p:spPr>
        <p:txBody>
          <a:bodyPr/>
          <a:lstStyle/>
          <a:p>
            <a:r>
              <a:rPr lang="en-US" dirty="0"/>
              <a:t>But wait! Trust also matters…</a:t>
            </a:r>
          </a:p>
        </p:txBody>
      </p:sp>
      <p:pic>
        <p:nvPicPr>
          <p:cNvPr id="4" name="Picture 3">
            <a:extLst>
              <a:ext uri="{FF2B5EF4-FFF2-40B4-BE49-F238E27FC236}">
                <a16:creationId xmlns:a16="http://schemas.microsoft.com/office/drawing/2014/main" id="{7C967AC6-8F52-4F09-A0E4-58306E16C25A}"/>
              </a:ext>
            </a:extLst>
          </p:cNvPr>
          <p:cNvPicPr>
            <a:picLocks noChangeAspect="1"/>
          </p:cNvPicPr>
          <p:nvPr/>
        </p:nvPicPr>
        <p:blipFill>
          <a:blip r:embed="rId4"/>
          <a:stretch>
            <a:fillRect/>
          </a:stretch>
        </p:blipFill>
        <p:spPr>
          <a:xfrm>
            <a:off x="4177879" y="2091515"/>
            <a:ext cx="3773581" cy="3416319"/>
          </a:xfrm>
          <a:prstGeom prst="rect">
            <a:avLst/>
          </a:prstGeom>
        </p:spPr>
      </p:pic>
      <p:sp>
        <p:nvSpPr>
          <p:cNvPr id="5" name="Content Placeholder 4">
            <a:extLst>
              <a:ext uri="{FF2B5EF4-FFF2-40B4-BE49-F238E27FC236}">
                <a16:creationId xmlns:a16="http://schemas.microsoft.com/office/drawing/2014/main" id="{114BFEDD-D01A-40C1-8483-2A8273538022}"/>
              </a:ext>
            </a:extLst>
          </p:cNvPr>
          <p:cNvSpPr>
            <a:spLocks noGrp="1"/>
          </p:cNvSpPr>
          <p:nvPr>
            <p:ph idx="1"/>
          </p:nvPr>
        </p:nvSpPr>
        <p:spPr>
          <a:xfrm>
            <a:off x="1856726" y="1350166"/>
            <a:ext cx="9205508" cy="859519"/>
          </a:xfrm>
        </p:spPr>
        <p:txBody>
          <a:bodyPr/>
          <a:lstStyle/>
          <a:p>
            <a:pPr marL="0" indent="0" algn="ctr">
              <a:buNone/>
            </a:pPr>
            <a:r>
              <a:rPr lang="en-US" sz="2800" dirty="0"/>
              <a:t>People are more receptive to information from sources that they trust</a:t>
            </a:r>
          </a:p>
        </p:txBody>
      </p:sp>
      <p:sp>
        <p:nvSpPr>
          <p:cNvPr id="7" name="Rectangle 6">
            <a:extLst>
              <a:ext uri="{FF2B5EF4-FFF2-40B4-BE49-F238E27FC236}">
                <a16:creationId xmlns:a16="http://schemas.microsoft.com/office/drawing/2014/main" id="{D602B5CF-007D-4F7F-8CE0-6EA06AF03ABA}"/>
              </a:ext>
            </a:extLst>
          </p:cNvPr>
          <p:cNvSpPr/>
          <p:nvPr/>
        </p:nvSpPr>
        <p:spPr bwMode="auto">
          <a:xfrm>
            <a:off x="2443465" y="2036683"/>
            <a:ext cx="8032030" cy="4154984"/>
          </a:xfrm>
          <a:prstGeom prst="rect">
            <a:avLst/>
          </a:prstGeom>
          <a:solidFill>
            <a:srgbClr val="C00000"/>
          </a:solidFill>
          <a:ln w="9525">
            <a:noFill/>
            <a:miter lim="800000"/>
            <a:headEnd/>
            <a:tailEnd/>
          </a:ln>
          <a:effectLst>
            <a:outerShdw blurRad="152400" dist="101600" dir="2700000" algn="tl" rotWithShape="0">
              <a:prstClr val="black">
                <a:alpha val="40000"/>
              </a:prstClr>
            </a:outerShdw>
          </a:effectLst>
        </p:spPr>
        <p:txBody>
          <a:bodyPr wrap="square" rtlCol="0" anchor="ctr">
            <a:spAutoFit/>
          </a:bodyPr>
          <a:lstStyle/>
          <a:p>
            <a:r>
              <a:rPr lang="en-US" sz="3200" dirty="0">
                <a:solidFill>
                  <a:schemeClr val="bg1"/>
                </a:solidFill>
                <a:latin typeface="Century Gothic" panose="020B0502020202020204" pitchFamily="34" charset="0"/>
              </a:rPr>
              <a:t>How to erode trust &amp; credibility:</a:t>
            </a:r>
          </a:p>
          <a:p>
            <a:pPr>
              <a:spcBef>
                <a:spcPts val="0"/>
              </a:spcBef>
            </a:pPr>
            <a:endParaRPr lang="en-US" sz="1400" dirty="0">
              <a:solidFill>
                <a:schemeClr val="bg1"/>
              </a:solidFill>
              <a:latin typeface="Century Gothic" panose="020B0502020202020204" pitchFamily="34" charset="0"/>
            </a:endParaRPr>
          </a:p>
          <a:p>
            <a:pPr marL="342900" indent="-342900">
              <a:spcBef>
                <a:spcPts val="1200"/>
              </a:spcBef>
              <a:buFont typeface="Arial" panose="020B0604020202020204" pitchFamily="34" charset="0"/>
              <a:buChar char="•"/>
            </a:pPr>
            <a:r>
              <a:rPr lang="en-US" sz="2800" dirty="0">
                <a:solidFill>
                  <a:schemeClr val="bg1"/>
                </a:solidFill>
                <a:latin typeface="Century Gothic" panose="020B0502020202020204" pitchFamily="34" charset="0"/>
              </a:rPr>
              <a:t>Ignoring or downplaying perceptions of risk </a:t>
            </a:r>
          </a:p>
          <a:p>
            <a:pPr marL="342900" indent="-342900">
              <a:spcBef>
                <a:spcPts val="1200"/>
              </a:spcBef>
              <a:buFont typeface="Arial" panose="020B0604020202020204" pitchFamily="34" charset="0"/>
              <a:buChar char="•"/>
            </a:pPr>
            <a:r>
              <a:rPr lang="en-US" sz="2800" dirty="0">
                <a:solidFill>
                  <a:schemeClr val="bg1"/>
                </a:solidFill>
                <a:latin typeface="Century Gothic" panose="020B0502020202020204" pitchFamily="34" charset="0"/>
              </a:rPr>
              <a:t>Trying to persuade our audiences that experts are right, their perceptions wrong </a:t>
            </a:r>
          </a:p>
          <a:p>
            <a:pPr marL="342900" indent="-342900">
              <a:spcBef>
                <a:spcPts val="1200"/>
              </a:spcBef>
              <a:buFont typeface="Arial" panose="020B0604020202020204" pitchFamily="34" charset="0"/>
              <a:buChar char="•"/>
            </a:pPr>
            <a:r>
              <a:rPr lang="en-US" sz="2800" dirty="0">
                <a:solidFill>
                  <a:schemeClr val="bg1"/>
                </a:solidFill>
                <a:latin typeface="Century Gothic" panose="020B0502020202020204" pitchFamily="34" charset="0"/>
              </a:rPr>
              <a:t>Concealing risk/ scientific uncertainty </a:t>
            </a:r>
          </a:p>
          <a:p>
            <a:pPr marL="342900" indent="-342900">
              <a:spcBef>
                <a:spcPts val="1200"/>
              </a:spcBef>
              <a:buFont typeface="Arial" panose="020B0604020202020204" pitchFamily="34" charset="0"/>
              <a:buChar char="•"/>
            </a:pPr>
            <a:r>
              <a:rPr lang="en-US" sz="2800" dirty="0">
                <a:solidFill>
                  <a:schemeClr val="bg1"/>
                </a:solidFill>
                <a:latin typeface="Century Gothic" panose="020B0502020202020204" pitchFamily="34" charset="0"/>
              </a:rPr>
              <a:t>Assuming “education” is the only answer</a:t>
            </a:r>
          </a:p>
          <a:p>
            <a:endParaRPr lang="en-US" sz="3200" dirty="0">
              <a:solidFill>
                <a:schemeClr val="bg1"/>
              </a:solidFill>
              <a:latin typeface="Century Gothic" panose="020B0502020202020204" pitchFamily="34" charset="0"/>
            </a:endParaRPr>
          </a:p>
        </p:txBody>
      </p:sp>
      <p:sp>
        <p:nvSpPr>
          <p:cNvPr id="8" name="Content Placeholder 4">
            <a:extLst>
              <a:ext uri="{FF2B5EF4-FFF2-40B4-BE49-F238E27FC236}">
                <a16:creationId xmlns:a16="http://schemas.microsoft.com/office/drawing/2014/main" id="{AA8F97F1-92E8-40F7-90B1-DC5BC1CE0039}"/>
              </a:ext>
            </a:extLst>
          </p:cNvPr>
          <p:cNvSpPr txBox="1">
            <a:spLocks/>
          </p:cNvSpPr>
          <p:nvPr/>
        </p:nvSpPr>
        <p:spPr>
          <a:xfrm>
            <a:off x="11592673" y="2940156"/>
            <a:ext cx="5050224" cy="859519"/>
          </a:xfrm>
          <a:prstGeom prst="rect">
            <a:avLst/>
          </a:prstGeom>
        </p:spPr>
        <p:txBody>
          <a:bodyPr/>
          <a:lstStyle>
            <a:lvl1pPr marL="228600" indent="-228600" algn="l" rtl="0" fontAlgn="base">
              <a:spcBef>
                <a:spcPct val="20000"/>
              </a:spcBef>
              <a:spcAft>
                <a:spcPct val="0"/>
              </a:spcAft>
              <a:buClr>
                <a:srgbClr val="BC0A2C"/>
              </a:buClr>
              <a:buFont typeface="Wingdings" pitchFamily="2" charset="2"/>
              <a:buChar char="§"/>
              <a:defRPr sz="2400">
                <a:solidFill>
                  <a:schemeClr val="tx1"/>
                </a:solidFill>
                <a:latin typeface="+mn-lt"/>
                <a:ea typeface="+mn-ea"/>
                <a:cs typeface="+mn-cs"/>
              </a:defRPr>
            </a:lvl1pPr>
            <a:lvl2pPr marL="514350" indent="-171450" algn="l" rtl="0" fontAlgn="base">
              <a:spcBef>
                <a:spcPct val="20000"/>
              </a:spcBef>
              <a:spcAft>
                <a:spcPct val="0"/>
              </a:spcAft>
              <a:buClr>
                <a:srgbClr val="BC0A2C"/>
              </a:buClr>
              <a:buFont typeface="Wingdings" pitchFamily="2" charset="2"/>
              <a:buChar char="§"/>
              <a:defRPr sz="2400">
                <a:solidFill>
                  <a:schemeClr val="tx1"/>
                </a:solidFill>
                <a:latin typeface="+mn-lt"/>
              </a:defRPr>
            </a:lvl2pPr>
            <a:lvl3pPr marL="8572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3pPr>
            <a:lvl4pPr marL="12001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4pPr>
            <a:lvl5pPr marL="15430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5pPr>
            <a:lvl6pPr marL="20002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6pPr>
            <a:lvl7pPr marL="24574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7pPr>
            <a:lvl8pPr marL="29146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8pPr>
            <a:lvl9pPr marL="3371850" indent="-228600" algn="l" rtl="0" fontAlgn="base">
              <a:spcBef>
                <a:spcPct val="20000"/>
              </a:spcBef>
              <a:spcAft>
                <a:spcPct val="0"/>
              </a:spcAft>
              <a:buClr>
                <a:srgbClr val="BC0A2C"/>
              </a:buClr>
              <a:buFont typeface="Wingdings" pitchFamily="2" charset="2"/>
              <a:buChar char="§"/>
              <a:defRPr sz="2400">
                <a:solidFill>
                  <a:schemeClr val="tx1"/>
                </a:solidFill>
                <a:latin typeface="+mn-lt"/>
              </a:defRPr>
            </a:lvl9pPr>
          </a:lstStyle>
          <a:p>
            <a:endParaRPr lang="en-US" b="0" kern="0" dirty="0"/>
          </a:p>
        </p:txBody>
      </p:sp>
    </p:spTree>
    <p:extLst>
      <p:ext uri="{BB962C8B-B14F-4D97-AF65-F5344CB8AC3E}">
        <p14:creationId xmlns:p14="http://schemas.microsoft.com/office/powerpoint/2010/main" val="405262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D445C-7E83-A5A7-BE2D-E80DD5C66763}"/>
              </a:ext>
            </a:extLst>
          </p:cNvPr>
          <p:cNvSpPr>
            <a:spLocks noGrp="1"/>
          </p:cNvSpPr>
          <p:nvPr>
            <p:ph idx="1"/>
          </p:nvPr>
        </p:nvSpPr>
        <p:spPr>
          <a:xfrm>
            <a:off x="4707730" y="2494756"/>
            <a:ext cx="6657976" cy="1868487"/>
          </a:xfrm>
        </p:spPr>
        <p:txBody>
          <a:bodyPr/>
          <a:lstStyle/>
          <a:p>
            <a:r>
              <a:rPr lang="en-US" dirty="0"/>
              <a:t>Goal: plant a seed and promote information seeking</a:t>
            </a:r>
          </a:p>
          <a:p>
            <a:r>
              <a:rPr lang="en-US" dirty="0"/>
              <a:t>Strategies: </a:t>
            </a:r>
          </a:p>
          <a:p>
            <a:pPr lvl="1"/>
            <a:r>
              <a:rPr lang="en-US" dirty="0"/>
              <a:t>Meet audience where they are </a:t>
            </a:r>
          </a:p>
          <a:p>
            <a:pPr lvl="1"/>
            <a:r>
              <a:rPr lang="en-US" dirty="0"/>
              <a:t>Establishing trust requires relationship building…</a:t>
            </a:r>
          </a:p>
          <a:p>
            <a:pPr lvl="2"/>
            <a:r>
              <a:rPr lang="en-US" dirty="0"/>
              <a:t>…that takes more than a single 20-minute visit </a:t>
            </a:r>
          </a:p>
          <a:p>
            <a:pPr lvl="1"/>
            <a:r>
              <a:rPr lang="en-US" dirty="0"/>
              <a:t>Find out what their concerns are, </a:t>
            </a:r>
            <a:r>
              <a:rPr lang="en-US" dirty="0">
                <a:solidFill>
                  <a:srgbClr val="C00000"/>
                </a:solidFill>
              </a:rPr>
              <a:t>listening is key </a:t>
            </a:r>
          </a:p>
          <a:p>
            <a:r>
              <a:rPr lang="en-US" dirty="0"/>
              <a:t>Is it worth trying to persuade? </a:t>
            </a:r>
          </a:p>
          <a:p>
            <a:pPr lvl="1"/>
            <a:r>
              <a:rPr lang="en-US" dirty="0"/>
              <a:t>Remember, established attitudes are </a:t>
            </a:r>
            <a:r>
              <a:rPr lang="en-US" i="1" dirty="0"/>
              <a:t>extremely </a:t>
            </a:r>
            <a:r>
              <a:rPr lang="en-US" dirty="0"/>
              <a:t>hard to change – who is on the fence?</a:t>
            </a:r>
          </a:p>
        </p:txBody>
      </p:sp>
      <p:sp>
        <p:nvSpPr>
          <p:cNvPr id="3" name="Title 2">
            <a:extLst>
              <a:ext uri="{FF2B5EF4-FFF2-40B4-BE49-F238E27FC236}">
                <a16:creationId xmlns:a16="http://schemas.microsoft.com/office/drawing/2014/main" id="{36C9A4CA-D2DE-48C5-0C59-AE216B12AE69}"/>
              </a:ext>
            </a:extLst>
          </p:cNvPr>
          <p:cNvSpPr>
            <a:spLocks noGrp="1"/>
          </p:cNvSpPr>
          <p:nvPr>
            <p:ph type="ctrTitle"/>
          </p:nvPr>
        </p:nvSpPr>
        <p:spPr>
          <a:xfrm>
            <a:off x="1928096" y="133448"/>
            <a:ext cx="9654304" cy="807846"/>
          </a:xfrm>
        </p:spPr>
        <p:txBody>
          <a:bodyPr/>
          <a:lstStyle/>
          <a:p>
            <a:r>
              <a:rPr lang="en-US" dirty="0"/>
              <a:t>Engaging communities to effectively communicate about vaccines </a:t>
            </a:r>
          </a:p>
        </p:txBody>
      </p:sp>
      <p:pic>
        <p:nvPicPr>
          <p:cNvPr id="4" name="Picture 3">
            <a:extLst>
              <a:ext uri="{FF2B5EF4-FFF2-40B4-BE49-F238E27FC236}">
                <a16:creationId xmlns:a16="http://schemas.microsoft.com/office/drawing/2014/main" id="{9FF99310-C038-2307-58ED-A0F95487A49F}"/>
              </a:ext>
            </a:extLst>
          </p:cNvPr>
          <p:cNvPicPr>
            <a:picLocks noChangeAspect="1"/>
          </p:cNvPicPr>
          <p:nvPr/>
        </p:nvPicPr>
        <p:blipFill>
          <a:blip r:embed="rId3"/>
          <a:stretch>
            <a:fillRect/>
          </a:stretch>
        </p:blipFill>
        <p:spPr>
          <a:xfrm>
            <a:off x="1109663" y="1200149"/>
            <a:ext cx="3390900" cy="5086350"/>
          </a:xfrm>
          <a:prstGeom prst="rect">
            <a:avLst/>
          </a:prstGeom>
        </p:spPr>
      </p:pic>
      <p:sp>
        <p:nvSpPr>
          <p:cNvPr id="5" name="Rectangle 4">
            <a:extLst>
              <a:ext uri="{FF2B5EF4-FFF2-40B4-BE49-F238E27FC236}">
                <a16:creationId xmlns:a16="http://schemas.microsoft.com/office/drawing/2014/main" id="{3974474A-A1AD-F0B6-72B1-A85162613775}"/>
              </a:ext>
            </a:extLst>
          </p:cNvPr>
          <p:cNvSpPr/>
          <p:nvPr/>
        </p:nvSpPr>
        <p:spPr bwMode="auto">
          <a:xfrm>
            <a:off x="4706502" y="1200692"/>
            <a:ext cx="6875898" cy="1198767"/>
          </a:xfrm>
          <a:prstGeom prst="rect">
            <a:avLst/>
          </a:prstGeom>
          <a:solidFill>
            <a:schemeClr val="bg1">
              <a:lumMod val="50000"/>
            </a:schemeClr>
          </a:solidFill>
          <a:ln w="9525">
            <a:noFill/>
            <a:miter lim="800000"/>
            <a:headEnd/>
            <a:tailEnd/>
          </a:ln>
          <a:effectLst>
            <a:outerShdw blurRad="152400" dist="101600" dir="2700000" algn="tl" rotWithShape="0">
              <a:prstClr val="black">
                <a:alpha val="40000"/>
              </a:prstClr>
            </a:outerShdw>
          </a:effectLst>
        </p:spPr>
        <p:txBody>
          <a:bodyPr wrap="square" rtlCol="0" anchor="ctr">
            <a:spAutoFit/>
          </a:bodyPr>
          <a:lstStyle/>
          <a:p>
            <a:pPr algn="ctr"/>
            <a:endParaRPr lang="en-US" sz="2800" dirty="0"/>
          </a:p>
        </p:txBody>
      </p:sp>
      <p:sp>
        <p:nvSpPr>
          <p:cNvPr id="6" name="Title 2">
            <a:extLst>
              <a:ext uri="{FF2B5EF4-FFF2-40B4-BE49-F238E27FC236}">
                <a16:creationId xmlns:a16="http://schemas.microsoft.com/office/drawing/2014/main" id="{2500B4E1-5021-116C-92D2-4529AE8B015E}"/>
              </a:ext>
            </a:extLst>
          </p:cNvPr>
          <p:cNvSpPr txBox="1">
            <a:spLocks/>
          </p:cNvSpPr>
          <p:nvPr/>
        </p:nvSpPr>
        <p:spPr>
          <a:xfrm>
            <a:off x="4814887" y="1309316"/>
            <a:ext cx="6443663" cy="807846"/>
          </a:xfrm>
          <a:prstGeom prst="rect">
            <a:avLst/>
          </a:prstGeom>
        </p:spPr>
        <p:txBody>
          <a:bodyPr/>
          <a:lstStyle>
            <a:lvl1pPr algn="l" rtl="0" eaLnBrk="1" fontAlgn="base" hangingPunct="1">
              <a:spcBef>
                <a:spcPct val="0"/>
              </a:spcBef>
              <a:spcAft>
                <a:spcPct val="0"/>
              </a:spcAft>
              <a:defRPr sz="2800" b="1">
                <a:solidFill>
                  <a:srgbClr val="C00000"/>
                </a:solidFill>
                <a:latin typeface="+mj-lt"/>
                <a:ea typeface="+mj-ea"/>
                <a:cs typeface="+mj-cs"/>
              </a:defRPr>
            </a:lvl1pPr>
            <a:lvl2pPr algn="l" rtl="0" eaLnBrk="1" fontAlgn="base" hangingPunct="1">
              <a:spcBef>
                <a:spcPct val="0"/>
              </a:spcBef>
              <a:spcAft>
                <a:spcPct val="0"/>
              </a:spcAft>
              <a:defRPr sz="2400" b="1">
                <a:solidFill>
                  <a:srgbClr val="BC0A2C"/>
                </a:solidFill>
                <a:latin typeface="Arial Narrow" pitchFamily="34" charset="0"/>
              </a:defRPr>
            </a:lvl2pPr>
            <a:lvl3pPr algn="l" rtl="0" eaLnBrk="1" fontAlgn="base" hangingPunct="1">
              <a:spcBef>
                <a:spcPct val="0"/>
              </a:spcBef>
              <a:spcAft>
                <a:spcPct val="0"/>
              </a:spcAft>
              <a:defRPr sz="2400" b="1">
                <a:solidFill>
                  <a:srgbClr val="BC0A2C"/>
                </a:solidFill>
                <a:latin typeface="Arial Narrow" pitchFamily="34" charset="0"/>
              </a:defRPr>
            </a:lvl3pPr>
            <a:lvl4pPr algn="l" rtl="0" eaLnBrk="1" fontAlgn="base" hangingPunct="1">
              <a:spcBef>
                <a:spcPct val="0"/>
              </a:spcBef>
              <a:spcAft>
                <a:spcPct val="0"/>
              </a:spcAft>
              <a:defRPr sz="2400" b="1">
                <a:solidFill>
                  <a:srgbClr val="BC0A2C"/>
                </a:solidFill>
                <a:latin typeface="Arial Narrow" pitchFamily="34" charset="0"/>
              </a:defRPr>
            </a:lvl4pPr>
            <a:lvl5pPr algn="l" rtl="0" eaLnBrk="1" fontAlgn="base" hangingPunct="1">
              <a:spcBef>
                <a:spcPct val="0"/>
              </a:spcBef>
              <a:spcAft>
                <a:spcPct val="0"/>
              </a:spcAft>
              <a:defRPr sz="2400" b="1">
                <a:solidFill>
                  <a:srgbClr val="BC0A2C"/>
                </a:solidFill>
                <a:latin typeface="Arial Narrow" pitchFamily="34" charset="0"/>
              </a:defRPr>
            </a:lvl5pPr>
            <a:lvl6pPr marL="457200" algn="l" rtl="0" eaLnBrk="1" fontAlgn="base" hangingPunct="1">
              <a:spcBef>
                <a:spcPct val="0"/>
              </a:spcBef>
              <a:spcAft>
                <a:spcPct val="0"/>
              </a:spcAft>
              <a:defRPr sz="2400" b="1">
                <a:solidFill>
                  <a:srgbClr val="BC0A2C"/>
                </a:solidFill>
                <a:latin typeface="Arial Narrow" pitchFamily="34" charset="0"/>
              </a:defRPr>
            </a:lvl6pPr>
            <a:lvl7pPr marL="914400" algn="l" rtl="0" eaLnBrk="1" fontAlgn="base" hangingPunct="1">
              <a:spcBef>
                <a:spcPct val="0"/>
              </a:spcBef>
              <a:spcAft>
                <a:spcPct val="0"/>
              </a:spcAft>
              <a:defRPr sz="2400" b="1">
                <a:solidFill>
                  <a:srgbClr val="BC0A2C"/>
                </a:solidFill>
                <a:latin typeface="Arial Narrow" pitchFamily="34" charset="0"/>
              </a:defRPr>
            </a:lvl7pPr>
            <a:lvl8pPr marL="1371600" algn="l" rtl="0" eaLnBrk="1" fontAlgn="base" hangingPunct="1">
              <a:spcBef>
                <a:spcPct val="0"/>
              </a:spcBef>
              <a:spcAft>
                <a:spcPct val="0"/>
              </a:spcAft>
              <a:defRPr sz="2400" b="1">
                <a:solidFill>
                  <a:srgbClr val="BC0A2C"/>
                </a:solidFill>
                <a:latin typeface="Arial Narrow" pitchFamily="34" charset="0"/>
              </a:defRPr>
            </a:lvl8pPr>
            <a:lvl9pPr marL="1828800" algn="l" rtl="0" eaLnBrk="1" fontAlgn="base" hangingPunct="1">
              <a:spcBef>
                <a:spcPct val="0"/>
              </a:spcBef>
              <a:spcAft>
                <a:spcPct val="0"/>
              </a:spcAft>
              <a:defRPr sz="2400" b="1">
                <a:solidFill>
                  <a:srgbClr val="BC0A2C"/>
                </a:solidFill>
                <a:latin typeface="Arial Narrow" pitchFamily="34" charset="0"/>
              </a:defRPr>
            </a:lvl9pPr>
          </a:lstStyle>
          <a:p>
            <a:r>
              <a:rPr lang="en-US" kern="0" dirty="0">
                <a:solidFill>
                  <a:schemeClr val="bg1"/>
                </a:solidFill>
              </a:rPr>
              <a:t>YOU are the trusted messenger… what do you know about your </a:t>
            </a:r>
            <a:r>
              <a:rPr lang="en-US" i="1" kern="0" dirty="0">
                <a:solidFill>
                  <a:schemeClr val="bg1"/>
                </a:solidFill>
              </a:rPr>
              <a:t>audience</a:t>
            </a:r>
            <a:r>
              <a:rPr lang="en-US" kern="0" dirty="0">
                <a:solidFill>
                  <a:schemeClr val="bg1"/>
                </a:solidFill>
              </a:rPr>
              <a:t>?</a:t>
            </a:r>
          </a:p>
        </p:txBody>
      </p:sp>
    </p:spTree>
    <p:extLst>
      <p:ext uri="{BB962C8B-B14F-4D97-AF65-F5344CB8AC3E}">
        <p14:creationId xmlns:p14="http://schemas.microsoft.com/office/powerpoint/2010/main" val="4245005522"/>
      </p:ext>
    </p:extLst>
  </p:cSld>
  <p:clrMapOvr>
    <a:masterClrMapping/>
  </p:clrMapOvr>
  <p:transition>
    <p:pull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10;&#10;Description automatically generated with low confidence">
            <a:extLst>
              <a:ext uri="{FF2B5EF4-FFF2-40B4-BE49-F238E27FC236}">
                <a16:creationId xmlns:a16="http://schemas.microsoft.com/office/drawing/2014/main" id="{85E8D150-61CC-611A-2E44-06CE0713C8BF}"/>
              </a:ext>
            </a:extLst>
          </p:cNvPr>
          <p:cNvPicPr>
            <a:picLocks noChangeAspect="1"/>
          </p:cNvPicPr>
          <p:nvPr/>
        </p:nvPicPr>
        <p:blipFill>
          <a:blip r:embed="rId3"/>
          <a:stretch>
            <a:fillRect/>
          </a:stretch>
        </p:blipFill>
        <p:spPr>
          <a:xfrm>
            <a:off x="6367456" y="305129"/>
            <a:ext cx="2686631" cy="5067638"/>
          </a:xfrm>
          <a:prstGeom prst="rect">
            <a:avLst/>
          </a:prstGeom>
        </p:spPr>
      </p:pic>
      <p:pic>
        <p:nvPicPr>
          <p:cNvPr id="23" name="Picture 22" descr="A screenshot of a computer&#10;&#10;Description automatically generated with medium confidence">
            <a:extLst>
              <a:ext uri="{FF2B5EF4-FFF2-40B4-BE49-F238E27FC236}">
                <a16:creationId xmlns:a16="http://schemas.microsoft.com/office/drawing/2014/main" id="{8DCED453-22B0-0EF3-FCF3-D8330B66A467}"/>
              </a:ext>
            </a:extLst>
          </p:cNvPr>
          <p:cNvPicPr>
            <a:picLocks noChangeAspect="1"/>
          </p:cNvPicPr>
          <p:nvPr/>
        </p:nvPicPr>
        <p:blipFill>
          <a:blip r:embed="rId4"/>
          <a:stretch>
            <a:fillRect/>
          </a:stretch>
        </p:blipFill>
        <p:spPr>
          <a:xfrm>
            <a:off x="200522" y="3156009"/>
            <a:ext cx="6057662" cy="2566694"/>
          </a:xfrm>
          <a:prstGeom prst="rect">
            <a:avLst/>
          </a:prstGeom>
        </p:spPr>
      </p:pic>
      <p:sp>
        <p:nvSpPr>
          <p:cNvPr id="2" name="Title 1"/>
          <p:cNvSpPr>
            <a:spLocks noGrp="1"/>
          </p:cNvSpPr>
          <p:nvPr>
            <p:ph type="title"/>
          </p:nvPr>
        </p:nvSpPr>
        <p:spPr>
          <a:xfrm>
            <a:off x="833760" y="116701"/>
            <a:ext cx="8916456" cy="1141943"/>
          </a:xfrm>
        </p:spPr>
        <p:txBody>
          <a:bodyPr>
            <a:norm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cap="small" dirty="0"/>
              <a:t>Progress</a:t>
            </a:r>
          </a:p>
        </p:txBody>
      </p:sp>
      <p:pic>
        <p:nvPicPr>
          <p:cNvPr id="13" name="Picture 12" descr="Timeline&#10;&#10;Description automatically generated">
            <a:extLst>
              <a:ext uri="{FF2B5EF4-FFF2-40B4-BE49-F238E27FC236}">
                <a16:creationId xmlns:a16="http://schemas.microsoft.com/office/drawing/2014/main" id="{275AC8BD-33A8-5D46-80EA-262D40892049}"/>
              </a:ext>
            </a:extLst>
          </p:cNvPr>
          <p:cNvPicPr>
            <a:picLocks noChangeAspect="1"/>
          </p:cNvPicPr>
          <p:nvPr/>
        </p:nvPicPr>
        <p:blipFill>
          <a:blip r:embed="rId5"/>
          <a:stretch>
            <a:fillRect/>
          </a:stretch>
        </p:blipFill>
        <p:spPr>
          <a:xfrm>
            <a:off x="3584550" y="318363"/>
            <a:ext cx="2673635" cy="2688884"/>
          </a:xfrm>
          <a:prstGeom prst="rect">
            <a:avLst/>
          </a:prstGeom>
        </p:spPr>
      </p:pic>
      <p:sp>
        <p:nvSpPr>
          <p:cNvPr id="16" name="TextBox 15">
            <a:extLst>
              <a:ext uri="{FF2B5EF4-FFF2-40B4-BE49-F238E27FC236}">
                <a16:creationId xmlns:a16="http://schemas.microsoft.com/office/drawing/2014/main" id="{1EED8D80-15A1-354F-9C5F-2ABBB481BB4A}"/>
              </a:ext>
            </a:extLst>
          </p:cNvPr>
          <p:cNvSpPr txBox="1"/>
          <p:nvPr/>
        </p:nvSpPr>
        <p:spPr>
          <a:xfrm>
            <a:off x="7174502" y="5457330"/>
            <a:ext cx="1712914" cy="584134"/>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3196" dirty="0"/>
              <a:t>3/2021</a:t>
            </a:r>
          </a:p>
        </p:txBody>
      </p:sp>
      <p:sp>
        <p:nvSpPr>
          <p:cNvPr id="17" name="TextBox 16">
            <a:extLst>
              <a:ext uri="{FF2B5EF4-FFF2-40B4-BE49-F238E27FC236}">
                <a16:creationId xmlns:a16="http://schemas.microsoft.com/office/drawing/2014/main" id="{DAD64B12-573D-834B-A0F5-7B8E185BC9AA}"/>
              </a:ext>
            </a:extLst>
          </p:cNvPr>
          <p:cNvSpPr txBox="1"/>
          <p:nvPr/>
        </p:nvSpPr>
        <p:spPr>
          <a:xfrm>
            <a:off x="10042047" y="5457330"/>
            <a:ext cx="1712914" cy="584134"/>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3196" dirty="0"/>
              <a:t>10/2022</a:t>
            </a:r>
          </a:p>
        </p:txBody>
      </p:sp>
      <p:pic>
        <p:nvPicPr>
          <p:cNvPr id="5" name="Picture 4" descr="Map&#10;&#10;Description automatically generated">
            <a:extLst>
              <a:ext uri="{FF2B5EF4-FFF2-40B4-BE49-F238E27FC236}">
                <a16:creationId xmlns:a16="http://schemas.microsoft.com/office/drawing/2014/main" id="{328A06FB-E69E-75DE-25CB-C3E2CBCF4D32}"/>
              </a:ext>
            </a:extLst>
          </p:cNvPr>
          <p:cNvPicPr>
            <a:picLocks noChangeAspect="1"/>
          </p:cNvPicPr>
          <p:nvPr/>
        </p:nvPicPr>
        <p:blipFill>
          <a:blip r:embed="rId6"/>
          <a:stretch>
            <a:fillRect/>
          </a:stretch>
        </p:blipFill>
        <p:spPr>
          <a:xfrm>
            <a:off x="9312866" y="318363"/>
            <a:ext cx="2641242" cy="5028006"/>
          </a:xfrm>
          <a:prstGeom prst="rect">
            <a:avLst/>
          </a:prstGeom>
        </p:spPr>
      </p:pic>
      <p:cxnSp>
        <p:nvCxnSpPr>
          <p:cNvPr id="7" name="Straight Arrow Connector 6">
            <a:extLst>
              <a:ext uri="{FF2B5EF4-FFF2-40B4-BE49-F238E27FC236}">
                <a16:creationId xmlns:a16="http://schemas.microsoft.com/office/drawing/2014/main" id="{65C560CC-9FF9-8B6F-4F63-31FAA717E4EA}"/>
              </a:ext>
            </a:extLst>
          </p:cNvPr>
          <p:cNvCxnSpPr>
            <a:cxnSpLocks/>
          </p:cNvCxnSpPr>
          <p:nvPr/>
        </p:nvCxnSpPr>
        <p:spPr>
          <a:xfrm flipH="1">
            <a:off x="609724" y="3899640"/>
            <a:ext cx="297092" cy="1079431"/>
          </a:xfrm>
          <a:prstGeom prst="straightConnector1">
            <a:avLst/>
          </a:prstGeom>
          <a:ln w="793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5A340ED-2669-3502-C715-015A461DD376}"/>
              </a:ext>
            </a:extLst>
          </p:cNvPr>
          <p:cNvCxnSpPr>
            <a:cxnSpLocks/>
          </p:cNvCxnSpPr>
          <p:nvPr/>
        </p:nvCxnSpPr>
        <p:spPr>
          <a:xfrm>
            <a:off x="5423285" y="3288051"/>
            <a:ext cx="574375" cy="1101789"/>
          </a:xfrm>
          <a:prstGeom prst="straightConnector1">
            <a:avLst/>
          </a:prstGeom>
          <a:ln w="79375">
            <a:solidFill>
              <a:srgbClr val="00FA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E64EC91B-BC95-CF5C-CF27-A77E27E50D7B}"/>
              </a:ext>
            </a:extLst>
          </p:cNvPr>
          <p:cNvSpPr/>
          <p:nvPr/>
        </p:nvSpPr>
        <p:spPr>
          <a:xfrm>
            <a:off x="6349764" y="318363"/>
            <a:ext cx="2715983" cy="502800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3196"/>
          </a:p>
        </p:txBody>
      </p:sp>
      <p:sp>
        <p:nvSpPr>
          <p:cNvPr id="14" name="Rectangle 13">
            <a:extLst>
              <a:ext uri="{FF2B5EF4-FFF2-40B4-BE49-F238E27FC236}">
                <a16:creationId xmlns:a16="http://schemas.microsoft.com/office/drawing/2014/main" id="{CD6464B3-CBAA-6D09-286C-C1A7B5336679}"/>
              </a:ext>
            </a:extLst>
          </p:cNvPr>
          <p:cNvSpPr/>
          <p:nvPr/>
        </p:nvSpPr>
        <p:spPr>
          <a:xfrm>
            <a:off x="9275495" y="318363"/>
            <a:ext cx="2715983" cy="5028006"/>
          </a:xfrm>
          <a:prstGeom prst="rect">
            <a:avLst/>
          </a:prstGeom>
          <a:noFill/>
          <a:ln w="57150">
            <a:solidFill>
              <a:srgbClr val="00FA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3196"/>
          </a:p>
        </p:txBody>
      </p:sp>
    </p:spTree>
    <p:extLst>
      <p:ext uri="{BB962C8B-B14F-4D97-AF65-F5344CB8AC3E}">
        <p14:creationId xmlns:p14="http://schemas.microsoft.com/office/powerpoint/2010/main" val="3546527290"/>
      </p:ext>
    </p:extLst>
  </p:cSld>
  <p:clrMapOvr>
    <a:masterClrMapping/>
  </p:clrMapOvr>
  <mc:AlternateContent xmlns:mc="http://schemas.openxmlformats.org/markup-compatibility/2006" xmlns:p14="http://schemas.microsoft.com/office/powerpoint/2010/main">
    <mc:Choice Requires="p14">
      <p:transition spd="slow" p14:dur="1200" advTm="89393">
        <p14:prism/>
      </p:transition>
    </mc:Choice>
    <mc:Fallback xmlns="">
      <p:transition spd="slow" advTm="893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4598DB8-C0B6-4E85-9C75-0548ED2E8FA7}"/>
              </a:ext>
            </a:extLst>
          </p:cNvPr>
          <p:cNvSpPr>
            <a:spLocks noGrp="1"/>
          </p:cNvSpPr>
          <p:nvPr>
            <p:ph type="ctrTitle"/>
          </p:nvPr>
        </p:nvSpPr>
        <p:spPr>
          <a:xfrm>
            <a:off x="1928096" y="278840"/>
            <a:ext cx="9654304" cy="549209"/>
          </a:xfrm>
        </p:spPr>
        <p:txBody>
          <a:bodyPr/>
          <a:lstStyle/>
          <a:p>
            <a:r>
              <a:rPr lang="en-US" dirty="0"/>
              <a:t>Some main takeaways…</a:t>
            </a:r>
          </a:p>
        </p:txBody>
      </p:sp>
      <p:sp>
        <p:nvSpPr>
          <p:cNvPr id="2" name="Content Placeholder 4">
            <a:extLst>
              <a:ext uri="{FF2B5EF4-FFF2-40B4-BE49-F238E27FC236}">
                <a16:creationId xmlns:a16="http://schemas.microsoft.com/office/drawing/2014/main" id="{FA31EC2D-4CD7-1357-B28D-3A84EB6113BB}"/>
              </a:ext>
            </a:extLst>
          </p:cNvPr>
          <p:cNvSpPr txBox="1">
            <a:spLocks/>
          </p:cNvSpPr>
          <p:nvPr/>
        </p:nvSpPr>
        <p:spPr>
          <a:xfrm>
            <a:off x="1928096" y="1147002"/>
            <a:ext cx="9654304" cy="4894864"/>
          </a:xfrm>
          <a:prstGeom prst="rect">
            <a:avLst/>
          </a:prstGeom>
        </p:spPr>
        <p:txBody>
          <a:bodyPr/>
          <a:lstStyle>
            <a:lvl1pPr marL="22860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ea typeface="+mn-ea"/>
                <a:cs typeface="+mn-cs"/>
              </a:defRPr>
            </a:lvl1pPr>
            <a:lvl2pPr marL="514350" indent="-17145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2pPr>
            <a:lvl3pPr marL="8572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3pPr>
            <a:lvl4pPr marL="12001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4pPr>
            <a:lvl5pPr marL="15430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5pPr>
            <a:lvl6pPr marL="20002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6pPr>
            <a:lvl7pPr marL="24574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7pPr>
            <a:lvl8pPr marL="29146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8pPr>
            <a:lvl9pPr marL="3371850" indent="-228600" algn="l" rtl="0" eaLnBrk="1" fontAlgn="base" hangingPunct="1">
              <a:spcBef>
                <a:spcPct val="20000"/>
              </a:spcBef>
              <a:spcAft>
                <a:spcPct val="0"/>
              </a:spcAft>
              <a:buClr>
                <a:srgbClr val="BC0A2C"/>
              </a:buClr>
              <a:buFont typeface="Wingdings" pitchFamily="2" charset="2"/>
              <a:buChar char="§"/>
              <a:defRPr sz="2400">
                <a:solidFill>
                  <a:schemeClr val="tx1"/>
                </a:solidFill>
                <a:latin typeface="+mn-lt"/>
              </a:defRPr>
            </a:lvl9pPr>
          </a:lstStyle>
          <a:p>
            <a:r>
              <a:rPr lang="en-US" b="1" kern="0" dirty="0"/>
              <a:t>MORE INFO ≠ ATTITUDE CHANGE </a:t>
            </a:r>
          </a:p>
          <a:p>
            <a:pPr lvl="1"/>
            <a:r>
              <a:rPr lang="en-US" b="0" kern="0" dirty="0"/>
              <a:t> we all use heuristics to form opinions and attitudes </a:t>
            </a:r>
          </a:p>
          <a:p>
            <a:r>
              <a:rPr lang="en-US" b="1" kern="0" dirty="0"/>
              <a:t>CONSIDER THE SOCIO-POLITICAL &amp; CULTURAL CONTEXTS</a:t>
            </a:r>
          </a:p>
          <a:p>
            <a:pPr lvl="1"/>
            <a:r>
              <a:rPr lang="en-US" b="0" kern="0" dirty="0"/>
              <a:t>our information environments are powerful </a:t>
            </a:r>
            <a:r>
              <a:rPr lang="en-US" b="1" kern="0" dirty="0"/>
              <a:t>-</a:t>
            </a:r>
            <a:r>
              <a:rPr lang="en-US" b="0" kern="0" dirty="0"/>
              <a:t> look for shared values </a:t>
            </a:r>
          </a:p>
          <a:p>
            <a:r>
              <a:rPr lang="en-US" b="1" kern="0" dirty="0"/>
              <a:t>HOW WE FRAME SCIENCE ISSUES MATTERS</a:t>
            </a:r>
          </a:p>
          <a:p>
            <a:pPr lvl="1"/>
            <a:r>
              <a:rPr lang="en-US" b="0" kern="0" dirty="0"/>
              <a:t> messages resonate differently with people </a:t>
            </a:r>
          </a:p>
          <a:p>
            <a:pPr lvl="1"/>
            <a:r>
              <a:rPr lang="en-US" b="0" kern="0" dirty="0"/>
              <a:t> tell the stories that reflect the communities you’re working with</a:t>
            </a:r>
          </a:p>
          <a:p>
            <a:r>
              <a:rPr lang="en-US" b="1" kern="0" dirty="0"/>
              <a:t>TRUST IS ESSENTIAL </a:t>
            </a:r>
          </a:p>
          <a:p>
            <a:pPr lvl="1"/>
            <a:r>
              <a:rPr lang="en-US" b="0" kern="0" dirty="0"/>
              <a:t> familiarity builds trust – meet people where they are </a:t>
            </a:r>
          </a:p>
          <a:p>
            <a:r>
              <a:rPr lang="en-US" b="1" kern="0" dirty="0"/>
              <a:t>ENGAGE COMMUNITES AND RELEVANT STAKEHOLDERS</a:t>
            </a:r>
          </a:p>
          <a:p>
            <a:pPr lvl="1"/>
            <a:r>
              <a:rPr lang="en-US" b="0" i="1" kern="0" dirty="0">
                <a:solidFill>
                  <a:srgbClr val="C00000"/>
                </a:solidFill>
              </a:rPr>
              <a:t> know your audience!</a:t>
            </a:r>
            <a:r>
              <a:rPr lang="en-US" i="1" kern="0" dirty="0">
                <a:solidFill>
                  <a:srgbClr val="C00000"/>
                </a:solidFill>
              </a:rPr>
              <a:t> </a:t>
            </a:r>
            <a:endParaRPr lang="en-US" kern="0" dirty="0"/>
          </a:p>
          <a:p>
            <a:pPr lvl="1"/>
            <a:r>
              <a:rPr lang="en-US" b="0" kern="0" dirty="0"/>
              <a:t> what are their concerns? do cultural contexts help inform their perspective?  </a:t>
            </a:r>
          </a:p>
        </p:txBody>
      </p:sp>
    </p:spTree>
    <p:extLst>
      <p:ext uri="{BB962C8B-B14F-4D97-AF65-F5344CB8AC3E}">
        <p14:creationId xmlns:p14="http://schemas.microsoft.com/office/powerpoint/2010/main" val="204194959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Effect transition="in" filter="fade">
                                      <p:cBhvr>
                                        <p:cTn id="4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D8E4-27D7-4291-B874-B293B107D161}"/>
              </a:ext>
            </a:extLst>
          </p:cNvPr>
          <p:cNvSpPr>
            <a:spLocks noGrp="1"/>
          </p:cNvSpPr>
          <p:nvPr>
            <p:ph type="ctrTitle"/>
          </p:nvPr>
        </p:nvSpPr>
        <p:spPr>
          <a:xfrm>
            <a:off x="1999608" y="387256"/>
            <a:ext cx="8192784" cy="549209"/>
          </a:xfrm>
        </p:spPr>
        <p:txBody>
          <a:bodyPr/>
          <a:lstStyle/>
          <a:p>
            <a:r>
              <a:rPr lang="en-US" sz="4000" dirty="0"/>
              <a:t>Thanks! Questions? </a:t>
            </a:r>
          </a:p>
        </p:txBody>
      </p:sp>
      <p:sp>
        <p:nvSpPr>
          <p:cNvPr id="7" name="Title 1">
            <a:extLst>
              <a:ext uri="{FF2B5EF4-FFF2-40B4-BE49-F238E27FC236}">
                <a16:creationId xmlns:a16="http://schemas.microsoft.com/office/drawing/2014/main" id="{60EF23FB-3624-4671-9C41-090FFF15A81A}"/>
              </a:ext>
            </a:extLst>
          </p:cNvPr>
          <p:cNvSpPr txBox="1">
            <a:spLocks/>
          </p:cNvSpPr>
          <p:nvPr/>
        </p:nvSpPr>
        <p:spPr>
          <a:xfrm>
            <a:off x="1999608" y="1723125"/>
            <a:ext cx="8192784" cy="549209"/>
          </a:xfrm>
          <a:prstGeom prst="rect">
            <a:avLst/>
          </a:prstGeom>
        </p:spPr>
        <p:txBody>
          <a:bodyPr/>
          <a:lstStyle>
            <a:lvl1pPr algn="l" rtl="0" fontAlgn="base">
              <a:spcBef>
                <a:spcPct val="0"/>
              </a:spcBef>
              <a:spcAft>
                <a:spcPct val="0"/>
              </a:spcAft>
              <a:defRPr sz="2800" b="1">
                <a:solidFill>
                  <a:srgbClr val="BC0A2C"/>
                </a:solidFill>
                <a:latin typeface="+mj-lt"/>
                <a:ea typeface="+mj-ea"/>
                <a:cs typeface="+mj-cs"/>
              </a:defRPr>
            </a:lvl1pPr>
            <a:lvl2pPr algn="l" rtl="0" fontAlgn="base">
              <a:spcBef>
                <a:spcPct val="0"/>
              </a:spcBef>
              <a:spcAft>
                <a:spcPct val="0"/>
              </a:spcAft>
              <a:defRPr sz="2400" b="1">
                <a:solidFill>
                  <a:srgbClr val="BC0A2C"/>
                </a:solidFill>
                <a:latin typeface="Arial Narrow" pitchFamily="34" charset="0"/>
              </a:defRPr>
            </a:lvl2pPr>
            <a:lvl3pPr algn="l" rtl="0" fontAlgn="base">
              <a:spcBef>
                <a:spcPct val="0"/>
              </a:spcBef>
              <a:spcAft>
                <a:spcPct val="0"/>
              </a:spcAft>
              <a:defRPr sz="2400" b="1">
                <a:solidFill>
                  <a:srgbClr val="BC0A2C"/>
                </a:solidFill>
                <a:latin typeface="Arial Narrow" pitchFamily="34" charset="0"/>
              </a:defRPr>
            </a:lvl3pPr>
            <a:lvl4pPr algn="l" rtl="0" fontAlgn="base">
              <a:spcBef>
                <a:spcPct val="0"/>
              </a:spcBef>
              <a:spcAft>
                <a:spcPct val="0"/>
              </a:spcAft>
              <a:defRPr sz="2400" b="1">
                <a:solidFill>
                  <a:srgbClr val="BC0A2C"/>
                </a:solidFill>
                <a:latin typeface="Arial Narrow" pitchFamily="34" charset="0"/>
              </a:defRPr>
            </a:lvl4pPr>
            <a:lvl5pPr algn="l" rtl="0" fontAlgn="base">
              <a:spcBef>
                <a:spcPct val="0"/>
              </a:spcBef>
              <a:spcAft>
                <a:spcPct val="0"/>
              </a:spcAft>
              <a:defRPr sz="2400" b="1">
                <a:solidFill>
                  <a:srgbClr val="BC0A2C"/>
                </a:solidFill>
                <a:latin typeface="Arial Narrow" pitchFamily="34" charset="0"/>
              </a:defRPr>
            </a:lvl5pPr>
            <a:lvl6pPr marL="457200" algn="l" rtl="0" fontAlgn="base">
              <a:spcBef>
                <a:spcPct val="0"/>
              </a:spcBef>
              <a:spcAft>
                <a:spcPct val="0"/>
              </a:spcAft>
              <a:defRPr sz="2400" b="1">
                <a:solidFill>
                  <a:srgbClr val="BC0A2C"/>
                </a:solidFill>
                <a:latin typeface="Arial Narrow" pitchFamily="34" charset="0"/>
              </a:defRPr>
            </a:lvl6pPr>
            <a:lvl7pPr marL="914400" algn="l" rtl="0" fontAlgn="base">
              <a:spcBef>
                <a:spcPct val="0"/>
              </a:spcBef>
              <a:spcAft>
                <a:spcPct val="0"/>
              </a:spcAft>
              <a:defRPr sz="2400" b="1">
                <a:solidFill>
                  <a:srgbClr val="BC0A2C"/>
                </a:solidFill>
                <a:latin typeface="Arial Narrow" pitchFamily="34" charset="0"/>
              </a:defRPr>
            </a:lvl7pPr>
            <a:lvl8pPr marL="1371600" algn="l" rtl="0" fontAlgn="base">
              <a:spcBef>
                <a:spcPct val="0"/>
              </a:spcBef>
              <a:spcAft>
                <a:spcPct val="0"/>
              </a:spcAft>
              <a:defRPr sz="2400" b="1">
                <a:solidFill>
                  <a:srgbClr val="BC0A2C"/>
                </a:solidFill>
                <a:latin typeface="Arial Narrow" pitchFamily="34" charset="0"/>
              </a:defRPr>
            </a:lvl8pPr>
            <a:lvl9pPr marL="1828800" algn="l" rtl="0" fontAlgn="base">
              <a:spcBef>
                <a:spcPct val="0"/>
              </a:spcBef>
              <a:spcAft>
                <a:spcPct val="0"/>
              </a:spcAft>
              <a:defRPr sz="2400" b="1">
                <a:solidFill>
                  <a:srgbClr val="BC0A2C"/>
                </a:solidFill>
                <a:latin typeface="Arial Narrow" pitchFamily="34" charset="0"/>
              </a:defRPr>
            </a:lvl9pPr>
          </a:lstStyle>
          <a:p>
            <a:r>
              <a:rPr lang="en-US" sz="4000" kern="0" dirty="0"/>
              <a:t>Mikhaila Calice </a:t>
            </a:r>
          </a:p>
          <a:p>
            <a:r>
              <a:rPr lang="en-US" sz="4000" kern="0" dirty="0">
                <a:solidFill>
                  <a:srgbClr val="C00000"/>
                </a:solidFill>
                <a:hlinkClick r:id="rId3">
                  <a:extLst>
                    <a:ext uri="{A12FA001-AC4F-418D-AE19-62706E023703}">
                      <ahyp:hlinkClr xmlns:ahyp="http://schemas.microsoft.com/office/drawing/2018/hyperlinkcolor" val="tx"/>
                    </a:ext>
                  </a:extLst>
                </a:hlinkClick>
              </a:rPr>
              <a:t>mcalice@wisc.edu</a:t>
            </a:r>
            <a:endParaRPr lang="en-US" sz="4000" kern="0" dirty="0">
              <a:solidFill>
                <a:srgbClr val="C00000"/>
              </a:solidFill>
            </a:endParaRPr>
          </a:p>
          <a:p>
            <a:endParaRPr lang="en-US" sz="4000" kern="0" dirty="0"/>
          </a:p>
        </p:txBody>
      </p:sp>
      <p:pic>
        <p:nvPicPr>
          <p:cNvPr id="3" name="Picture 2">
            <a:extLst>
              <a:ext uri="{FF2B5EF4-FFF2-40B4-BE49-F238E27FC236}">
                <a16:creationId xmlns:a16="http://schemas.microsoft.com/office/drawing/2014/main" id="{29629755-AB6E-4D6D-A2BE-357FDB4114DE}"/>
              </a:ext>
            </a:extLst>
          </p:cNvPr>
          <p:cNvPicPr>
            <a:picLocks noChangeAspect="1"/>
          </p:cNvPicPr>
          <p:nvPr/>
        </p:nvPicPr>
        <p:blipFill rotWithShape="1">
          <a:blip r:embed="rId4"/>
          <a:srcRect l="14059" t="13654" r="20220" b="10426"/>
          <a:stretch/>
        </p:blipFill>
        <p:spPr>
          <a:xfrm>
            <a:off x="1999608" y="3653487"/>
            <a:ext cx="896817" cy="752700"/>
          </a:xfrm>
          <a:prstGeom prst="rect">
            <a:avLst/>
          </a:prstGeom>
        </p:spPr>
      </p:pic>
      <p:sp>
        <p:nvSpPr>
          <p:cNvPr id="15" name="Title 1">
            <a:extLst>
              <a:ext uri="{FF2B5EF4-FFF2-40B4-BE49-F238E27FC236}">
                <a16:creationId xmlns:a16="http://schemas.microsoft.com/office/drawing/2014/main" id="{044037A2-6CB3-4635-AEF5-CAA17E0FF078}"/>
              </a:ext>
            </a:extLst>
          </p:cNvPr>
          <p:cNvSpPr txBox="1">
            <a:spLocks/>
          </p:cNvSpPr>
          <p:nvPr/>
        </p:nvSpPr>
        <p:spPr>
          <a:xfrm>
            <a:off x="2994304" y="3653487"/>
            <a:ext cx="8192784" cy="728689"/>
          </a:xfrm>
          <a:prstGeom prst="rect">
            <a:avLst/>
          </a:prstGeom>
        </p:spPr>
        <p:txBody>
          <a:bodyPr/>
          <a:lstStyle>
            <a:lvl1pPr algn="l" rtl="0" fontAlgn="base">
              <a:spcBef>
                <a:spcPct val="0"/>
              </a:spcBef>
              <a:spcAft>
                <a:spcPct val="0"/>
              </a:spcAft>
              <a:defRPr sz="2800" b="1">
                <a:solidFill>
                  <a:srgbClr val="BC0A2C"/>
                </a:solidFill>
                <a:latin typeface="+mj-lt"/>
                <a:ea typeface="+mj-ea"/>
                <a:cs typeface="+mj-cs"/>
              </a:defRPr>
            </a:lvl1pPr>
            <a:lvl2pPr algn="l" rtl="0" fontAlgn="base">
              <a:spcBef>
                <a:spcPct val="0"/>
              </a:spcBef>
              <a:spcAft>
                <a:spcPct val="0"/>
              </a:spcAft>
              <a:defRPr sz="2400" b="1">
                <a:solidFill>
                  <a:srgbClr val="BC0A2C"/>
                </a:solidFill>
                <a:latin typeface="Arial Narrow" pitchFamily="34" charset="0"/>
              </a:defRPr>
            </a:lvl2pPr>
            <a:lvl3pPr algn="l" rtl="0" fontAlgn="base">
              <a:spcBef>
                <a:spcPct val="0"/>
              </a:spcBef>
              <a:spcAft>
                <a:spcPct val="0"/>
              </a:spcAft>
              <a:defRPr sz="2400" b="1">
                <a:solidFill>
                  <a:srgbClr val="BC0A2C"/>
                </a:solidFill>
                <a:latin typeface="Arial Narrow" pitchFamily="34" charset="0"/>
              </a:defRPr>
            </a:lvl3pPr>
            <a:lvl4pPr algn="l" rtl="0" fontAlgn="base">
              <a:spcBef>
                <a:spcPct val="0"/>
              </a:spcBef>
              <a:spcAft>
                <a:spcPct val="0"/>
              </a:spcAft>
              <a:defRPr sz="2400" b="1">
                <a:solidFill>
                  <a:srgbClr val="BC0A2C"/>
                </a:solidFill>
                <a:latin typeface="Arial Narrow" pitchFamily="34" charset="0"/>
              </a:defRPr>
            </a:lvl4pPr>
            <a:lvl5pPr algn="l" rtl="0" fontAlgn="base">
              <a:spcBef>
                <a:spcPct val="0"/>
              </a:spcBef>
              <a:spcAft>
                <a:spcPct val="0"/>
              </a:spcAft>
              <a:defRPr sz="2400" b="1">
                <a:solidFill>
                  <a:srgbClr val="BC0A2C"/>
                </a:solidFill>
                <a:latin typeface="Arial Narrow" pitchFamily="34" charset="0"/>
              </a:defRPr>
            </a:lvl5pPr>
            <a:lvl6pPr marL="457200" algn="l" rtl="0" fontAlgn="base">
              <a:spcBef>
                <a:spcPct val="0"/>
              </a:spcBef>
              <a:spcAft>
                <a:spcPct val="0"/>
              </a:spcAft>
              <a:defRPr sz="2400" b="1">
                <a:solidFill>
                  <a:srgbClr val="BC0A2C"/>
                </a:solidFill>
                <a:latin typeface="Arial Narrow" pitchFamily="34" charset="0"/>
              </a:defRPr>
            </a:lvl6pPr>
            <a:lvl7pPr marL="914400" algn="l" rtl="0" fontAlgn="base">
              <a:spcBef>
                <a:spcPct val="0"/>
              </a:spcBef>
              <a:spcAft>
                <a:spcPct val="0"/>
              </a:spcAft>
              <a:defRPr sz="2400" b="1">
                <a:solidFill>
                  <a:srgbClr val="BC0A2C"/>
                </a:solidFill>
                <a:latin typeface="Arial Narrow" pitchFamily="34" charset="0"/>
              </a:defRPr>
            </a:lvl7pPr>
            <a:lvl8pPr marL="1371600" algn="l" rtl="0" fontAlgn="base">
              <a:spcBef>
                <a:spcPct val="0"/>
              </a:spcBef>
              <a:spcAft>
                <a:spcPct val="0"/>
              </a:spcAft>
              <a:defRPr sz="2400" b="1">
                <a:solidFill>
                  <a:srgbClr val="BC0A2C"/>
                </a:solidFill>
                <a:latin typeface="Arial Narrow" pitchFamily="34" charset="0"/>
              </a:defRPr>
            </a:lvl8pPr>
            <a:lvl9pPr marL="1828800" algn="l" rtl="0" fontAlgn="base">
              <a:spcBef>
                <a:spcPct val="0"/>
              </a:spcBef>
              <a:spcAft>
                <a:spcPct val="0"/>
              </a:spcAft>
              <a:defRPr sz="2400" b="1">
                <a:solidFill>
                  <a:srgbClr val="BC0A2C"/>
                </a:solidFill>
                <a:latin typeface="Arial Narrow" pitchFamily="34" charset="0"/>
              </a:defRPr>
            </a:lvl9pPr>
          </a:lstStyle>
          <a:p>
            <a:r>
              <a:rPr lang="en-US" sz="4000" kern="0" dirty="0">
                <a:solidFill>
                  <a:schemeClr val="bg1">
                    <a:lumMod val="50000"/>
                  </a:schemeClr>
                </a:solidFill>
              </a:rPr>
              <a:t>@MikhailaCalice</a:t>
            </a:r>
          </a:p>
        </p:txBody>
      </p:sp>
      <p:sp>
        <p:nvSpPr>
          <p:cNvPr id="8" name="Title 1">
            <a:extLst>
              <a:ext uri="{FF2B5EF4-FFF2-40B4-BE49-F238E27FC236}">
                <a16:creationId xmlns:a16="http://schemas.microsoft.com/office/drawing/2014/main" id="{ADCDDA2B-0138-4537-AE13-6E69464F42FE}"/>
              </a:ext>
            </a:extLst>
          </p:cNvPr>
          <p:cNvSpPr txBox="1">
            <a:spLocks/>
          </p:cNvSpPr>
          <p:nvPr/>
        </p:nvSpPr>
        <p:spPr>
          <a:xfrm>
            <a:off x="3006294" y="4406187"/>
            <a:ext cx="8192784" cy="549209"/>
          </a:xfrm>
          <a:prstGeom prst="rect">
            <a:avLst/>
          </a:prstGeom>
        </p:spPr>
        <p:txBody>
          <a:bodyPr/>
          <a:lstStyle>
            <a:lvl1pPr algn="l" rtl="0" fontAlgn="base">
              <a:spcBef>
                <a:spcPct val="0"/>
              </a:spcBef>
              <a:spcAft>
                <a:spcPct val="0"/>
              </a:spcAft>
              <a:defRPr sz="2800" b="1">
                <a:solidFill>
                  <a:srgbClr val="BC0A2C"/>
                </a:solidFill>
                <a:latin typeface="+mj-lt"/>
                <a:ea typeface="+mj-ea"/>
                <a:cs typeface="+mj-cs"/>
              </a:defRPr>
            </a:lvl1pPr>
            <a:lvl2pPr algn="l" rtl="0" fontAlgn="base">
              <a:spcBef>
                <a:spcPct val="0"/>
              </a:spcBef>
              <a:spcAft>
                <a:spcPct val="0"/>
              </a:spcAft>
              <a:defRPr sz="2400" b="1">
                <a:solidFill>
                  <a:srgbClr val="BC0A2C"/>
                </a:solidFill>
                <a:latin typeface="Arial Narrow" pitchFamily="34" charset="0"/>
              </a:defRPr>
            </a:lvl2pPr>
            <a:lvl3pPr algn="l" rtl="0" fontAlgn="base">
              <a:spcBef>
                <a:spcPct val="0"/>
              </a:spcBef>
              <a:spcAft>
                <a:spcPct val="0"/>
              </a:spcAft>
              <a:defRPr sz="2400" b="1">
                <a:solidFill>
                  <a:srgbClr val="BC0A2C"/>
                </a:solidFill>
                <a:latin typeface="Arial Narrow" pitchFamily="34" charset="0"/>
              </a:defRPr>
            </a:lvl3pPr>
            <a:lvl4pPr algn="l" rtl="0" fontAlgn="base">
              <a:spcBef>
                <a:spcPct val="0"/>
              </a:spcBef>
              <a:spcAft>
                <a:spcPct val="0"/>
              </a:spcAft>
              <a:defRPr sz="2400" b="1">
                <a:solidFill>
                  <a:srgbClr val="BC0A2C"/>
                </a:solidFill>
                <a:latin typeface="Arial Narrow" pitchFamily="34" charset="0"/>
              </a:defRPr>
            </a:lvl4pPr>
            <a:lvl5pPr algn="l" rtl="0" fontAlgn="base">
              <a:spcBef>
                <a:spcPct val="0"/>
              </a:spcBef>
              <a:spcAft>
                <a:spcPct val="0"/>
              </a:spcAft>
              <a:defRPr sz="2400" b="1">
                <a:solidFill>
                  <a:srgbClr val="BC0A2C"/>
                </a:solidFill>
                <a:latin typeface="Arial Narrow" pitchFamily="34" charset="0"/>
              </a:defRPr>
            </a:lvl5pPr>
            <a:lvl6pPr marL="457200" algn="l" rtl="0" fontAlgn="base">
              <a:spcBef>
                <a:spcPct val="0"/>
              </a:spcBef>
              <a:spcAft>
                <a:spcPct val="0"/>
              </a:spcAft>
              <a:defRPr sz="2400" b="1">
                <a:solidFill>
                  <a:srgbClr val="BC0A2C"/>
                </a:solidFill>
                <a:latin typeface="Arial Narrow" pitchFamily="34" charset="0"/>
              </a:defRPr>
            </a:lvl6pPr>
            <a:lvl7pPr marL="914400" algn="l" rtl="0" fontAlgn="base">
              <a:spcBef>
                <a:spcPct val="0"/>
              </a:spcBef>
              <a:spcAft>
                <a:spcPct val="0"/>
              </a:spcAft>
              <a:defRPr sz="2400" b="1">
                <a:solidFill>
                  <a:srgbClr val="BC0A2C"/>
                </a:solidFill>
                <a:latin typeface="Arial Narrow" pitchFamily="34" charset="0"/>
              </a:defRPr>
            </a:lvl7pPr>
            <a:lvl8pPr marL="1371600" algn="l" rtl="0" fontAlgn="base">
              <a:spcBef>
                <a:spcPct val="0"/>
              </a:spcBef>
              <a:spcAft>
                <a:spcPct val="0"/>
              </a:spcAft>
              <a:defRPr sz="2400" b="1">
                <a:solidFill>
                  <a:srgbClr val="BC0A2C"/>
                </a:solidFill>
                <a:latin typeface="Arial Narrow" pitchFamily="34" charset="0"/>
              </a:defRPr>
            </a:lvl8pPr>
            <a:lvl9pPr marL="1828800" algn="l" rtl="0" fontAlgn="base">
              <a:spcBef>
                <a:spcPct val="0"/>
              </a:spcBef>
              <a:spcAft>
                <a:spcPct val="0"/>
              </a:spcAft>
              <a:defRPr sz="2400" b="1">
                <a:solidFill>
                  <a:srgbClr val="BC0A2C"/>
                </a:solidFill>
                <a:latin typeface="Arial Narrow" pitchFamily="34" charset="0"/>
              </a:defRPr>
            </a:lvl9pPr>
          </a:lstStyle>
          <a:p>
            <a:r>
              <a:rPr lang="en-US" sz="4000" kern="0" dirty="0">
                <a:solidFill>
                  <a:schemeClr val="bg1">
                    <a:lumMod val="50000"/>
                  </a:schemeClr>
                </a:solidFill>
              </a:rPr>
              <a:t>scimep.wisc.edu</a:t>
            </a:r>
          </a:p>
          <a:p>
            <a:endParaRPr lang="en-US" sz="4000" kern="0" dirty="0">
              <a:solidFill>
                <a:schemeClr val="bg1">
                  <a:lumMod val="50000"/>
                </a:schemeClr>
              </a:solidFill>
            </a:endParaRPr>
          </a:p>
        </p:txBody>
      </p:sp>
    </p:spTree>
    <p:extLst>
      <p:ext uri="{BB962C8B-B14F-4D97-AF65-F5344CB8AC3E}">
        <p14:creationId xmlns:p14="http://schemas.microsoft.com/office/powerpoint/2010/main" val="63858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Panel Discussion</a:t>
            </a:r>
          </a:p>
        </p:txBody>
      </p:sp>
      <p:sp>
        <p:nvSpPr>
          <p:cNvPr id="3" name="Subtitle 2"/>
          <p:cNvSpPr>
            <a:spLocks noGrp="1"/>
          </p:cNvSpPr>
          <p:nvPr>
            <p:ph type="subTitle" idx="1"/>
          </p:nvPr>
        </p:nvSpPr>
        <p:spPr/>
        <p:txBody>
          <a:bodyPr/>
          <a:lstStyle/>
          <a:p>
            <a:r>
              <a:rPr lang="en-US" sz="2600" dirty="0"/>
              <a:t>Type a question for any/all presenter(s) in the chat.</a:t>
            </a:r>
          </a:p>
        </p:txBody>
      </p:sp>
    </p:spTree>
    <p:extLst>
      <p:ext uri="{BB962C8B-B14F-4D97-AF65-F5344CB8AC3E}">
        <p14:creationId xmlns:p14="http://schemas.microsoft.com/office/powerpoint/2010/main" val="947784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6667" dirty="0"/>
              <a:t>Transitioning to a </a:t>
            </a:r>
            <a:br>
              <a:rPr lang="en-US" sz="6667" dirty="0"/>
            </a:br>
            <a:r>
              <a:rPr lang="en-US" sz="6667" dirty="0"/>
              <a:t>Post-pandemic Approach</a:t>
            </a:r>
          </a:p>
        </p:txBody>
      </p:sp>
      <p:sp>
        <p:nvSpPr>
          <p:cNvPr id="3" name="Text Placeholder 2">
            <a:extLst>
              <a:ext uri="{FF2B5EF4-FFF2-40B4-BE49-F238E27FC236}">
                <a16:creationId xmlns:a16="http://schemas.microsoft.com/office/drawing/2014/main" id="{2E1971A1-B6C7-400F-C4D8-F6C24C897682}"/>
              </a:ext>
            </a:extLst>
          </p:cNvPr>
          <p:cNvSpPr>
            <a:spLocks noGrp="1"/>
          </p:cNvSpPr>
          <p:nvPr>
            <p:ph type="body" sz="quarter" idx="10"/>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933" dirty="0">
                <a:latin typeface="Tahoma"/>
                <a:ea typeface="Tahoma"/>
                <a:cs typeface="Tahoma"/>
              </a:rPr>
              <a:t>Paula Tran</a:t>
            </a:r>
          </a:p>
          <a:p>
            <a:r>
              <a:rPr lang="en-US" sz="2933" dirty="0">
                <a:latin typeface="Tahoma"/>
                <a:ea typeface="Tahoma"/>
                <a:cs typeface="Tahoma"/>
              </a:rPr>
              <a:t>Division Administrator and State Health Officer </a:t>
            </a:r>
          </a:p>
          <a:p>
            <a:r>
              <a:rPr lang="en-US" sz="2933" dirty="0">
                <a:latin typeface="Tahoma"/>
                <a:ea typeface="Tahoma"/>
                <a:cs typeface="Tahoma"/>
              </a:rPr>
              <a:t>June 8, 2023</a:t>
            </a:r>
            <a:endParaRPr lang="en-US" sz="2933" dirty="0">
              <a:latin typeface="Tahoma" panose="020B0604030504040204" pitchFamily="34" charset="0"/>
              <a:ea typeface="Tahoma" panose="020B0604030504040204" pitchFamily="34" charset="0"/>
              <a:cs typeface="Tahoma" panose="020B0604030504040204" pitchFamily="34" charset="0"/>
            </a:endParaRPr>
          </a:p>
          <a:p>
            <a:endParaRPr lang="en-US" dirty="0">
              <a:cs typeface="Arial"/>
            </a:endParaRPr>
          </a:p>
        </p:txBody>
      </p:sp>
    </p:spTree>
    <p:extLst>
      <p:ext uri="{BB962C8B-B14F-4D97-AF65-F5344CB8AC3E}">
        <p14:creationId xmlns:p14="http://schemas.microsoft.com/office/powerpoint/2010/main" val="1466069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A77C-5826-2633-D879-96BFAEDBDB83}"/>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What is Public Health?</a:t>
            </a:r>
          </a:p>
        </p:txBody>
      </p:sp>
      <p:sp>
        <p:nvSpPr>
          <p:cNvPr id="3" name="Content Placeholder 2">
            <a:extLst>
              <a:ext uri="{FF2B5EF4-FFF2-40B4-BE49-F238E27FC236}">
                <a16:creationId xmlns:a16="http://schemas.microsoft.com/office/drawing/2014/main" id="{8219DE31-EA19-76E7-5241-4D2642EFB029}"/>
              </a:ext>
            </a:extLst>
          </p:cNvPr>
          <p:cNvSpPr>
            <a:spLocks noGrp="1"/>
          </p:cNvSpPr>
          <p:nvPr>
            <p:ph sz="quarter" idx="13"/>
          </p:nvPr>
        </p:nvSpPr>
        <p:spPr>
          <a:xfrm>
            <a:off x="609600" y="1719072"/>
            <a:ext cx="4961467" cy="4572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3733" dirty="0">
              <a:solidFill>
                <a:srgbClr val="5A5757"/>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733" dirty="0">
                <a:solidFill>
                  <a:srgbClr val="5A5757"/>
                </a:solidFill>
                <a:latin typeface="Tahoma" panose="020B0604030504040204" pitchFamily="34" charset="0"/>
                <a:ea typeface="Tahoma" panose="020B0604030504040204" pitchFamily="34" charset="0"/>
                <a:cs typeface="Tahoma" panose="020B0604030504040204" pitchFamily="34" charset="0"/>
              </a:rPr>
              <a:t>…</a:t>
            </a:r>
            <a:r>
              <a:rPr lang="en-US" sz="3733" i="1" dirty="0">
                <a:solidFill>
                  <a:srgbClr val="5A5757"/>
                </a:solidFill>
                <a:latin typeface="Tahoma" panose="020B0604030504040204" pitchFamily="34" charset="0"/>
                <a:ea typeface="Tahoma" panose="020B0604030504040204" pitchFamily="34" charset="0"/>
                <a:cs typeface="Tahoma" panose="020B0604030504040204" pitchFamily="34" charset="0"/>
              </a:rPr>
              <a:t>is what we do collectively to assure the conditions in which all people can be healthy.  </a:t>
            </a:r>
          </a:p>
          <a:p>
            <a:endParaRPr lang="en-US" dirty="0"/>
          </a:p>
        </p:txBody>
      </p:sp>
      <p:pic>
        <p:nvPicPr>
          <p:cNvPr id="1026" name="Picture 2">
            <a:extLst>
              <a:ext uri="{FF2B5EF4-FFF2-40B4-BE49-F238E27FC236}">
                <a16:creationId xmlns:a16="http://schemas.microsoft.com/office/drawing/2014/main" id="{D5569114-29A5-6FB3-6ADC-84EEB11FC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067" y="1706880"/>
            <a:ext cx="6011333" cy="419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E36CEB-510D-4DD3-8102-7F82F892E945}"/>
              </a:ext>
            </a:extLst>
          </p:cNvPr>
          <p:cNvSpPr>
            <a:spLocks noGrp="1"/>
          </p:cNvSpPr>
          <p:nvPr>
            <p:ph sz="quarter" idx="13"/>
          </p:nvPr>
        </p:nvSpPr>
        <p:spPr>
          <a:xfrm>
            <a:off x="322991" y="1935041"/>
            <a:ext cx="5113981" cy="3304225"/>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667">
                <a:solidFill>
                  <a:srgbClr val="5A5757"/>
                </a:solidFill>
                <a:latin typeface="Tahoma" panose="020B0604030504040204" pitchFamily="34" charset="0"/>
                <a:ea typeface="Tahoma" panose="020B0604030504040204" pitchFamily="34" charset="0"/>
                <a:cs typeface="Tahoma" panose="020B0604030504040204" pitchFamily="34" charset="0"/>
              </a:rPr>
              <a:t>“Conditions in the environments where people are born, live, learn, work, play, worship, and age that affect a wide range of health, functioning, and quality-of-life outcomes and risks” (Healthy People 2030, 2022). </a:t>
            </a:r>
          </a:p>
        </p:txBody>
      </p:sp>
      <p:pic>
        <p:nvPicPr>
          <p:cNvPr id="4" name="Picture 3" descr="A circle diagram of the five priority areas of the social determinants of health.">
            <a:extLst>
              <a:ext uri="{FF2B5EF4-FFF2-40B4-BE49-F238E27FC236}">
                <a16:creationId xmlns:a16="http://schemas.microsoft.com/office/drawing/2014/main" id="{56CF5D66-CCA6-4BD5-A3D5-FD4452B13A8D}"/>
              </a:ext>
            </a:extLst>
          </p:cNvPr>
          <p:cNvPicPr>
            <a:picLocks noChangeAspect="1"/>
          </p:cNvPicPr>
          <p:nvPr/>
        </p:nvPicPr>
        <p:blipFill rotWithShape="1">
          <a:blip r:embed="rId3">
            <a:extLst>
              <a:ext uri="{28A0092B-C50C-407E-A947-70E740481C1C}">
                <a14:useLocalDpi xmlns:a14="http://schemas.microsoft.com/office/drawing/2010/main" val="0"/>
              </a:ext>
            </a:extLst>
          </a:blip>
          <a:srcRect b="13131"/>
          <a:stretch/>
        </p:blipFill>
        <p:spPr>
          <a:xfrm>
            <a:off x="5436973" y="259941"/>
            <a:ext cx="6161903" cy="5882220"/>
          </a:xfrm>
          <a:prstGeom prst="rect">
            <a:avLst/>
          </a:prstGeom>
        </p:spPr>
      </p:pic>
      <p:sp>
        <p:nvSpPr>
          <p:cNvPr id="5" name="TextBox 4">
            <a:extLst>
              <a:ext uri="{FF2B5EF4-FFF2-40B4-BE49-F238E27FC236}">
                <a16:creationId xmlns:a16="http://schemas.microsoft.com/office/drawing/2014/main" id="{EB4406C7-E6C0-4A4E-A7F3-8F13575EFF38}"/>
              </a:ext>
            </a:extLst>
          </p:cNvPr>
          <p:cNvSpPr txBox="1"/>
          <p:nvPr/>
        </p:nvSpPr>
        <p:spPr>
          <a:xfrm>
            <a:off x="5799436" y="5898920"/>
            <a:ext cx="5436973" cy="486480"/>
          </a:xfrm>
          <a:prstGeom prst="rect">
            <a:avLst/>
          </a:prstGeom>
        </p:spPr>
        <p:txBody>
          <a:bodyPr vert="horz" wrap="none" lIns="121920" tIns="60960" rIns="12192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indent="0" algn="ctr" defTabSz="121917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1067" b="0" i="0" u="none" strike="noStrike" kern="1200" cap="none" spc="0" normalizeH="0" baseline="0" noProof="0">
                <a:ln>
                  <a:noFill/>
                </a:ln>
                <a:solidFill>
                  <a:srgbClr val="1F497D"/>
                </a:solidFill>
                <a:effectLst/>
                <a:uLnTx/>
                <a:uFillTx/>
                <a:latin typeface="Century" panose="02040604050505020304" pitchFamily="18" charset="0"/>
                <a:ea typeface="+mn-ea"/>
                <a:cs typeface="+mn-cs"/>
              </a:rPr>
              <a:t>https://health.gov/healthypeople/priority-areas/social-determinants-health</a:t>
            </a:r>
          </a:p>
        </p:txBody>
      </p:sp>
    </p:spTree>
    <p:extLst>
      <p:ext uri="{BB962C8B-B14F-4D97-AF65-F5344CB8AC3E}">
        <p14:creationId xmlns:p14="http://schemas.microsoft.com/office/powerpoint/2010/main" val="479595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A3FD-7BCD-4BE1-B144-2C006B4C339B}"/>
              </a:ext>
            </a:extLst>
          </p:cNvPr>
          <p:cNvSpPr>
            <a:spLocks noGrp="1"/>
          </p:cNvSpPr>
          <p:nvPr>
            <p:ph type="title"/>
          </p:nvPr>
        </p:nvSpPr>
        <p:spPr>
          <a:xfrm>
            <a:off x="609600" y="0"/>
            <a:ext cx="10972800" cy="1524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000" dirty="0"/>
              <a:t>Centering Health Equity</a:t>
            </a:r>
          </a:p>
        </p:txBody>
      </p:sp>
      <p:sp>
        <p:nvSpPr>
          <p:cNvPr id="3" name="Content Placeholder 2">
            <a:extLst>
              <a:ext uri="{FF2B5EF4-FFF2-40B4-BE49-F238E27FC236}">
                <a16:creationId xmlns:a16="http://schemas.microsoft.com/office/drawing/2014/main" id="{0B517B25-C1BC-4132-B468-A98620D0562B}"/>
              </a:ext>
            </a:extLst>
          </p:cNvPr>
          <p:cNvSpPr>
            <a:spLocks noGrp="1"/>
          </p:cNvSpPr>
          <p:nvPr>
            <p:ph sz="quarter" idx="13"/>
          </p:nvPr>
        </p:nvSpPr>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10719" indent="-310719"/>
            <a:endParaRPr lang="en-US" sz="2933">
              <a:solidFill>
                <a:srgbClr val="5A5757"/>
              </a:solidFill>
              <a:latin typeface="Noto Serif" panose="02020600060500020200" pitchFamily="18" charset="0"/>
              <a:ea typeface="Noto Serif" panose="02020600060500020200" pitchFamily="18" charset="0"/>
              <a:cs typeface="Noto Serif" panose="02020600060500020200" pitchFamily="18" charset="0"/>
            </a:endParaRPr>
          </a:p>
          <a:p>
            <a:pPr marL="310719" indent="-310719"/>
            <a:endParaRPr lang="en-US">
              <a:cs typeface="Arial"/>
            </a:endParaRPr>
          </a:p>
        </p:txBody>
      </p:sp>
      <p:sp>
        <p:nvSpPr>
          <p:cNvPr id="7" name="TextBox 6">
            <a:extLst>
              <a:ext uri="{FF2B5EF4-FFF2-40B4-BE49-F238E27FC236}">
                <a16:creationId xmlns:a16="http://schemas.microsoft.com/office/drawing/2014/main" id="{CB21D0C4-5244-4F66-92BF-4841FB7EE08A}"/>
              </a:ext>
            </a:extLst>
          </p:cNvPr>
          <p:cNvSpPr txBox="1"/>
          <p:nvPr/>
        </p:nvSpPr>
        <p:spPr>
          <a:xfrm>
            <a:off x="8485914" y="1406373"/>
            <a:ext cx="3393845" cy="4316187"/>
          </a:xfrm>
          <a:prstGeom prst="rect">
            <a:avLst/>
          </a:prstGeom>
        </p:spPr>
        <p:txBody>
          <a:bodyPr vert="horz" wrap="square" lIns="121920" tIns="60960" rIns="12192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a:ln>
                  <a:noFill/>
                </a:ln>
                <a:solidFill>
                  <a:srgbClr val="5A5757"/>
                </a:solidFill>
                <a:effectLst/>
                <a:uLnTx/>
                <a:uFillTx/>
                <a:latin typeface="Tahoma" panose="020B0604030504040204" pitchFamily="34" charset="0"/>
                <a:ea typeface="Tahoma" panose="020B0604030504040204" pitchFamily="34" charset="0"/>
                <a:cs typeface="Tahoma" panose="020B0604030504040204" pitchFamily="34" charset="0"/>
              </a:rPr>
              <a:t>Health equity is when every person has the opportunity to attain their “full health potential” and no one is “disadvantaged from achieving this potential because of social position or other socially determined circumstances.”</a:t>
            </a:r>
          </a:p>
        </p:txBody>
      </p:sp>
      <p:sp>
        <p:nvSpPr>
          <p:cNvPr id="8" name="TextBox 7">
            <a:extLst>
              <a:ext uri="{FF2B5EF4-FFF2-40B4-BE49-F238E27FC236}">
                <a16:creationId xmlns:a16="http://schemas.microsoft.com/office/drawing/2014/main" id="{92EF360F-CC55-42D5-919D-A065CB0C01EA}"/>
              </a:ext>
            </a:extLst>
          </p:cNvPr>
          <p:cNvSpPr txBox="1"/>
          <p:nvPr/>
        </p:nvSpPr>
        <p:spPr>
          <a:xfrm>
            <a:off x="7666264" y="6147443"/>
            <a:ext cx="6144984" cy="25654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5A5757"/>
                </a:solidFill>
                <a:effectLst/>
                <a:uLnTx/>
                <a:uFillTx/>
                <a:latin typeface="Arial"/>
                <a:ea typeface="+mn-ea"/>
                <a:cs typeface="+mn-cs"/>
              </a:rPr>
              <a:t>https://www.rwjf.org/en/library/infographics/visualizing-health-equity.html</a:t>
            </a:r>
            <a:endParaRPr kumimoji="0" lang="en-US" sz="1067" b="0" i="0" u="none" strike="noStrike" kern="1200" cap="none" spc="0" normalizeH="0" baseline="0" noProof="0">
              <a:ln>
                <a:noFill/>
              </a:ln>
              <a:solidFill>
                <a:srgbClr val="5A5757"/>
              </a:solidFill>
              <a:effectLst/>
              <a:uLnTx/>
              <a:uFillTx/>
              <a:latin typeface="Arial"/>
              <a:ea typeface="+mn-ea"/>
              <a:cs typeface="Calibri" panose="020F0502020204030204"/>
            </a:endParaRPr>
          </a:p>
        </p:txBody>
      </p:sp>
      <p:pic>
        <p:nvPicPr>
          <p:cNvPr id="4" name="Google Shape;654;p123">
            <a:extLst>
              <a:ext uri="{FF2B5EF4-FFF2-40B4-BE49-F238E27FC236}">
                <a16:creationId xmlns:a16="http://schemas.microsoft.com/office/drawing/2014/main" id="{0DFFCC27-9C4E-B24A-7EA0-B2E216A06C91}"/>
              </a:ext>
            </a:extLst>
          </p:cNvPr>
          <p:cNvPicPr preferRelativeResize="0"/>
          <p:nvPr/>
        </p:nvPicPr>
        <p:blipFill>
          <a:blip r:embed="rId3">
            <a:alphaModFix/>
          </a:blip>
          <a:stretch>
            <a:fillRect/>
          </a:stretch>
        </p:blipFill>
        <p:spPr>
          <a:xfrm>
            <a:off x="244240" y="1719073"/>
            <a:ext cx="7944315" cy="3836388"/>
          </a:xfrm>
          <a:prstGeom prst="rect">
            <a:avLst/>
          </a:prstGeom>
          <a:noFill/>
          <a:ln>
            <a:noFill/>
          </a:ln>
        </p:spPr>
      </p:pic>
    </p:spTree>
    <p:extLst>
      <p:ext uri="{BB962C8B-B14F-4D97-AF65-F5344CB8AC3E}">
        <p14:creationId xmlns:p14="http://schemas.microsoft.com/office/powerpoint/2010/main" val="2526257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6A2E-573E-077F-09E2-2BEB3517FCD2}"/>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Division of Public Health Scope</a:t>
            </a:r>
          </a:p>
        </p:txBody>
      </p:sp>
      <p:graphicFrame>
        <p:nvGraphicFramePr>
          <p:cNvPr id="6" name="Content Placeholder 5">
            <a:extLst>
              <a:ext uri="{FF2B5EF4-FFF2-40B4-BE49-F238E27FC236}">
                <a16:creationId xmlns:a16="http://schemas.microsoft.com/office/drawing/2014/main" id="{BF82B57A-8D7E-B109-E712-267B0D4C4C15}"/>
              </a:ext>
            </a:extLst>
          </p:cNvPr>
          <p:cNvGraphicFramePr>
            <a:graphicFrameLocks noGrp="1"/>
          </p:cNvGraphicFramePr>
          <p:nvPr>
            <p:ph sz="quarter" idx="13"/>
          </p:nvPr>
        </p:nvGraphicFramePr>
        <p:xfrm>
          <a:off x="609600" y="1718733"/>
          <a:ext cx="10972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8E93F090-D022-4C25-7FDF-148DB9F20E23}"/>
              </a:ext>
            </a:extLst>
          </p:cNvPr>
          <p:cNvSpPr/>
          <p:nvPr/>
        </p:nvSpPr>
        <p:spPr>
          <a:xfrm>
            <a:off x="887897" y="1974573"/>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Aging and Disability Resources</a:t>
            </a:r>
          </a:p>
        </p:txBody>
      </p:sp>
      <p:sp>
        <p:nvSpPr>
          <p:cNvPr id="8" name="Rectangle 7">
            <a:extLst>
              <a:ext uri="{FF2B5EF4-FFF2-40B4-BE49-F238E27FC236}">
                <a16:creationId xmlns:a16="http://schemas.microsoft.com/office/drawing/2014/main" id="{6617CF79-9862-ADBC-F1E8-88E6AA137D61}"/>
              </a:ext>
            </a:extLst>
          </p:cNvPr>
          <p:cNvSpPr/>
          <p:nvPr/>
        </p:nvSpPr>
        <p:spPr>
          <a:xfrm>
            <a:off x="887895" y="4004733"/>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Operations</a:t>
            </a:r>
          </a:p>
        </p:txBody>
      </p:sp>
      <p:sp>
        <p:nvSpPr>
          <p:cNvPr id="9" name="Rectangle 8">
            <a:extLst>
              <a:ext uri="{FF2B5EF4-FFF2-40B4-BE49-F238E27FC236}">
                <a16:creationId xmlns:a16="http://schemas.microsoft.com/office/drawing/2014/main" id="{F52DBE32-CC4B-717B-143C-B71EAD8F433C}"/>
              </a:ext>
            </a:extLst>
          </p:cNvPr>
          <p:cNvSpPr/>
          <p:nvPr/>
        </p:nvSpPr>
        <p:spPr>
          <a:xfrm>
            <a:off x="3606802" y="1968499"/>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Communicable Diseases</a:t>
            </a:r>
          </a:p>
        </p:txBody>
      </p:sp>
      <p:sp>
        <p:nvSpPr>
          <p:cNvPr id="10" name="Rectangle 9">
            <a:extLst>
              <a:ext uri="{FF2B5EF4-FFF2-40B4-BE49-F238E27FC236}">
                <a16:creationId xmlns:a16="http://schemas.microsoft.com/office/drawing/2014/main" id="{9E4A096F-0244-F934-8C6A-B454A48A03C0}"/>
              </a:ext>
            </a:extLst>
          </p:cNvPr>
          <p:cNvSpPr/>
          <p:nvPr/>
        </p:nvSpPr>
        <p:spPr>
          <a:xfrm>
            <a:off x="6332333" y="1989187"/>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Community Health Promotion</a:t>
            </a:r>
          </a:p>
        </p:txBody>
      </p:sp>
      <p:sp>
        <p:nvSpPr>
          <p:cNvPr id="11" name="Rectangle 10">
            <a:extLst>
              <a:ext uri="{FF2B5EF4-FFF2-40B4-BE49-F238E27FC236}">
                <a16:creationId xmlns:a16="http://schemas.microsoft.com/office/drawing/2014/main" id="{7DE4889D-3286-3595-E0AE-DF7019865698}"/>
              </a:ext>
            </a:extLst>
          </p:cNvPr>
          <p:cNvSpPr/>
          <p:nvPr/>
        </p:nvSpPr>
        <p:spPr>
          <a:xfrm>
            <a:off x="8954053" y="1989187"/>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Environmental and Occupational Health </a:t>
            </a:r>
          </a:p>
        </p:txBody>
      </p:sp>
      <p:sp>
        <p:nvSpPr>
          <p:cNvPr id="12" name="Rectangle 11">
            <a:extLst>
              <a:ext uri="{FF2B5EF4-FFF2-40B4-BE49-F238E27FC236}">
                <a16:creationId xmlns:a16="http://schemas.microsoft.com/office/drawing/2014/main" id="{292CFF54-776D-832B-997E-A6A5C37F1125}"/>
              </a:ext>
            </a:extLst>
          </p:cNvPr>
          <p:cNvSpPr/>
          <p:nvPr/>
        </p:nvSpPr>
        <p:spPr>
          <a:xfrm>
            <a:off x="6396386" y="4007493"/>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Public Health System Policy and Practice Alignment</a:t>
            </a:r>
          </a:p>
        </p:txBody>
      </p:sp>
      <p:sp>
        <p:nvSpPr>
          <p:cNvPr id="13" name="Rectangle 12">
            <a:extLst>
              <a:ext uri="{FF2B5EF4-FFF2-40B4-BE49-F238E27FC236}">
                <a16:creationId xmlns:a16="http://schemas.microsoft.com/office/drawing/2014/main" id="{AF97A214-9341-1FBD-F82F-CC5FE12809A0}"/>
              </a:ext>
            </a:extLst>
          </p:cNvPr>
          <p:cNvSpPr/>
          <p:nvPr/>
        </p:nvSpPr>
        <p:spPr>
          <a:xfrm>
            <a:off x="3542750" y="4004733"/>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Health Informatics</a:t>
            </a:r>
          </a:p>
        </p:txBody>
      </p:sp>
      <p:sp>
        <p:nvSpPr>
          <p:cNvPr id="14" name="Rectangle 13">
            <a:extLst>
              <a:ext uri="{FF2B5EF4-FFF2-40B4-BE49-F238E27FC236}">
                <a16:creationId xmlns:a16="http://schemas.microsoft.com/office/drawing/2014/main" id="{5EC31ED0-0C75-33ED-B2FD-6C4C38544519}"/>
              </a:ext>
            </a:extLst>
          </p:cNvPr>
          <p:cNvSpPr/>
          <p:nvPr/>
        </p:nvSpPr>
        <p:spPr>
          <a:xfrm>
            <a:off x="8954051" y="4004733"/>
            <a:ext cx="2146852" cy="1454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Preparedness and Emergency Health Care</a:t>
            </a:r>
          </a:p>
        </p:txBody>
      </p:sp>
    </p:spTree>
    <p:extLst>
      <p:ext uri="{BB962C8B-B14F-4D97-AF65-F5344CB8AC3E}">
        <p14:creationId xmlns:p14="http://schemas.microsoft.com/office/powerpoint/2010/main" val="2504600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EACE-19D4-1B6C-969B-1B2237E3EDED}"/>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Pandemic State: Surge</a:t>
            </a:r>
          </a:p>
        </p:txBody>
      </p:sp>
      <p:sp>
        <p:nvSpPr>
          <p:cNvPr id="6" name="TextBox 5">
            <a:extLst>
              <a:ext uri="{FF2B5EF4-FFF2-40B4-BE49-F238E27FC236}">
                <a16:creationId xmlns:a16="http://schemas.microsoft.com/office/drawing/2014/main" id="{E4CD54DF-FE95-D6AA-0028-1769EFE1406F}"/>
              </a:ext>
            </a:extLst>
          </p:cNvPr>
          <p:cNvSpPr txBox="1"/>
          <p:nvPr/>
        </p:nvSpPr>
        <p:spPr>
          <a:xfrm>
            <a:off x="1082260" y="5472853"/>
            <a:ext cx="4907720" cy="1120103"/>
          </a:xfrm>
          <a:prstGeom prst="rect">
            <a:avLst/>
          </a:prstGeom>
        </p:spPr>
        <p:txBody>
          <a:bodyPr vert="horz" wrap="square" lIns="121920" tIns="60960" rIns="121920" bIns="60960" numCol="1"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rPr>
              <a:t>High public interest</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lang="en-US" sz="3200" dirty="0">
                <a:solidFill>
                  <a:srgbClr val="1F497D"/>
                </a:solidFill>
                <a:latin typeface="Calibri" panose="020F0502020204030204" pitchFamily="34" charset="0"/>
                <a:cs typeface="Calibri" panose="020F0502020204030204" pitchFamily="34" charset="0"/>
              </a:rPr>
              <a:t>High political will</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endPar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endPar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p:txBody>
      </p:sp>
      <p:graphicFrame>
        <p:nvGraphicFramePr>
          <p:cNvPr id="9" name="Diagram 8">
            <a:extLst>
              <a:ext uri="{FF2B5EF4-FFF2-40B4-BE49-F238E27FC236}">
                <a16:creationId xmlns:a16="http://schemas.microsoft.com/office/drawing/2014/main" id="{0776335E-311F-400A-F473-4C1E2F85667C}"/>
              </a:ext>
            </a:extLst>
          </p:cNvPr>
          <p:cNvGraphicFramePr/>
          <p:nvPr/>
        </p:nvGraphicFramePr>
        <p:xfrm>
          <a:off x="1082260" y="521547"/>
          <a:ext cx="95504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9BEF5D44-E5A0-53F4-1A10-841E49B180CF}"/>
              </a:ext>
            </a:extLst>
          </p:cNvPr>
          <p:cNvSpPr txBox="1"/>
          <p:nvPr/>
        </p:nvSpPr>
        <p:spPr>
          <a:xfrm>
            <a:off x="5989980" y="5500095"/>
            <a:ext cx="5300872" cy="1092860"/>
          </a:xfrm>
          <a:prstGeom prst="rect">
            <a:avLst/>
          </a:prstGeom>
        </p:spPr>
        <p:txBody>
          <a:bodyPr vert="horz" wrap="square" lIns="121920" tIns="60960" rIns="121920" bIns="60960" numCol="1"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rPr>
              <a:t>High sense of urgency</a:t>
            </a: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r>
              <a:rPr lang="en-US" sz="3200" dirty="0">
                <a:solidFill>
                  <a:srgbClr val="1F497D"/>
                </a:solidFill>
                <a:latin typeface="Calibri" panose="020F0502020204030204" pitchFamily="34" charset="0"/>
                <a:cs typeface="Calibri" panose="020F0502020204030204" pitchFamily="34" charset="0"/>
              </a:rPr>
              <a:t>Resource abundance</a:t>
            </a:r>
            <a:endParaRPr kumimoji="0" lang="en-US" sz="3200" b="0" i="0" u="none" strike="noStrike" kern="120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endParaRP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endPar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a:p>
            <a:pPr marL="457189" marR="0" indent="-457189" defTabSz="1219170" rtl="0" eaLnBrk="1" fontAlgn="auto" latinLnBrk="0" hangingPunct="1">
              <a:lnSpc>
                <a:spcPct val="90000"/>
              </a:lnSpc>
              <a:spcBef>
                <a:spcPts val="0"/>
              </a:spcBef>
              <a:spcAft>
                <a:spcPts val="0"/>
              </a:spcAft>
              <a:buClrTx/>
              <a:buSzTx/>
              <a:buFont typeface="Arial" panose="020B0604020202020204" pitchFamily="34" charset="0"/>
              <a:buChar char="•"/>
              <a:tabLst/>
            </a:pPr>
            <a:endPar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3904818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DVSHAPEID" val="emleYyaJXFk9reh2mPs2IB"/>
</p:tagLst>
</file>

<file path=ppt/tags/tag11.xml><?xml version="1.0" encoding="utf-8"?>
<p:tagLst xmlns:a="http://schemas.openxmlformats.org/drawingml/2006/main" xmlns:r="http://schemas.openxmlformats.org/officeDocument/2006/relationships" xmlns:p="http://schemas.openxmlformats.org/presentationml/2006/main">
  <p:tag name="DVSHAPEID" val="QeYoAHzW3rNUkUuWEcm5cD"/>
</p:tagLst>
</file>

<file path=ppt/tags/tag12.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13.xml><?xml version="1.0" encoding="utf-8"?>
<p:tagLst xmlns:a="http://schemas.openxmlformats.org/drawingml/2006/main" xmlns:r="http://schemas.openxmlformats.org/officeDocument/2006/relationships" xmlns:p="http://schemas.openxmlformats.org/presentationml/2006/main">
  <p:tag name="DVSHAPEID" val="mwUnypbfFDodoog4sB4caD"/>
</p:tagLst>
</file>

<file path=ppt/tags/tag14.xml><?xml version="1.0" encoding="utf-8"?>
<p:tagLst xmlns:a="http://schemas.openxmlformats.org/drawingml/2006/main" xmlns:r="http://schemas.openxmlformats.org/officeDocument/2006/relationships" xmlns:p="http://schemas.openxmlformats.org/presentationml/2006/main">
  <p:tag name="DVSHAPEID" val="tHonG5eUUb1WdBBSosG1uN"/>
</p:tagLst>
</file>

<file path=ppt/tags/tag15.xml><?xml version="1.0" encoding="utf-8"?>
<p:tagLst xmlns:a="http://schemas.openxmlformats.org/drawingml/2006/main" xmlns:r="http://schemas.openxmlformats.org/officeDocument/2006/relationships" xmlns:p="http://schemas.openxmlformats.org/presentationml/2006/main">
  <p:tag name="DVSHAPEID" val="eiIRjTZzWpII3cYbI61LId"/>
</p:tagLst>
</file>

<file path=ppt/tags/tag16.xml><?xml version="1.0" encoding="utf-8"?>
<p:tagLst xmlns:a="http://schemas.openxmlformats.org/drawingml/2006/main" xmlns:r="http://schemas.openxmlformats.org/officeDocument/2006/relationships" xmlns:p="http://schemas.openxmlformats.org/presentationml/2006/main">
  <p:tag name="DVSHAPEID" val="braEtAcCv89Ft6EPLkUlfB"/>
</p:tagLst>
</file>

<file path=ppt/tags/tag17.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18.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19.xml><?xml version="1.0" encoding="utf-8"?>
<p:tagLst xmlns:a="http://schemas.openxmlformats.org/drawingml/2006/main" xmlns:r="http://schemas.openxmlformats.org/officeDocument/2006/relationships" xmlns:p="http://schemas.openxmlformats.org/presentationml/2006/main">
  <p:tag name="DVSHAPEID" val="znJRwTkHQnXzdF55GZSV9p"/>
</p:tagLst>
</file>

<file path=ppt/tags/tag2.xml><?xml version="1.0" encoding="utf-8"?>
<p:tagLst xmlns:a="http://schemas.openxmlformats.org/drawingml/2006/main" xmlns:r="http://schemas.openxmlformats.org/officeDocument/2006/relationships" xmlns:p="http://schemas.openxmlformats.org/presentationml/2006/main">
  <p:tag name="DVSHAPEID" val="TAR31cOV9rYEndPvExxzuz"/>
</p:tagLst>
</file>

<file path=ppt/tags/tag20.xml><?xml version="1.0" encoding="utf-8"?>
<p:tagLst xmlns:a="http://schemas.openxmlformats.org/drawingml/2006/main" xmlns:r="http://schemas.openxmlformats.org/officeDocument/2006/relationships" xmlns:p="http://schemas.openxmlformats.org/presentationml/2006/main">
  <p:tag name="DVSHAPEID" val="Ar0n86VuZVHEVbE2GPfiSI"/>
</p:tagLst>
</file>

<file path=ppt/tags/tag21.xml><?xml version="1.0" encoding="utf-8"?>
<p:tagLst xmlns:a="http://schemas.openxmlformats.org/drawingml/2006/main" xmlns:r="http://schemas.openxmlformats.org/officeDocument/2006/relationships" xmlns:p="http://schemas.openxmlformats.org/presentationml/2006/main">
  <p:tag name="DVSHAPEID" val="3w31zkJmrYq9MiR9LeLln2"/>
</p:tagLst>
</file>

<file path=ppt/tags/tag22.xml><?xml version="1.0" encoding="utf-8"?>
<p:tagLst xmlns:a="http://schemas.openxmlformats.org/drawingml/2006/main" xmlns:r="http://schemas.openxmlformats.org/officeDocument/2006/relationships" xmlns:p="http://schemas.openxmlformats.org/presentationml/2006/main">
  <p:tag name="DVSHAPEID" val="SyJUqDj3FQxSotj6wBLDtJ"/>
</p:tagLst>
</file>

<file path=ppt/tags/tag23.xml><?xml version="1.0" encoding="utf-8"?>
<p:tagLst xmlns:a="http://schemas.openxmlformats.org/drawingml/2006/main" xmlns:r="http://schemas.openxmlformats.org/officeDocument/2006/relationships" xmlns:p="http://schemas.openxmlformats.org/presentationml/2006/main">
  <p:tag name="DVSHAPEID" val="dLombx31xwk1EuhET53oiA"/>
</p:tagLst>
</file>

<file path=ppt/tags/tag24.xml><?xml version="1.0" encoding="utf-8"?>
<p:tagLst xmlns:a="http://schemas.openxmlformats.org/drawingml/2006/main" xmlns:r="http://schemas.openxmlformats.org/officeDocument/2006/relationships" xmlns:p="http://schemas.openxmlformats.org/presentationml/2006/main">
  <p:tag name="DVSHAPEID" val="CUTnPFHaAKy8kYw4sMZEj0"/>
</p:tagLst>
</file>

<file path=ppt/tags/tag25.xml><?xml version="1.0" encoding="utf-8"?>
<p:tagLst xmlns:a="http://schemas.openxmlformats.org/drawingml/2006/main" xmlns:r="http://schemas.openxmlformats.org/officeDocument/2006/relationships" xmlns:p="http://schemas.openxmlformats.org/presentationml/2006/main">
  <p:tag name="DVSHAPEID" val="svaj8ODhoEhBmwy0PQsUas"/>
</p:tagLst>
</file>

<file path=ppt/tags/tag26.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27.xml><?xml version="1.0" encoding="utf-8"?>
<p:tagLst xmlns:a="http://schemas.openxmlformats.org/drawingml/2006/main" xmlns:r="http://schemas.openxmlformats.org/officeDocument/2006/relationships" xmlns:p="http://schemas.openxmlformats.org/presentationml/2006/main">
  <p:tag name="DVSHAPEID" val="IHO2BE4AkW4XUjEvJT1iHM"/>
</p:tagLst>
</file>

<file path=ppt/tags/tag28.xml><?xml version="1.0" encoding="utf-8"?>
<p:tagLst xmlns:a="http://schemas.openxmlformats.org/drawingml/2006/main" xmlns:r="http://schemas.openxmlformats.org/officeDocument/2006/relationships" xmlns:p="http://schemas.openxmlformats.org/presentationml/2006/main">
  <p:tag name="DVSHAPEID" val="my7WgGztU1p0Nsv5cZcNjk"/>
</p:tagLst>
</file>

<file path=ppt/tags/tag29.xml><?xml version="1.0" encoding="utf-8"?>
<p:tagLst xmlns:a="http://schemas.openxmlformats.org/drawingml/2006/main" xmlns:r="http://schemas.openxmlformats.org/officeDocument/2006/relationships" xmlns:p="http://schemas.openxmlformats.org/presentationml/2006/main">
  <p:tag name="DVSHAPEID" val="yUwc0DG26Ts10Jj1lfml9x"/>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31.xml><?xml version="1.0" encoding="utf-8"?>
<p:tagLst xmlns:a="http://schemas.openxmlformats.org/drawingml/2006/main" xmlns:r="http://schemas.openxmlformats.org/officeDocument/2006/relationships" xmlns:p="http://schemas.openxmlformats.org/presentationml/2006/main">
  <p:tag name="DVSHAPEID" val="30Ejbb7HwyhI1ZetjYfJGL"/>
</p:tagLst>
</file>

<file path=ppt/tags/tag4.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5.xml><?xml version="1.0" encoding="utf-8"?>
<p:tagLst xmlns:a="http://schemas.openxmlformats.org/drawingml/2006/main" xmlns:r="http://schemas.openxmlformats.org/officeDocument/2006/relationships" xmlns:p="http://schemas.openxmlformats.org/presentationml/2006/main">
  <p:tag name="DVSHAPEID" val="bHdoEDsGSr4jJoXsktdOfo"/>
</p:tagLst>
</file>

<file path=ppt/tags/tag6.xml><?xml version="1.0" encoding="utf-8"?>
<p:tagLst xmlns:a="http://schemas.openxmlformats.org/drawingml/2006/main" xmlns:r="http://schemas.openxmlformats.org/officeDocument/2006/relationships" xmlns:p="http://schemas.openxmlformats.org/presentationml/2006/main">
  <p:tag name="DVSHAPEID" val="T4z4TkrYU7JMANz8AEW8jJ"/>
</p:tagLst>
</file>

<file path=ppt/tags/tag7.xml><?xml version="1.0" encoding="utf-8"?>
<p:tagLst xmlns:a="http://schemas.openxmlformats.org/drawingml/2006/main" xmlns:r="http://schemas.openxmlformats.org/officeDocument/2006/relationships" xmlns:p="http://schemas.openxmlformats.org/presentationml/2006/main">
  <p:tag name="DVSHAPEID" val="Rt6zRlHkbzxXoitRNMr8WZ"/>
</p:tagLst>
</file>

<file path=ppt/tags/tag8.xml><?xml version="1.0" encoding="utf-8"?>
<p:tagLst xmlns:a="http://schemas.openxmlformats.org/drawingml/2006/main" xmlns:r="http://schemas.openxmlformats.org/officeDocument/2006/relationships" xmlns:p="http://schemas.openxmlformats.org/presentationml/2006/main">
  <p:tag name="DVSHAPEID" val="GR6y5SMaWKI1wKWXTpi9qv"/>
</p:tagLst>
</file>

<file path=ppt/tags/tag9.xml><?xml version="1.0" encoding="utf-8"?>
<p:tagLst xmlns:a="http://schemas.openxmlformats.org/drawingml/2006/main" xmlns:r="http://schemas.openxmlformats.org/officeDocument/2006/relationships" xmlns:p="http://schemas.openxmlformats.org/presentationml/2006/main">
  <p:tag name="DVSHAPEID" val="8vOySysdzyM9oIYlezbKbY"/>
</p:tagLst>
</file>

<file path=ppt/theme/theme1.xml><?xml version="1.0" encoding="utf-8"?>
<a:theme xmlns:a="http://schemas.openxmlformats.org/drawingml/2006/main" name="cornell2">
  <a:themeElements>
    <a:clrScheme name="cornell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rnell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lumMod val="20000"/>
            <a:lumOff val="80000"/>
          </a:schemeClr>
        </a:solidFill>
        <a:ln w="9525">
          <a:solidFill>
            <a:schemeClr val="tx1"/>
          </a:solidFill>
          <a:miter lim="800000"/>
          <a:headEnd/>
          <a:tailEnd/>
        </a:ln>
        <a:effectLst>
          <a:outerShdw blurRad="152400" dist="101600" dir="2700000" algn="tl" rotWithShape="0">
            <a:prstClr val="black">
              <a:alpha val="40000"/>
            </a:prstClr>
          </a:outerShdw>
        </a:effectLst>
      </a:spPr>
      <a:bodyPr wrap="square" anchor="ctr">
        <a:spAutoFit/>
      </a:bodyPr>
      <a:lstStyle>
        <a:defPPr>
          <a:defRPr sz="2800" dirty="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rnell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nell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nell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nell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nell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nell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nell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template5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defRPr kumimoji="0" sz="2400" b="0" i="0" u="none" strike="noStrike" kern="1200" cap="none" spc="0" normalizeH="0" baseline="0" noProof="0" dirty="0" smtClean="0">
            <a:ln>
              <a:noFill/>
            </a:ln>
            <a:solidFill>
              <a:srgbClr val="1F497D"/>
            </a:solidFill>
            <a:effectLst/>
            <a:uLnTx/>
            <a:uFillTx/>
            <a:latin typeface="Century" panose="02040604050505020304" pitchFamily="18" charset="0"/>
            <a:ea typeface="+mn-ea"/>
            <a:cs typeface="+mn-cs"/>
          </a:defRPr>
        </a:defPPr>
      </a:lstStyle>
    </a:txDef>
  </a:objectDefaults>
  <a:extraClrSchemeLst/>
</a:theme>
</file>

<file path=ppt/theme/theme3.xml><?xml version="1.0" encoding="utf-8"?>
<a:theme xmlns:a="http://schemas.openxmlformats.org/drawingml/2006/main" name="1_Custom Design">
  <a:themeElements>
    <a:clrScheme name="MCW Brand Colors 2017">
      <a:dk1>
        <a:srgbClr val="006F66"/>
      </a:dk1>
      <a:lt1>
        <a:sysClr val="window" lastClr="FFFFFF"/>
      </a:lt1>
      <a:dk2>
        <a:srgbClr val="000000"/>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CW Institutional Presentation 1 16 18" id="{A0D111A3-8EF8-2941-B65F-418896254592}" vid="{727FE50F-7B13-8344-9663-9A5442E3AFEC}"/>
    </a:ext>
  </a:extLst>
</a:theme>
</file>

<file path=ppt/theme/theme4.xml><?xml version="1.0" encoding="utf-8"?>
<a:theme xmlns:a="http://schemas.openxmlformats.org/drawingml/2006/main" name="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CW Institutional Presentation 1 16 18" id="{A0D111A3-8EF8-2941-B65F-418896254592}" vid="{BB548178-21A8-4449-BC2A-467F2E3ED0A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f38045-9377-4ecf-bd18-bcb3b8cd830a">
      <Terms xmlns="http://schemas.microsoft.com/office/infopath/2007/PartnerControls"/>
    </lcf76f155ced4ddcb4097134ff3c332f>
    <TaxCatchAll xmlns="d4b4ed35-4c46-4133-b1e0-74627c1c66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949F767094EC46843C30C56BD1C5B8" ma:contentTypeVersion="16" ma:contentTypeDescription="Create a new document." ma:contentTypeScope="" ma:versionID="d2b0e9d4ed2432112b60b2e6b2e87494">
  <xsd:schema xmlns:xsd="http://www.w3.org/2001/XMLSchema" xmlns:xs="http://www.w3.org/2001/XMLSchema" xmlns:p="http://schemas.microsoft.com/office/2006/metadata/properties" xmlns:ns2="00f38045-9377-4ecf-bd18-bcb3b8cd830a" xmlns:ns3="d4b4ed35-4c46-4133-b1e0-74627c1c668f" targetNamespace="http://schemas.microsoft.com/office/2006/metadata/properties" ma:root="true" ma:fieldsID="3d82768da011ce919af615c65a8be5b4" ns2:_="" ns3:_="">
    <xsd:import namespace="00f38045-9377-4ecf-bd18-bcb3b8cd830a"/>
    <xsd:import namespace="d4b4ed35-4c46-4133-b1e0-74627c1c668f"/>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38045-9377-4ecf-bd18-bcb3b8cd83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34c86a-492b-45e8-ae41-5a8cc205bf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b4ed35-4c46-4133-b1e0-74627c1c668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8ca3c4-4956-4d87-b458-f6f91f119d6a}" ma:internalName="TaxCatchAll" ma:showField="CatchAllData" ma:web="d4b4ed35-4c46-4133-b1e0-74627c1c66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5A399F-7F15-443E-B68B-CFCDA1BC7B02}">
  <ds:schemaRefs>
    <ds:schemaRef ds:uri="http://schemas.microsoft.com/sharepoint/v3/contenttype/forms"/>
  </ds:schemaRefs>
</ds:datastoreItem>
</file>

<file path=customXml/itemProps2.xml><?xml version="1.0" encoding="utf-8"?>
<ds:datastoreItem xmlns:ds="http://schemas.openxmlformats.org/officeDocument/2006/customXml" ds:itemID="{003F952B-CA0D-4B4C-948A-47A3B66F9F5D}">
  <ds:schemaRefs>
    <ds:schemaRef ds:uri="http://schemas.microsoft.com/office/2006/metadata/properties"/>
    <ds:schemaRef ds:uri="http://schemas.microsoft.com/office/infopath/2007/PartnerControls"/>
    <ds:schemaRef ds:uri="00f38045-9377-4ecf-bd18-bcb3b8cd830a"/>
    <ds:schemaRef ds:uri="d4b4ed35-4c46-4133-b1e0-74627c1c668f"/>
  </ds:schemaRefs>
</ds:datastoreItem>
</file>

<file path=customXml/itemProps3.xml><?xml version="1.0" encoding="utf-8"?>
<ds:datastoreItem xmlns:ds="http://schemas.openxmlformats.org/officeDocument/2006/customXml" ds:itemID="{76C63928-32CF-4A76-BB4D-3936CAD2C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f38045-9377-4ecf-bd18-bcb3b8cd830a"/>
    <ds:schemaRef ds:uri="d4b4ed35-4c46-4133-b1e0-74627c1c6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Template>
  <TotalTime>2337</TotalTime>
  <Words>3129</Words>
  <Application>Microsoft Office PowerPoint</Application>
  <PresentationFormat>Widescreen</PresentationFormat>
  <Paragraphs>365</Paragraphs>
  <Slides>32</Slides>
  <Notes>24</Notes>
  <HiddenSlides>1</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32</vt:i4>
      </vt:variant>
    </vt:vector>
  </HeadingPairs>
  <TitlesOfParts>
    <vt:vector size="53" baseType="lpstr">
      <vt:lpstr>Arial</vt:lpstr>
      <vt:lpstr>Arial Narrow</vt:lpstr>
      <vt:lpstr>Calibri</vt:lpstr>
      <vt:lpstr>Calibri Light</vt:lpstr>
      <vt:lpstr>Century</vt:lpstr>
      <vt:lpstr>Century Gothic</vt:lpstr>
      <vt:lpstr>Courier New</vt:lpstr>
      <vt:lpstr>Franklin Gothic Book</vt:lpstr>
      <vt:lpstr>Helvetica Neue</vt:lpstr>
      <vt:lpstr>Lucida Grande</vt:lpstr>
      <vt:lpstr>Noto Serif</vt:lpstr>
      <vt:lpstr>Symbol</vt:lpstr>
      <vt:lpstr>Tahoma</vt:lpstr>
      <vt:lpstr>Times New Roman</vt:lpstr>
      <vt:lpstr>Verdana</vt:lpstr>
      <vt:lpstr>Wingdings</vt:lpstr>
      <vt:lpstr>cornell2</vt:lpstr>
      <vt:lpstr>ppttemplate5 (1)</vt:lpstr>
      <vt:lpstr>1_Custom Design</vt:lpstr>
      <vt:lpstr>Custom Design</vt:lpstr>
      <vt:lpstr>Office Theme</vt:lpstr>
      <vt:lpstr>Now What? The State of the Pandemic</vt:lpstr>
      <vt:lpstr>PowerPoint Presentation</vt:lpstr>
      <vt:lpstr>Progress</vt:lpstr>
      <vt:lpstr>Transitioning to a  Post-pandemic Approach</vt:lpstr>
      <vt:lpstr>What is Public Health?</vt:lpstr>
      <vt:lpstr>PowerPoint Presentation</vt:lpstr>
      <vt:lpstr>Centering Health Equity</vt:lpstr>
      <vt:lpstr>Division of Public Health Scope</vt:lpstr>
      <vt:lpstr>Pandemic State: Surge</vt:lpstr>
      <vt:lpstr>Post-Pandemic transition: What does this mean for the work?</vt:lpstr>
      <vt:lpstr>What does this mean for the work? </vt:lpstr>
      <vt:lpstr>What does this mean for those still working on COIVD-19 Outreach?</vt:lpstr>
      <vt:lpstr>The COVID 19 Pandemic is Winding Down… What does this mean for public health?</vt:lpstr>
      <vt:lpstr>Post-pandemic transition: Education, Prevention, Surveillance, and Outbreak response</vt:lpstr>
      <vt:lpstr>PowerPoint Presentation</vt:lpstr>
      <vt:lpstr>Investing in Public Health Infrastructure</vt:lpstr>
      <vt:lpstr>Confronting the 'post-COVID' mentality: Strategies for effective vaccine communication and community outreach</vt:lpstr>
      <vt:lpstr>Today I will discuss with you:</vt:lpstr>
      <vt:lpstr>How vaccine hesitant are Americans today?</vt:lpstr>
      <vt:lpstr>The science of science communication can help us contextualize why this is and what to do about it</vt:lpstr>
      <vt:lpstr>Attitudes about vaccines and other science issues depend on several factors… </vt:lpstr>
      <vt:lpstr>Debunking the “knowledge-deficit model” and rethinking science literacy</vt:lpstr>
      <vt:lpstr>Debunking the “knowledge-deficit model” and rethinking science literacy</vt:lpstr>
      <vt:lpstr>“Low-information publics” make sense of information through different filters </vt:lpstr>
      <vt:lpstr>Information environments and individual characteristics shape how we understand science </vt:lpstr>
      <vt:lpstr>Risk communication can teach us a lot about public perceptions of vaccines</vt:lpstr>
      <vt:lpstr>Risk communication tells us that concern is influenced more by qualitative factors rather than quantitative ones </vt:lpstr>
      <vt:lpstr>But wait! Trust also matters…</vt:lpstr>
      <vt:lpstr>Engaging communities to effectively communicate about vaccines </vt:lpstr>
      <vt:lpstr>Some main takeaways…</vt:lpstr>
      <vt:lpstr>Thanks! Questions? </vt:lpstr>
      <vt:lpstr>Panel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Mikhaila Calice</dc:creator>
  <cp:lastModifiedBy>Erin Aagesen</cp:lastModifiedBy>
  <cp:revision>20</cp:revision>
  <dcterms:created xsi:type="dcterms:W3CDTF">2022-11-09T10:47:18Z</dcterms:created>
  <dcterms:modified xsi:type="dcterms:W3CDTF">2023-06-08T13:25:00Z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0x01010023949F767094EC46843C30C56BD1C5B8</vt:lpwstr>
  </property>
  <property fmtid="{D5CDD505-2E9C-101B-9397-08002B2CF9AE}" pid="3" name="MediaServiceImageTags">
    <vt:lpwstr/>
  </property>
</Properties>
</file>